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92" r:id="rId5"/>
  </p:sldMasterIdLst>
  <p:notesMasterIdLst>
    <p:notesMasterId r:id="rId80"/>
  </p:notesMasterIdLst>
  <p:handoutMasterIdLst>
    <p:handoutMasterId r:id="rId81"/>
  </p:handoutMasterIdLst>
  <p:sldIdLst>
    <p:sldId id="266" r:id="rId6"/>
    <p:sldId id="305" r:id="rId7"/>
    <p:sldId id="869" r:id="rId8"/>
    <p:sldId id="870" r:id="rId9"/>
    <p:sldId id="871" r:id="rId10"/>
    <p:sldId id="872" r:id="rId11"/>
    <p:sldId id="970" r:id="rId12"/>
    <p:sldId id="941" r:id="rId13"/>
    <p:sldId id="874" r:id="rId14"/>
    <p:sldId id="893" r:id="rId15"/>
    <p:sldId id="953" r:id="rId16"/>
    <p:sldId id="954" r:id="rId17"/>
    <p:sldId id="955" r:id="rId18"/>
    <p:sldId id="782" r:id="rId19"/>
    <p:sldId id="876" r:id="rId20"/>
    <p:sldId id="903" r:id="rId21"/>
    <p:sldId id="313" r:id="rId22"/>
    <p:sldId id="317" r:id="rId23"/>
    <p:sldId id="904" r:id="rId24"/>
    <p:sldId id="687" r:id="rId25"/>
    <p:sldId id="758" r:id="rId26"/>
    <p:sldId id="760" r:id="rId27"/>
    <p:sldId id="763" r:id="rId28"/>
    <p:sldId id="804" r:id="rId29"/>
    <p:sldId id="625" r:id="rId30"/>
    <p:sldId id="312" r:id="rId31"/>
    <p:sldId id="875" r:id="rId32"/>
    <p:sldId id="704" r:id="rId33"/>
    <p:sldId id="935" r:id="rId34"/>
    <p:sldId id="936" r:id="rId35"/>
    <p:sldId id="913" r:id="rId36"/>
    <p:sldId id="937" r:id="rId37"/>
    <p:sldId id="915" r:id="rId38"/>
    <p:sldId id="938" r:id="rId39"/>
    <p:sldId id="917" r:id="rId40"/>
    <p:sldId id="939" r:id="rId41"/>
    <p:sldId id="919" r:id="rId42"/>
    <p:sldId id="940" r:id="rId43"/>
    <p:sldId id="921" r:id="rId44"/>
    <p:sldId id="751" r:id="rId45"/>
    <p:sldId id="831" r:id="rId46"/>
    <p:sldId id="952" r:id="rId47"/>
    <p:sldId id="951" r:id="rId48"/>
    <p:sldId id="950" r:id="rId49"/>
    <p:sldId id="834" r:id="rId50"/>
    <p:sldId id="949" r:id="rId51"/>
    <p:sldId id="942" r:id="rId52"/>
    <p:sldId id="801" r:id="rId53"/>
    <p:sldId id="830" r:id="rId54"/>
    <p:sldId id="737" r:id="rId55"/>
    <p:sldId id="794" r:id="rId56"/>
    <p:sldId id="765" r:id="rId57"/>
    <p:sldId id="766" r:id="rId58"/>
    <p:sldId id="905" r:id="rId59"/>
    <p:sldId id="839" r:id="rId60"/>
    <p:sldId id="821" r:id="rId61"/>
    <p:sldId id="943" r:id="rId62"/>
    <p:sldId id="899" r:id="rId63"/>
    <p:sldId id="900" r:id="rId64"/>
    <p:sldId id="813" r:id="rId65"/>
    <p:sldId id="898" r:id="rId66"/>
    <p:sldId id="753" r:id="rId67"/>
    <p:sldId id="752" r:id="rId68"/>
    <p:sldId id="945" r:id="rId69"/>
    <p:sldId id="880" r:id="rId70"/>
    <p:sldId id="947" r:id="rId71"/>
    <p:sldId id="958" r:id="rId72"/>
    <p:sldId id="897" r:id="rId73"/>
    <p:sldId id="896" r:id="rId74"/>
    <p:sldId id="895" r:id="rId75"/>
    <p:sldId id="750" r:id="rId76"/>
    <p:sldId id="877" r:id="rId77"/>
    <p:sldId id="878" r:id="rId78"/>
    <p:sldId id="87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72FEB1-D3F7-415E-B2C8-E8E22D55145D}">
          <p14:sldIdLst>
            <p14:sldId id="266"/>
            <p14:sldId id="305"/>
            <p14:sldId id="869"/>
            <p14:sldId id="870"/>
            <p14:sldId id="871"/>
            <p14:sldId id="872"/>
            <p14:sldId id="970"/>
            <p14:sldId id="941"/>
            <p14:sldId id="874"/>
            <p14:sldId id="893"/>
            <p14:sldId id="953"/>
            <p14:sldId id="954"/>
            <p14:sldId id="955"/>
            <p14:sldId id="782"/>
            <p14:sldId id="876"/>
            <p14:sldId id="903"/>
            <p14:sldId id="313"/>
            <p14:sldId id="317"/>
            <p14:sldId id="904"/>
            <p14:sldId id="687"/>
            <p14:sldId id="758"/>
            <p14:sldId id="760"/>
            <p14:sldId id="763"/>
            <p14:sldId id="804"/>
            <p14:sldId id="625"/>
            <p14:sldId id="312"/>
          </p14:sldIdLst>
        </p14:section>
        <p14:section name="Matching activity" id="{58D7C3B9-6940-4BC3-856A-D9FED3B051B2}">
          <p14:sldIdLst>
            <p14:sldId id="875"/>
            <p14:sldId id="704"/>
            <p14:sldId id="935"/>
            <p14:sldId id="936"/>
            <p14:sldId id="913"/>
            <p14:sldId id="937"/>
            <p14:sldId id="915"/>
            <p14:sldId id="938"/>
            <p14:sldId id="917"/>
            <p14:sldId id="939"/>
            <p14:sldId id="919"/>
            <p14:sldId id="940"/>
            <p14:sldId id="921"/>
          </p14:sldIdLst>
        </p14:section>
        <p14:section name="Untitled Section" id="{5E31F4E1-0DF4-443E-9834-835BA88B76C6}">
          <p14:sldIdLst>
            <p14:sldId id="751"/>
            <p14:sldId id="831"/>
            <p14:sldId id="952"/>
            <p14:sldId id="951"/>
            <p14:sldId id="950"/>
            <p14:sldId id="834"/>
            <p14:sldId id="949"/>
            <p14:sldId id="942"/>
            <p14:sldId id="801"/>
            <p14:sldId id="830"/>
            <p14:sldId id="737"/>
            <p14:sldId id="794"/>
            <p14:sldId id="765"/>
            <p14:sldId id="766"/>
            <p14:sldId id="905"/>
            <p14:sldId id="839"/>
            <p14:sldId id="821"/>
            <p14:sldId id="943"/>
            <p14:sldId id="899"/>
            <p14:sldId id="900"/>
            <p14:sldId id="813"/>
            <p14:sldId id="898"/>
            <p14:sldId id="753"/>
            <p14:sldId id="752"/>
            <p14:sldId id="945"/>
            <p14:sldId id="880"/>
            <p14:sldId id="947"/>
            <p14:sldId id="958"/>
            <p14:sldId id="897"/>
            <p14:sldId id="896"/>
            <p14:sldId id="895"/>
            <p14:sldId id="750"/>
            <p14:sldId id="877"/>
            <p14:sldId id="878"/>
            <p14:sldId id="8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ideout, Karen [VCH]" initials="KR" lastIdx="11" clrIdx="7">
    <p:extLst>
      <p:ext uri="{19B8F6BF-5375-455C-9EA6-DF929625EA0E}">
        <p15:presenceInfo xmlns:p15="http://schemas.microsoft.com/office/powerpoint/2012/main" userId="S::karen.rideout@vrhb.org::55ad4f8f-366c-4c28-b892-d9d7fe3b2016" providerId="AD"/>
      </p:ext>
    </p:extLst>
  </p:cmAuthor>
  <p:cmAuthor id="1" name="Vijh, Rohit [VCH]" initials="VR[" lastIdx="1" clrIdx="0">
    <p:extLst>
      <p:ext uri="{19B8F6BF-5375-455C-9EA6-DF929625EA0E}">
        <p15:presenceInfo xmlns:p15="http://schemas.microsoft.com/office/powerpoint/2012/main" userId="S-1-5-21-60111968-1662548664-1524247972-88226" providerId="AD"/>
      </p:ext>
    </p:extLst>
  </p:cmAuthor>
  <p:cmAuthor id="2" name="Bacani, Larisse [VCH]" initials="BL[" lastIdx="19" clrIdx="3">
    <p:extLst>
      <p:ext uri="{19B8F6BF-5375-455C-9EA6-DF929625EA0E}">
        <p15:presenceInfo xmlns:p15="http://schemas.microsoft.com/office/powerpoint/2012/main" userId="S-1-5-21-60111968-1662548664-1524247972-85484" providerId="AD"/>
      </p:ext>
    </p:extLst>
  </p:cmAuthor>
  <p:cmAuthor id="3" name="Bendickson, Lindsay [VCH]" initials="BL[" lastIdx="11" clrIdx="2">
    <p:extLst>
      <p:ext uri="{19B8F6BF-5375-455C-9EA6-DF929625EA0E}">
        <p15:presenceInfo xmlns:p15="http://schemas.microsoft.com/office/powerpoint/2012/main" userId="S-1-5-21-60111968-1662548664-1524247972-40307" providerId="AD"/>
      </p:ext>
    </p:extLst>
  </p:cmAuthor>
  <p:cmAuthor id="4" name="Olivo, Florencia [VCH]" initials="OF[" lastIdx="13" clrIdx="4">
    <p:extLst>
      <p:ext uri="{19B8F6BF-5375-455C-9EA6-DF929625EA0E}">
        <p15:presenceInfo xmlns:p15="http://schemas.microsoft.com/office/powerpoint/2012/main" userId="S::Florencia.Olivo@vrhb.org::0905b312-6c18-41ba-a1a0-4597c0461c53" providerId="AD"/>
      </p:ext>
    </p:extLst>
  </p:cmAuthor>
  <p:cmAuthor id="5" name="Bendickson, Lindsay [VCH]" initials="BL[ [2]" lastIdx="124" clrIdx="5">
    <p:extLst>
      <p:ext uri="{19B8F6BF-5375-455C-9EA6-DF929625EA0E}">
        <p15:presenceInfo xmlns:p15="http://schemas.microsoft.com/office/powerpoint/2012/main" userId="S::Lindsay.Bendickson@vrhb.org::1602d719-49fe-497a-9f73-ce885320945f" providerId="AD"/>
      </p:ext>
    </p:extLst>
  </p:cmAuthor>
  <p:cmAuthor id="6" name="Hewes, Parker [VCH]" initials="H[" lastIdx="9" clrIdx="6">
    <p:extLst>
      <p:ext uri="{19B8F6BF-5375-455C-9EA6-DF929625EA0E}">
        <p15:presenceInfo xmlns:p15="http://schemas.microsoft.com/office/powerpoint/2012/main" userId="S::parker.hewes@vrhb.org::c87e9a08-266e-4d75-85f8-b50a6bf9ae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BC0AF"/>
    <a:srgbClr val="009793"/>
    <a:srgbClr val="009693"/>
    <a:srgbClr val="D4EFFC"/>
    <a:srgbClr val="D6DCE5"/>
    <a:srgbClr val="843275"/>
    <a:srgbClr val="009FD4"/>
    <a:srgbClr val="0078AE"/>
    <a:srgbClr val="71BF4B"/>
    <a:srgbClr val="006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45B6D-BDC9-46E7-88E7-9007A2A6CE95}" v="99" dt="2024-12-05T20:51:16.483"/>
    <p1510:client id="{D8B06177-4FFC-4F6B-B643-EE015FBF6935}" v="2827" dt="2024-12-06T00:26:26.700"/>
    <p1510:client id="{FDF896D8-737A-4B0D-ACEC-D8945AD29D59}" v="1587" dt="2024-12-05T20:25:33.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89" Type="http://schemas.openxmlformats.org/officeDocument/2006/relationships/customXml" Target="../customXml/item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commentAuthors" Target="commentAuthors.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o, Florencia [VCH]" userId="0905b312-6c18-41ba-a1a0-4597c0461c53" providerId="ADAL" clId="{80745B6D-BDC9-46E7-88E7-9007A2A6CE95}"/>
    <pc:docChg chg="custSel modSld">
      <pc:chgData name="Olivo, Florencia [VCH]" userId="0905b312-6c18-41ba-a1a0-4597c0461c53" providerId="ADAL" clId="{80745B6D-BDC9-46E7-88E7-9007A2A6CE95}" dt="2024-12-05T20:51:16.483" v="95" actId="1076"/>
      <pc:docMkLst>
        <pc:docMk/>
      </pc:docMkLst>
      <pc:sldChg chg="modNotesTx">
        <pc:chgData name="Olivo, Florencia [VCH]" userId="0905b312-6c18-41ba-a1a0-4597c0461c53" providerId="ADAL" clId="{80745B6D-BDC9-46E7-88E7-9007A2A6CE95}" dt="2024-12-05T20:31:47.785" v="89" actId="20577"/>
        <pc:sldMkLst>
          <pc:docMk/>
          <pc:sldMk cId="2174405853" sldId="266"/>
        </pc:sldMkLst>
      </pc:sldChg>
      <pc:sldChg chg="addSp delSp modSp mod">
        <pc:chgData name="Olivo, Florencia [VCH]" userId="0905b312-6c18-41ba-a1a0-4597c0461c53" providerId="ADAL" clId="{80745B6D-BDC9-46E7-88E7-9007A2A6CE95}" dt="2024-12-05T20:51:16.483" v="95" actId="1076"/>
        <pc:sldMkLst>
          <pc:docMk/>
          <pc:sldMk cId="570071656" sldId="964"/>
        </pc:sldMkLst>
        <pc:picChg chg="add mod">
          <ac:chgData name="Olivo, Florencia [VCH]" userId="0905b312-6c18-41ba-a1a0-4597c0461c53" providerId="ADAL" clId="{80745B6D-BDC9-46E7-88E7-9007A2A6CE95}" dt="2024-12-05T20:51:16.483" v="95" actId="1076"/>
          <ac:picMkLst>
            <pc:docMk/>
            <pc:sldMk cId="570071656" sldId="964"/>
            <ac:picMk id="3" creationId="{35EB614D-FD0A-DBC0-E68F-F4FA25DDD243}"/>
          </ac:picMkLst>
        </pc:picChg>
        <pc:picChg chg="del">
          <ac:chgData name="Olivo, Florencia [VCH]" userId="0905b312-6c18-41ba-a1a0-4597c0461c53" providerId="ADAL" clId="{80745B6D-BDC9-46E7-88E7-9007A2A6CE95}" dt="2024-12-05T20:51:08.414" v="90" actId="478"/>
          <ac:picMkLst>
            <pc:docMk/>
            <pc:sldMk cId="570071656" sldId="964"/>
            <ac:picMk id="5" creationId="{ED791D09-BC23-C885-6EC8-6F17E3E1B186}"/>
          </ac:picMkLst>
        </pc:picChg>
      </pc:sldChg>
    </pc:docChg>
  </pc:docChgLst>
  <pc:docChgLst>
    <pc:chgData name="Bendickson, Lindsay [VCH]" userId="1602d719-49fe-497a-9f73-ce885320945f" providerId="ADAL" clId="{D8B06177-4FFC-4F6B-B643-EE015FBF6935}"/>
    <pc:docChg chg="undo redo custSel addSld delSld modSld modSection">
      <pc:chgData name="Bendickson, Lindsay [VCH]" userId="1602d719-49fe-497a-9f73-ce885320945f" providerId="ADAL" clId="{D8B06177-4FFC-4F6B-B643-EE015FBF6935}" dt="2024-12-06T00:26:26.700" v="2823" actId="20577"/>
      <pc:docMkLst>
        <pc:docMk/>
      </pc:docMkLst>
      <pc:sldChg chg="modNotesTx">
        <pc:chgData name="Bendickson, Lindsay [VCH]" userId="1602d719-49fe-497a-9f73-ce885320945f" providerId="ADAL" clId="{D8B06177-4FFC-4F6B-B643-EE015FBF6935}" dt="2024-12-05T23:42:18.302" v="1008" actId="20577"/>
        <pc:sldMkLst>
          <pc:docMk/>
          <pc:sldMk cId="2174405853" sldId="266"/>
        </pc:sldMkLst>
      </pc:sldChg>
      <pc:sldChg chg="modNotesTx">
        <pc:chgData name="Bendickson, Lindsay [VCH]" userId="1602d719-49fe-497a-9f73-ce885320945f" providerId="ADAL" clId="{D8B06177-4FFC-4F6B-B643-EE015FBF6935}" dt="2024-12-05T23:42:09.836" v="1007" actId="20577"/>
        <pc:sldMkLst>
          <pc:docMk/>
          <pc:sldMk cId="4054121685" sldId="305"/>
        </pc:sldMkLst>
      </pc:sldChg>
      <pc:sldChg chg="modNotesTx">
        <pc:chgData name="Bendickson, Lindsay [VCH]" userId="1602d719-49fe-497a-9f73-ce885320945f" providerId="ADAL" clId="{D8B06177-4FFC-4F6B-B643-EE015FBF6935}" dt="2024-12-05T23:52:01.674" v="1554" actId="20577"/>
        <pc:sldMkLst>
          <pc:docMk/>
          <pc:sldMk cId="454664837" sldId="312"/>
        </pc:sldMkLst>
      </pc:sldChg>
      <pc:sldChg chg="modNotesTx">
        <pc:chgData name="Bendickson, Lindsay [VCH]" userId="1602d719-49fe-497a-9f73-ce885320945f" providerId="ADAL" clId="{D8B06177-4FFC-4F6B-B643-EE015FBF6935}" dt="2024-12-05T23:49:34.841" v="1480" actId="20577"/>
        <pc:sldMkLst>
          <pc:docMk/>
          <pc:sldMk cId="3691754083" sldId="313"/>
        </pc:sldMkLst>
      </pc:sldChg>
      <pc:sldChg chg="modNotesTx">
        <pc:chgData name="Bendickson, Lindsay [VCH]" userId="1602d719-49fe-497a-9f73-ce885320945f" providerId="ADAL" clId="{D8B06177-4FFC-4F6B-B643-EE015FBF6935}" dt="2024-12-05T23:49:28.538" v="1477" actId="20577"/>
        <pc:sldMkLst>
          <pc:docMk/>
          <pc:sldMk cId="3169864397" sldId="317"/>
        </pc:sldMkLst>
      </pc:sldChg>
      <pc:sldChg chg="del">
        <pc:chgData name="Bendickson, Lindsay [VCH]" userId="1602d719-49fe-497a-9f73-ce885320945f" providerId="ADAL" clId="{D8B06177-4FFC-4F6B-B643-EE015FBF6935}" dt="2024-12-05T23:41:54.860" v="1004" actId="2696"/>
        <pc:sldMkLst>
          <pc:docMk/>
          <pc:sldMk cId="3227720639" sldId="450"/>
        </pc:sldMkLst>
      </pc:sldChg>
      <pc:sldChg chg="modNotesTx">
        <pc:chgData name="Bendickson, Lindsay [VCH]" userId="1602d719-49fe-497a-9f73-ce885320945f" providerId="ADAL" clId="{D8B06177-4FFC-4F6B-B643-EE015FBF6935}" dt="2024-12-06T00:08:14.197" v="1936" actId="20577"/>
        <pc:sldMkLst>
          <pc:docMk/>
          <pc:sldMk cId="1948217586" sldId="625"/>
        </pc:sldMkLst>
      </pc:sldChg>
      <pc:sldChg chg="delCm modNotesTx">
        <pc:chgData name="Bendickson, Lindsay [VCH]" userId="1602d719-49fe-497a-9f73-ce885320945f" providerId="ADAL" clId="{D8B06177-4FFC-4F6B-B643-EE015FBF6935}" dt="2024-12-06T00:19:34.946" v="2427" actId="20577"/>
        <pc:sldMkLst>
          <pc:docMk/>
          <pc:sldMk cId="4162709987" sldId="737"/>
        </pc:sldMkLst>
      </pc:sldChg>
      <pc:sldChg chg="delCm modNotesTx">
        <pc:chgData name="Bendickson, Lindsay [VCH]" userId="1602d719-49fe-497a-9f73-ce885320945f" providerId="ADAL" clId="{D8B06177-4FFC-4F6B-B643-EE015FBF6935}" dt="2024-12-06T00:00:06.802" v="1728" actId="1592"/>
        <pc:sldMkLst>
          <pc:docMk/>
          <pc:sldMk cId="2071616539" sldId="751"/>
        </pc:sldMkLst>
      </pc:sldChg>
      <pc:sldChg chg="modNotesTx">
        <pc:chgData name="Bendickson, Lindsay [VCH]" userId="1602d719-49fe-497a-9f73-ce885320945f" providerId="ADAL" clId="{D8B06177-4FFC-4F6B-B643-EE015FBF6935}" dt="2024-12-06T00:03:48.368" v="1765" actId="20577"/>
        <pc:sldMkLst>
          <pc:docMk/>
          <pc:sldMk cId="2068839019" sldId="758"/>
        </pc:sldMkLst>
      </pc:sldChg>
      <pc:sldChg chg="modNotesTx">
        <pc:chgData name="Bendickson, Lindsay [VCH]" userId="1602d719-49fe-497a-9f73-ce885320945f" providerId="ADAL" clId="{D8B06177-4FFC-4F6B-B643-EE015FBF6935}" dt="2024-12-06T00:06:05.358" v="1919" actId="115"/>
        <pc:sldMkLst>
          <pc:docMk/>
          <pc:sldMk cId="613725537" sldId="760"/>
        </pc:sldMkLst>
      </pc:sldChg>
      <pc:sldChg chg="modNotesTx">
        <pc:chgData name="Bendickson, Lindsay [VCH]" userId="1602d719-49fe-497a-9f73-ce885320945f" providerId="ADAL" clId="{D8B06177-4FFC-4F6B-B643-EE015FBF6935}" dt="2024-12-06T00:20:20.280" v="2450" actId="20577"/>
        <pc:sldMkLst>
          <pc:docMk/>
          <pc:sldMk cId="2641170097" sldId="765"/>
        </pc:sldMkLst>
      </pc:sldChg>
      <pc:sldChg chg="delCm">
        <pc:chgData name="Bendickson, Lindsay [VCH]" userId="1602d719-49fe-497a-9f73-ce885320945f" providerId="ADAL" clId="{D8B06177-4FFC-4F6B-B643-EE015FBF6935}" dt="2024-12-05T23:55:46.021" v="1658" actId="1592"/>
        <pc:sldMkLst>
          <pc:docMk/>
          <pc:sldMk cId="2249122258" sldId="794"/>
        </pc:sldMkLst>
      </pc:sldChg>
      <pc:sldChg chg="modNotesTx">
        <pc:chgData name="Bendickson, Lindsay [VCH]" userId="1602d719-49fe-497a-9f73-ce885320945f" providerId="ADAL" clId="{D8B06177-4FFC-4F6B-B643-EE015FBF6935}" dt="2024-12-06T00:18:56.477" v="2352" actId="114"/>
        <pc:sldMkLst>
          <pc:docMk/>
          <pc:sldMk cId="3483144926" sldId="801"/>
        </pc:sldMkLst>
      </pc:sldChg>
      <pc:sldChg chg="modNotesTx">
        <pc:chgData name="Bendickson, Lindsay [VCH]" userId="1602d719-49fe-497a-9f73-ce885320945f" providerId="ADAL" clId="{D8B06177-4FFC-4F6B-B643-EE015FBF6935}" dt="2024-12-06T00:06:41.095" v="1922" actId="114"/>
        <pc:sldMkLst>
          <pc:docMk/>
          <pc:sldMk cId="2643060521" sldId="804"/>
        </pc:sldMkLst>
      </pc:sldChg>
      <pc:sldChg chg="modNotesTx">
        <pc:chgData name="Bendickson, Lindsay [VCH]" userId="1602d719-49fe-497a-9f73-ce885320945f" providerId="ADAL" clId="{D8B06177-4FFC-4F6B-B643-EE015FBF6935}" dt="2024-12-06T00:25:18.220" v="2731" actId="12"/>
        <pc:sldMkLst>
          <pc:docMk/>
          <pc:sldMk cId="2924665204" sldId="813"/>
        </pc:sldMkLst>
      </pc:sldChg>
      <pc:sldChg chg="modNotesTx">
        <pc:chgData name="Bendickson, Lindsay [VCH]" userId="1602d719-49fe-497a-9f73-ce885320945f" providerId="ADAL" clId="{D8B06177-4FFC-4F6B-B643-EE015FBF6935}" dt="2024-12-06T00:21:35.592" v="2510" actId="20577"/>
        <pc:sldMkLst>
          <pc:docMk/>
          <pc:sldMk cId="2409979637" sldId="821"/>
        </pc:sldMkLst>
      </pc:sldChg>
      <pc:sldChg chg="modNotesTx">
        <pc:chgData name="Bendickson, Lindsay [VCH]" userId="1602d719-49fe-497a-9f73-ce885320945f" providerId="ADAL" clId="{D8B06177-4FFC-4F6B-B643-EE015FBF6935}" dt="2024-12-05T23:53:43.560" v="1572" actId="20577"/>
        <pc:sldMkLst>
          <pc:docMk/>
          <pc:sldMk cId="2504998559" sldId="834"/>
        </pc:sldMkLst>
      </pc:sldChg>
      <pc:sldChg chg="modNotesTx">
        <pc:chgData name="Bendickson, Lindsay [VCH]" userId="1602d719-49fe-497a-9f73-ce885320945f" providerId="ADAL" clId="{D8B06177-4FFC-4F6B-B643-EE015FBF6935}" dt="2024-12-05T23:43:58.723" v="1147" actId="20577"/>
        <pc:sldMkLst>
          <pc:docMk/>
          <pc:sldMk cId="2862019699" sldId="874"/>
        </pc:sldMkLst>
      </pc:sldChg>
      <pc:sldChg chg="delCm modNotesTx">
        <pc:chgData name="Bendickson, Lindsay [VCH]" userId="1602d719-49fe-497a-9f73-ce885320945f" providerId="ADAL" clId="{D8B06177-4FFC-4F6B-B643-EE015FBF6935}" dt="2024-12-06T00:00:02.613" v="1727" actId="1592"/>
        <pc:sldMkLst>
          <pc:docMk/>
          <pc:sldMk cId="2656358257" sldId="875"/>
        </pc:sldMkLst>
      </pc:sldChg>
      <pc:sldChg chg="delCm modNotesTx">
        <pc:chgData name="Bendickson, Lindsay [VCH]" userId="1602d719-49fe-497a-9f73-ce885320945f" providerId="ADAL" clId="{D8B06177-4FFC-4F6B-B643-EE015FBF6935}" dt="2024-12-05T23:46:35.693" v="1166" actId="1592"/>
        <pc:sldMkLst>
          <pc:docMk/>
          <pc:sldMk cId="562969866" sldId="876"/>
        </pc:sldMkLst>
      </pc:sldChg>
      <pc:sldChg chg="modNotesTx">
        <pc:chgData name="Bendickson, Lindsay [VCH]" userId="1602d719-49fe-497a-9f73-ce885320945f" providerId="ADAL" clId="{D8B06177-4FFC-4F6B-B643-EE015FBF6935}" dt="2024-12-05T23:59:16.784" v="1715" actId="20577"/>
        <pc:sldMkLst>
          <pc:docMk/>
          <pc:sldMk cId="2749997825" sldId="878"/>
        </pc:sldMkLst>
      </pc:sldChg>
      <pc:sldChg chg="modSp mod delCm modNotesTx">
        <pc:chgData name="Bendickson, Lindsay [VCH]" userId="1602d719-49fe-497a-9f73-ce885320945f" providerId="ADAL" clId="{D8B06177-4FFC-4F6B-B643-EE015FBF6935}" dt="2024-12-05T23:59:09.322" v="1714" actId="20577"/>
        <pc:sldMkLst>
          <pc:docMk/>
          <pc:sldMk cId="3668904045" sldId="880"/>
        </pc:sldMkLst>
        <pc:spChg chg="mod">
          <ac:chgData name="Bendickson, Lindsay [VCH]" userId="1602d719-49fe-497a-9f73-ce885320945f" providerId="ADAL" clId="{D8B06177-4FFC-4F6B-B643-EE015FBF6935}" dt="2024-12-05T23:58:08.999" v="1711" actId="20577"/>
          <ac:spMkLst>
            <pc:docMk/>
            <pc:sldMk cId="3668904045" sldId="880"/>
            <ac:spMk id="3" creationId="{FCA1934B-DD5D-DBFF-0BFE-5C26B3C52F63}"/>
          </ac:spMkLst>
        </pc:spChg>
        <pc:spChg chg="mod">
          <ac:chgData name="Bendickson, Lindsay [VCH]" userId="1602d719-49fe-497a-9f73-ce885320945f" providerId="ADAL" clId="{D8B06177-4FFC-4F6B-B643-EE015FBF6935}" dt="2024-12-05T23:58:30.262" v="1712" actId="207"/>
          <ac:spMkLst>
            <pc:docMk/>
            <pc:sldMk cId="3668904045" sldId="880"/>
            <ac:spMk id="8" creationId="{61C3486D-3077-D384-EFE3-C8A9CA8C9C92}"/>
          </ac:spMkLst>
        </pc:spChg>
      </pc:sldChg>
      <pc:sldChg chg="del">
        <pc:chgData name="Bendickson, Lindsay [VCH]" userId="1602d719-49fe-497a-9f73-ce885320945f" providerId="ADAL" clId="{D8B06177-4FFC-4F6B-B643-EE015FBF6935}" dt="2024-12-05T23:42:01.084" v="1005" actId="2696"/>
        <pc:sldMkLst>
          <pc:docMk/>
          <pc:sldMk cId="4070130720" sldId="887"/>
        </pc:sldMkLst>
      </pc:sldChg>
      <pc:sldChg chg="add del">
        <pc:chgData name="Bendickson, Lindsay [VCH]" userId="1602d719-49fe-497a-9f73-ce885320945f" providerId="ADAL" clId="{D8B06177-4FFC-4F6B-B643-EE015FBF6935}" dt="2024-12-05T23:59:51.372" v="1726" actId="2696"/>
        <pc:sldMkLst>
          <pc:docMk/>
          <pc:sldMk cId="3090273912" sldId="888"/>
        </pc:sldMkLst>
      </pc:sldChg>
      <pc:sldChg chg="modNotesTx">
        <pc:chgData name="Bendickson, Lindsay [VCH]" userId="1602d719-49fe-497a-9f73-ce885320945f" providerId="ADAL" clId="{D8B06177-4FFC-4F6B-B643-EE015FBF6935}" dt="2024-12-05T23:44:33.268" v="1161" actId="20577"/>
        <pc:sldMkLst>
          <pc:docMk/>
          <pc:sldMk cId="3027903188" sldId="893"/>
        </pc:sldMkLst>
      </pc:sldChg>
      <pc:sldChg chg="del">
        <pc:chgData name="Bendickson, Lindsay [VCH]" userId="1602d719-49fe-497a-9f73-ce885320945f" providerId="ADAL" clId="{D8B06177-4FFC-4F6B-B643-EE015FBF6935}" dt="2024-12-05T23:41:54.860" v="1004" actId="2696"/>
        <pc:sldMkLst>
          <pc:docMk/>
          <pc:sldMk cId="422565388" sldId="894"/>
        </pc:sldMkLst>
      </pc:sldChg>
      <pc:sldChg chg="modNotesTx">
        <pc:chgData name="Bendickson, Lindsay [VCH]" userId="1602d719-49fe-497a-9f73-ce885320945f" providerId="ADAL" clId="{D8B06177-4FFC-4F6B-B643-EE015FBF6935}" dt="2024-12-05T22:32:52.216" v="171" actId="20577"/>
        <pc:sldMkLst>
          <pc:docMk/>
          <pc:sldMk cId="1707469225" sldId="898"/>
        </pc:sldMkLst>
      </pc:sldChg>
      <pc:sldChg chg="modNotesTx">
        <pc:chgData name="Bendickson, Lindsay [VCH]" userId="1602d719-49fe-497a-9f73-ce885320945f" providerId="ADAL" clId="{D8B06177-4FFC-4F6B-B643-EE015FBF6935}" dt="2024-12-06T00:24:31.343" v="2710" actId="20577"/>
        <pc:sldMkLst>
          <pc:docMk/>
          <pc:sldMk cId="304973426" sldId="899"/>
        </pc:sldMkLst>
      </pc:sldChg>
      <pc:sldChg chg="modNotesTx">
        <pc:chgData name="Bendickson, Lindsay [VCH]" userId="1602d719-49fe-497a-9f73-ce885320945f" providerId="ADAL" clId="{D8B06177-4FFC-4F6B-B643-EE015FBF6935}" dt="2024-12-06T00:24:35.307" v="2711" actId="20577"/>
        <pc:sldMkLst>
          <pc:docMk/>
          <pc:sldMk cId="100651799" sldId="900"/>
        </pc:sldMkLst>
      </pc:sldChg>
      <pc:sldChg chg="modSp mod">
        <pc:chgData name="Bendickson, Lindsay [VCH]" userId="1602d719-49fe-497a-9f73-ce885320945f" providerId="ADAL" clId="{D8B06177-4FFC-4F6B-B643-EE015FBF6935}" dt="2024-12-05T23:13:09.845" v="176" actId="207"/>
        <pc:sldMkLst>
          <pc:docMk/>
          <pc:sldMk cId="1656462413" sldId="905"/>
        </pc:sldMkLst>
        <pc:spChg chg="mod">
          <ac:chgData name="Bendickson, Lindsay [VCH]" userId="1602d719-49fe-497a-9f73-ce885320945f" providerId="ADAL" clId="{D8B06177-4FFC-4F6B-B643-EE015FBF6935}" dt="2024-12-05T23:12:27.372" v="172" actId="108"/>
          <ac:spMkLst>
            <pc:docMk/>
            <pc:sldMk cId="1656462413" sldId="905"/>
            <ac:spMk id="3" creationId="{018478C0-E00B-A19A-3900-388B969FE385}"/>
          </ac:spMkLst>
        </pc:spChg>
        <pc:spChg chg="mod">
          <ac:chgData name="Bendickson, Lindsay [VCH]" userId="1602d719-49fe-497a-9f73-ce885320945f" providerId="ADAL" clId="{D8B06177-4FFC-4F6B-B643-EE015FBF6935}" dt="2024-12-05T23:13:01.855" v="175" actId="207"/>
          <ac:spMkLst>
            <pc:docMk/>
            <pc:sldMk cId="1656462413" sldId="905"/>
            <ac:spMk id="6" creationId="{7B1FE958-665B-1556-D852-BB7FC3AB10ED}"/>
          </ac:spMkLst>
        </pc:spChg>
        <pc:spChg chg="mod">
          <ac:chgData name="Bendickson, Lindsay [VCH]" userId="1602d719-49fe-497a-9f73-ce885320945f" providerId="ADAL" clId="{D8B06177-4FFC-4F6B-B643-EE015FBF6935}" dt="2024-12-05T23:13:09.845" v="176" actId="207"/>
          <ac:spMkLst>
            <pc:docMk/>
            <pc:sldMk cId="1656462413" sldId="905"/>
            <ac:spMk id="12" creationId="{4E4C978D-D9A4-6DA1-0A81-B39A1F87EF45}"/>
          </ac:spMkLst>
        </pc:spChg>
        <pc:spChg chg="mod">
          <ac:chgData name="Bendickson, Lindsay [VCH]" userId="1602d719-49fe-497a-9f73-ce885320945f" providerId="ADAL" clId="{D8B06177-4FFC-4F6B-B643-EE015FBF6935}" dt="2024-12-05T23:12:46.942" v="173" actId="207"/>
          <ac:spMkLst>
            <pc:docMk/>
            <pc:sldMk cId="1656462413" sldId="905"/>
            <ac:spMk id="13" creationId="{76086A20-662C-5914-BF90-775CA261F1F0}"/>
          </ac:spMkLst>
        </pc:spChg>
      </pc:sldChg>
      <pc:sldChg chg="modNotesTx">
        <pc:chgData name="Bendickson, Lindsay [VCH]" userId="1602d719-49fe-497a-9f73-ce885320945f" providerId="ADAL" clId="{D8B06177-4FFC-4F6B-B643-EE015FBF6935}" dt="2024-12-05T23:52:34.566" v="1557" actId="20577"/>
        <pc:sldMkLst>
          <pc:docMk/>
          <pc:sldMk cId="2541911958" sldId="915"/>
        </pc:sldMkLst>
      </pc:sldChg>
      <pc:sldChg chg="modNotesTx">
        <pc:chgData name="Bendickson, Lindsay [VCH]" userId="1602d719-49fe-497a-9f73-ce885320945f" providerId="ADAL" clId="{D8B06177-4FFC-4F6B-B643-EE015FBF6935}" dt="2024-12-05T23:52:41.117" v="1558" actId="20577"/>
        <pc:sldMkLst>
          <pc:docMk/>
          <pc:sldMk cId="2305160580" sldId="919"/>
        </pc:sldMkLst>
      </pc:sldChg>
      <pc:sldChg chg="modNotesTx">
        <pc:chgData name="Bendickson, Lindsay [VCH]" userId="1602d719-49fe-497a-9f73-ce885320945f" providerId="ADAL" clId="{D8B06177-4FFC-4F6B-B643-EE015FBF6935}" dt="2024-12-05T23:52:46.286" v="1560" actId="20577"/>
        <pc:sldMkLst>
          <pc:docMk/>
          <pc:sldMk cId="2306916687" sldId="921"/>
        </pc:sldMkLst>
      </pc:sldChg>
      <pc:sldChg chg="modNotesTx">
        <pc:chgData name="Bendickson, Lindsay [VCH]" userId="1602d719-49fe-497a-9f73-ce885320945f" providerId="ADAL" clId="{D8B06177-4FFC-4F6B-B643-EE015FBF6935}" dt="2024-12-05T23:52:44.029" v="1559" actId="20577"/>
        <pc:sldMkLst>
          <pc:docMk/>
          <pc:sldMk cId="3986291778" sldId="940"/>
        </pc:sldMkLst>
      </pc:sldChg>
      <pc:sldChg chg="delCm modNotesTx">
        <pc:chgData name="Bendickson, Lindsay [VCH]" userId="1602d719-49fe-497a-9f73-ce885320945f" providerId="ADAL" clId="{D8B06177-4FFC-4F6B-B643-EE015FBF6935}" dt="2024-12-05T23:53:56.730" v="1575" actId="1592"/>
        <pc:sldMkLst>
          <pc:docMk/>
          <pc:sldMk cId="1093163667" sldId="942"/>
        </pc:sldMkLst>
      </pc:sldChg>
      <pc:sldChg chg="modSp mod modNotesTx">
        <pc:chgData name="Bendickson, Lindsay [VCH]" userId="1602d719-49fe-497a-9f73-ce885320945f" providerId="ADAL" clId="{D8B06177-4FFC-4F6B-B643-EE015FBF6935}" dt="2024-12-06T00:26:26.700" v="2823" actId="20577"/>
        <pc:sldMkLst>
          <pc:docMk/>
          <pc:sldMk cId="1031340819" sldId="947"/>
        </pc:sldMkLst>
        <pc:spChg chg="mod">
          <ac:chgData name="Bendickson, Lindsay [VCH]" userId="1602d719-49fe-497a-9f73-ce885320945f" providerId="ADAL" clId="{D8B06177-4FFC-4F6B-B643-EE015FBF6935}" dt="2024-12-06T00:26:26.700" v="2823" actId="20577"/>
          <ac:spMkLst>
            <pc:docMk/>
            <pc:sldMk cId="1031340819" sldId="947"/>
            <ac:spMk id="3" creationId="{AB8C2E81-F9E2-4C52-E5EE-31532D857915}"/>
          </ac:spMkLst>
        </pc:spChg>
      </pc:sldChg>
      <pc:sldChg chg="modNotesTx">
        <pc:chgData name="Bendickson, Lindsay [VCH]" userId="1602d719-49fe-497a-9f73-ce885320945f" providerId="ADAL" clId="{D8B06177-4FFC-4F6B-B643-EE015FBF6935}" dt="2024-12-06T00:16:55.883" v="2182" actId="20577"/>
        <pc:sldMkLst>
          <pc:docMk/>
          <pc:sldMk cId="2776864602" sldId="950"/>
        </pc:sldMkLst>
      </pc:sldChg>
      <pc:sldChg chg="modNotesTx">
        <pc:chgData name="Bendickson, Lindsay [VCH]" userId="1602d719-49fe-497a-9f73-ce885320945f" providerId="ADAL" clId="{D8B06177-4FFC-4F6B-B643-EE015FBF6935}" dt="2024-12-06T00:15:55.680" v="2129" actId="20577"/>
        <pc:sldMkLst>
          <pc:docMk/>
          <pc:sldMk cId="1173843286" sldId="951"/>
        </pc:sldMkLst>
      </pc:sldChg>
      <pc:sldChg chg="modNotesTx">
        <pc:chgData name="Bendickson, Lindsay [VCH]" userId="1602d719-49fe-497a-9f73-ce885320945f" providerId="ADAL" clId="{D8B06177-4FFC-4F6B-B643-EE015FBF6935}" dt="2024-12-06T00:12:41.198" v="1987" actId="20577"/>
        <pc:sldMkLst>
          <pc:docMk/>
          <pc:sldMk cId="3001925058" sldId="952"/>
        </pc:sldMkLst>
      </pc:sldChg>
      <pc:sldChg chg="delCm modNotesTx">
        <pc:chgData name="Bendickson, Lindsay [VCH]" userId="1602d719-49fe-497a-9f73-ce885320945f" providerId="ADAL" clId="{D8B06177-4FFC-4F6B-B643-EE015FBF6935}" dt="2024-12-05T23:44:49.758" v="1163" actId="1592"/>
        <pc:sldMkLst>
          <pc:docMk/>
          <pc:sldMk cId="1352597274" sldId="953"/>
        </pc:sldMkLst>
      </pc:sldChg>
      <pc:sldChg chg="modNotesTx">
        <pc:chgData name="Bendickson, Lindsay [VCH]" userId="1602d719-49fe-497a-9f73-ce885320945f" providerId="ADAL" clId="{D8B06177-4FFC-4F6B-B643-EE015FBF6935}" dt="2024-12-05T23:44:55.631" v="1164" actId="20577"/>
        <pc:sldMkLst>
          <pc:docMk/>
          <pc:sldMk cId="1145359846" sldId="954"/>
        </pc:sldMkLst>
      </pc:sldChg>
      <pc:sldChg chg="delSp del mod modNotesTx">
        <pc:chgData name="Bendickson, Lindsay [VCH]" userId="1602d719-49fe-497a-9f73-ce885320945f" providerId="ADAL" clId="{D8B06177-4FFC-4F6B-B643-EE015FBF6935}" dt="2024-12-05T23:47:03.010" v="1169" actId="2696"/>
        <pc:sldMkLst>
          <pc:docMk/>
          <pc:sldMk cId="681081950" sldId="956"/>
        </pc:sldMkLst>
        <pc:picChg chg="del">
          <ac:chgData name="Bendickson, Lindsay [VCH]" userId="1602d719-49fe-497a-9f73-ce885320945f" providerId="ADAL" clId="{D8B06177-4FFC-4F6B-B643-EE015FBF6935}" dt="2024-12-05T23:46:57.652" v="1168" actId="478"/>
          <ac:picMkLst>
            <pc:docMk/>
            <pc:sldMk cId="681081950" sldId="956"/>
            <ac:picMk id="8" creationId="{FDCB8DDC-E27E-E70E-12F9-3855C62FFDB8}"/>
          </ac:picMkLst>
        </pc:picChg>
      </pc:sldChg>
      <pc:sldChg chg="addSp delSp mod addAnim delAnim">
        <pc:chgData name="Bendickson, Lindsay [VCH]" userId="1602d719-49fe-497a-9f73-ce885320945f" providerId="ADAL" clId="{D8B06177-4FFC-4F6B-B643-EE015FBF6935}" dt="2024-12-05T23:59:48.176" v="1724" actId="478"/>
        <pc:sldMkLst>
          <pc:docMk/>
          <pc:sldMk cId="393057983" sldId="958"/>
        </pc:sldMkLst>
        <pc:spChg chg="add del">
          <ac:chgData name="Bendickson, Lindsay [VCH]" userId="1602d719-49fe-497a-9f73-ce885320945f" providerId="ADAL" clId="{D8B06177-4FFC-4F6B-B643-EE015FBF6935}" dt="2024-12-05T23:59:47.731" v="1723" actId="478"/>
          <ac:spMkLst>
            <pc:docMk/>
            <pc:sldMk cId="393057983" sldId="958"/>
            <ac:spMk id="12" creationId="{60FB4574-4A9D-D27F-F660-68BAFE020246}"/>
          </ac:spMkLst>
        </pc:spChg>
        <pc:spChg chg="add del">
          <ac:chgData name="Bendickson, Lindsay [VCH]" userId="1602d719-49fe-497a-9f73-ce885320945f" providerId="ADAL" clId="{D8B06177-4FFC-4F6B-B643-EE015FBF6935}" dt="2024-12-05T23:59:46.817" v="1721" actId="478"/>
          <ac:spMkLst>
            <pc:docMk/>
            <pc:sldMk cId="393057983" sldId="958"/>
            <ac:spMk id="14" creationId="{91BDF9C8-2212-D61A-57C5-F0EEB7BF1D29}"/>
          </ac:spMkLst>
        </pc:spChg>
        <pc:spChg chg="add del">
          <ac:chgData name="Bendickson, Lindsay [VCH]" userId="1602d719-49fe-497a-9f73-ce885320945f" providerId="ADAL" clId="{D8B06177-4FFC-4F6B-B643-EE015FBF6935}" dt="2024-12-05T23:59:48.176" v="1724" actId="478"/>
          <ac:spMkLst>
            <pc:docMk/>
            <pc:sldMk cId="393057983" sldId="958"/>
            <ac:spMk id="15" creationId="{EF4C2F94-38E1-49A3-E75C-6B99FBC1E346}"/>
          </ac:spMkLst>
        </pc:spChg>
        <pc:spChg chg="add del">
          <ac:chgData name="Bendickson, Lindsay [VCH]" userId="1602d719-49fe-497a-9f73-ce885320945f" providerId="ADAL" clId="{D8B06177-4FFC-4F6B-B643-EE015FBF6935}" dt="2024-12-05T23:59:47.247" v="1722" actId="478"/>
          <ac:spMkLst>
            <pc:docMk/>
            <pc:sldMk cId="393057983" sldId="958"/>
            <ac:spMk id="18" creationId="{CC14D6BA-B510-06AB-5972-F5DEABBC2775}"/>
          </ac:spMkLst>
        </pc:spChg>
      </pc:sldChg>
      <pc:sldChg chg="del">
        <pc:chgData name="Bendickson, Lindsay [VCH]" userId="1602d719-49fe-497a-9f73-ce885320945f" providerId="ADAL" clId="{D8B06177-4FFC-4F6B-B643-EE015FBF6935}" dt="2024-12-05T23:42:01.084" v="1005" actId="2696"/>
        <pc:sldMkLst>
          <pc:docMk/>
          <pc:sldMk cId="2222000033" sldId="959"/>
        </pc:sldMkLst>
      </pc:sldChg>
      <pc:sldChg chg="del">
        <pc:chgData name="Bendickson, Lindsay [VCH]" userId="1602d719-49fe-497a-9f73-ce885320945f" providerId="ADAL" clId="{D8B06177-4FFC-4F6B-B643-EE015FBF6935}" dt="2024-12-05T23:41:54.860" v="1004" actId="2696"/>
        <pc:sldMkLst>
          <pc:docMk/>
          <pc:sldMk cId="1135112537" sldId="960"/>
        </pc:sldMkLst>
      </pc:sldChg>
      <pc:sldChg chg="del">
        <pc:chgData name="Bendickson, Lindsay [VCH]" userId="1602d719-49fe-497a-9f73-ce885320945f" providerId="ADAL" clId="{D8B06177-4FFC-4F6B-B643-EE015FBF6935}" dt="2024-12-05T23:41:54.860" v="1004" actId="2696"/>
        <pc:sldMkLst>
          <pc:docMk/>
          <pc:sldMk cId="1835178772" sldId="961"/>
        </pc:sldMkLst>
      </pc:sldChg>
      <pc:sldChg chg="add del">
        <pc:chgData name="Bendickson, Lindsay [VCH]" userId="1602d719-49fe-497a-9f73-ce885320945f" providerId="ADAL" clId="{D8B06177-4FFC-4F6B-B643-EE015FBF6935}" dt="2024-12-05T23:59:51.372" v="1726" actId="2696"/>
        <pc:sldMkLst>
          <pc:docMk/>
          <pc:sldMk cId="142285369" sldId="962"/>
        </pc:sldMkLst>
      </pc:sldChg>
      <pc:sldChg chg="add del">
        <pc:chgData name="Bendickson, Lindsay [VCH]" userId="1602d719-49fe-497a-9f73-ce885320945f" providerId="ADAL" clId="{D8B06177-4FFC-4F6B-B643-EE015FBF6935}" dt="2024-12-05T23:59:51.372" v="1726" actId="2696"/>
        <pc:sldMkLst>
          <pc:docMk/>
          <pc:sldMk cId="2931664485" sldId="963"/>
        </pc:sldMkLst>
      </pc:sldChg>
      <pc:sldChg chg="add del">
        <pc:chgData name="Bendickson, Lindsay [VCH]" userId="1602d719-49fe-497a-9f73-ce885320945f" providerId="ADAL" clId="{D8B06177-4FFC-4F6B-B643-EE015FBF6935}" dt="2024-12-05T23:59:51.372" v="1726" actId="2696"/>
        <pc:sldMkLst>
          <pc:docMk/>
          <pc:sldMk cId="570071656" sldId="964"/>
        </pc:sldMkLst>
      </pc:sldChg>
      <pc:sldChg chg="add del">
        <pc:chgData name="Bendickson, Lindsay [VCH]" userId="1602d719-49fe-497a-9f73-ce885320945f" providerId="ADAL" clId="{D8B06177-4FFC-4F6B-B643-EE015FBF6935}" dt="2024-12-05T23:59:51.372" v="1726" actId="2696"/>
        <pc:sldMkLst>
          <pc:docMk/>
          <pc:sldMk cId="1952891914" sldId="966"/>
        </pc:sldMkLst>
      </pc:sldChg>
      <pc:sldChg chg="del">
        <pc:chgData name="Bendickson, Lindsay [VCH]" userId="1602d719-49fe-497a-9f73-ce885320945f" providerId="ADAL" clId="{D8B06177-4FFC-4F6B-B643-EE015FBF6935}" dt="2024-12-05T23:41:54.860" v="1004" actId="2696"/>
        <pc:sldMkLst>
          <pc:docMk/>
          <pc:sldMk cId="1972334923" sldId="968"/>
        </pc:sldMkLst>
      </pc:sldChg>
      <pc:sldChg chg="add del">
        <pc:chgData name="Bendickson, Lindsay [VCH]" userId="1602d719-49fe-497a-9f73-ce885320945f" providerId="ADAL" clId="{D8B06177-4FFC-4F6B-B643-EE015FBF6935}" dt="2024-12-05T23:59:51.372" v="1726" actId="2696"/>
        <pc:sldMkLst>
          <pc:docMk/>
          <pc:sldMk cId="3487444835" sldId="969"/>
        </pc:sldMkLst>
      </pc:sldChg>
      <pc:sldChg chg="modNotesTx">
        <pc:chgData name="Bendickson, Lindsay [VCH]" userId="1602d719-49fe-497a-9f73-ce885320945f" providerId="ADAL" clId="{D8B06177-4FFC-4F6B-B643-EE015FBF6935}" dt="2024-12-06T00:01:57.099" v="1731" actId="20577"/>
        <pc:sldMkLst>
          <pc:docMk/>
          <pc:sldMk cId="912952105" sldId="970"/>
        </pc:sldMkLst>
      </pc:sldChg>
      <pc:sldChg chg="add del">
        <pc:chgData name="Bendickson, Lindsay [VCH]" userId="1602d719-49fe-497a-9f73-ce885320945f" providerId="ADAL" clId="{D8B06177-4FFC-4F6B-B643-EE015FBF6935}" dt="2024-12-05T23:59:51.372" v="1726" actId="2696"/>
        <pc:sldMkLst>
          <pc:docMk/>
          <pc:sldMk cId="1456522991" sldId="971"/>
        </pc:sldMkLst>
      </pc:sldChg>
      <pc:sldChg chg="modSp del mod">
        <pc:chgData name="Bendickson, Lindsay [VCH]" userId="1602d719-49fe-497a-9f73-ce885320945f" providerId="ADAL" clId="{D8B06177-4FFC-4F6B-B643-EE015FBF6935}" dt="2024-12-05T23:42:01.084" v="1005" actId="2696"/>
        <pc:sldMkLst>
          <pc:docMk/>
          <pc:sldMk cId="1267641964" sldId="972"/>
        </pc:sldMkLst>
        <pc:spChg chg="mod">
          <ac:chgData name="Bendickson, Lindsay [VCH]" userId="1602d719-49fe-497a-9f73-ce885320945f" providerId="ADAL" clId="{D8B06177-4FFC-4F6B-B643-EE015FBF6935}" dt="2024-12-05T21:09:01.503" v="1" actId="20577"/>
          <ac:spMkLst>
            <pc:docMk/>
            <pc:sldMk cId="1267641964" sldId="972"/>
            <ac:spMk id="7" creationId="{9604D332-4F67-994F-3D0D-45232CB9FBF2}"/>
          </ac:spMkLst>
        </pc:spChg>
      </pc:sldChg>
      <pc:sldMasterChg chg="delSldLayout">
        <pc:chgData name="Bendickson, Lindsay [VCH]" userId="1602d719-49fe-497a-9f73-ce885320945f" providerId="ADAL" clId="{D8B06177-4FFC-4F6B-B643-EE015FBF6935}" dt="2024-12-05T23:41:54.860" v="1004" actId="2696"/>
        <pc:sldMasterMkLst>
          <pc:docMk/>
          <pc:sldMasterMk cId="527050795" sldId="2147483676"/>
        </pc:sldMasterMkLst>
        <pc:sldLayoutChg chg="del">
          <pc:chgData name="Bendickson, Lindsay [VCH]" userId="1602d719-49fe-497a-9f73-ce885320945f" providerId="ADAL" clId="{D8B06177-4FFC-4F6B-B643-EE015FBF6935}" dt="2024-12-05T23:41:54.860" v="1004" actId="2696"/>
          <pc:sldLayoutMkLst>
            <pc:docMk/>
            <pc:sldMasterMk cId="527050795" sldId="2147483676"/>
            <pc:sldLayoutMk cId="1922282351" sldId="214748370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08FF0-E5C5-B742-A18E-D137FDB217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EB9D2B-BE33-3148-BDFC-D0B168AEA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D51775-E747-4845-A1F2-9880638F035D}" type="datetimeFigureOut">
              <a:rPr lang="en-US" smtClean="0"/>
              <a:t>12/5/2024</a:t>
            </a:fld>
            <a:endParaRPr lang="en-US"/>
          </a:p>
        </p:txBody>
      </p:sp>
      <p:sp>
        <p:nvSpPr>
          <p:cNvPr id="4" name="Footer Placeholder 3">
            <a:extLst>
              <a:ext uri="{FF2B5EF4-FFF2-40B4-BE49-F238E27FC236}">
                <a16:creationId xmlns:a16="http://schemas.microsoft.com/office/drawing/2014/main" id="{B0257CD1-17E9-DB48-8866-C1120291B2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0B9EF8-AEDB-B346-B470-23721F5FB6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94252-FC34-BE42-8C59-B3A786F27911}" type="slidenum">
              <a:rPr lang="en-US" smtClean="0"/>
              <a:t>‹#›</a:t>
            </a:fld>
            <a:endParaRPr lang="en-US"/>
          </a:p>
        </p:txBody>
      </p:sp>
    </p:spTree>
    <p:extLst>
      <p:ext uri="{BB962C8B-B14F-4D97-AF65-F5344CB8AC3E}">
        <p14:creationId xmlns:p14="http://schemas.microsoft.com/office/powerpoint/2010/main" val="94444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DEC8-3B5B-3A48-9F2B-AE6B04CCD32B}"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AEF73-3583-2840-A36F-B25D79D6FE3B}" type="slidenum">
              <a:rPr lang="en-US" smtClean="0"/>
              <a:t>‹#›</a:t>
            </a:fld>
            <a:endParaRPr lang="en-US"/>
          </a:p>
        </p:txBody>
      </p:sp>
    </p:spTree>
    <p:extLst>
      <p:ext uri="{BB962C8B-B14F-4D97-AF65-F5344CB8AC3E}">
        <p14:creationId xmlns:p14="http://schemas.microsoft.com/office/powerpoint/2010/main" val="294583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o.int/news-room/questions-and-answers/item/comprehensive-sexuality-educ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drive.google.com/file/d/1TixbGByol3JWnz4jFh4xP6tQXsnoW6Z2/view?pli=1" TargetMode="External"/><Relationship Id="rId4" Type="http://schemas.openxmlformats.org/officeDocument/2006/relationships/hyperlink" Target="https://www.youtube.com/playlist?list=PLWggeGg8MS5pMbu47YqCnPcoY3Gvo-azB"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qmunity.ca/wp-content/uploads/2023/01/Queer-Glossary_2022_Digital.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qmunity.ca/wp-content/uploads/2023/01/Queer-Glossary_2022_Digital.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gale.ca/awareness/still-in-every-clas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psc-saravyc.sites.olt.ubc.ca/files/2020/03/Being-Safe-Being-Me-2019_SARAVYC_ENG.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ctf.ca/classroom-resources/details/school-climate-map"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youtube.com/watch?v=YSuJ70OMo3I"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ubmed.ncbi.nlm.nih.gov/26793284/"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open.alberta.ca/dataset/dc476f90-e1f3-44f8-a689-555359a018bd/resource/b9e51319-920d-4827-931b-edbc87581be4/download/positive-impacts-of-gsasqsas-hmjwb.pdf"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444444"/>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a:t>
            </a:fld>
            <a:endParaRPr lang="en-CA"/>
          </a:p>
        </p:txBody>
      </p:sp>
    </p:spTree>
    <p:extLst>
      <p:ext uri="{BB962C8B-B14F-4D97-AF65-F5344CB8AC3E}">
        <p14:creationId xmlns:p14="http://schemas.microsoft.com/office/powerpoint/2010/main" val="7462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I want to acknowledge that I do not have personal lived experience with all of the material we will be discussing today; perhaps you don’t either. </a:t>
            </a:r>
          </a:p>
          <a:p>
            <a:pPr marL="171450" indent="-171450">
              <a:buFont typeface="Arial" panose="020B0604020202020204" pitchFamily="34" charset="0"/>
              <a:buChar char="•"/>
            </a:pPr>
            <a:r>
              <a:rPr lang="en-US"/>
              <a:t>In VCH we are lucky to have partnered and co-created these materials with people with lived experience and subject matter expertise in transgender health (Transgender Health Specialist, VCH Prism – Parker Hewes) and Indigenous sex and gender (Indigenous Sex &amp; Gender Lead, Indigenous Health - Jessy Dame) to ensure these materials are comprehensive and thorough.</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10</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chemeClr val="tx1"/>
                </a:solidFill>
              </a:rPr>
              <a:t>Script</a:t>
            </a:r>
            <a:endParaRPr lang="en-CA" sz="120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solidFill>
                  <a:schemeClr val="tx1"/>
                </a:solidFill>
                <a:latin typeface="Calibri" panose="020F0502020204030204" pitchFamily="34" charset="0"/>
                <a:ea typeface="Times New Roman" panose="02020603050405020304" pitchFamily="18" charset="0"/>
                <a:cs typeface="Times New Roman" panose="02020603050405020304" pitchFamily="18" charset="0"/>
              </a:rPr>
              <a:t>Read first paragraph: </a:t>
            </a:r>
            <a:r>
              <a:rPr lang="en-CA"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These issues are not intrinsic to their identity, but a result of the unfriendly and non-accepting environment in which they are forced to function. Bullying and harassment contribute to classrooms, hallways, and change rooms becoming unsafe spaces, leading to high levels of anxiety and depression, and decreased school connectedness. This culminates in a ranges of health harms including substance use, self-harm, suicide attempts, and completed suicides.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Read rest of slide</a:t>
            </a:r>
          </a:p>
          <a:p>
            <a:endParaRPr lang="en-CA">
              <a:solidFill>
                <a:schemeClr val="tx1"/>
              </a:solidFill>
            </a:endParaRPr>
          </a:p>
          <a:p>
            <a:r>
              <a:rPr lang="en-CA">
                <a:solidFill>
                  <a:schemeClr val="tx1"/>
                </a:solidFill>
              </a:rPr>
              <a:t>Ref:</a:t>
            </a:r>
          </a:p>
          <a:p>
            <a:r>
              <a:rPr lang="en-CA">
                <a:solidFill>
                  <a:schemeClr val="tx1"/>
                </a:solidFill>
              </a:rPr>
              <a:t>VCH Parent/Guardian Letter of Support for Sexual Health Education (2024)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07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sz="1200">
                <a:solidFill>
                  <a:schemeClr val="tx1"/>
                </a:solidFill>
                <a:effectLst/>
                <a:latin typeface="+mn-lt"/>
                <a:ea typeface="+mn-ea"/>
                <a:cs typeface="+mn-cs"/>
              </a:rPr>
              <a:t>In 2023’s BC Adolescent Health Survey, youth were asked about their gender identity and sexual orientation. They reported… </a:t>
            </a:r>
            <a:r>
              <a:rPr lang="en-US" sz="1200" i="1">
                <a:solidFill>
                  <a:schemeClr val="tx1"/>
                </a:solidFill>
                <a:effectLst/>
                <a:latin typeface="+mn-lt"/>
                <a:ea typeface="+mn-ea"/>
                <a:cs typeface="+mn-cs"/>
              </a:rPr>
              <a:t>read slide</a:t>
            </a:r>
            <a:r>
              <a:rPr lang="en-US" sz="1200">
                <a:solidFill>
                  <a:schemeClr val="tx1"/>
                </a:solidFill>
                <a:effectLst/>
                <a:latin typeface="+mn-lt"/>
                <a:ea typeface="+mn-ea"/>
                <a:cs typeface="+mn-cs"/>
              </a:rPr>
              <a:t> </a:t>
            </a:r>
          </a:p>
          <a:p>
            <a:pPr marL="171450" indent="-171450">
              <a:buFont typeface="Arial" panose="020B0604020202020204" pitchFamily="34" charset="0"/>
              <a:buChar char="•"/>
            </a:pPr>
            <a:r>
              <a:rPr lang="en-US" sz="1200" i="0">
                <a:solidFill>
                  <a:schemeClr val="tx1"/>
                </a:solidFill>
                <a:effectLst/>
                <a:latin typeface="+mn-lt"/>
                <a:ea typeface="+mn-ea"/>
                <a:cs typeface="+mn-cs"/>
              </a:rPr>
              <a:t>Notice that these numbers are not small – a lot of BC youth identify as 2SLGBTQIA+!</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rPr>
              <a:t>NOTE: </a:t>
            </a:r>
            <a:r>
              <a:rPr lang="en-US" i="1">
                <a:solidFill>
                  <a:schemeClr val="tx1"/>
                </a:solidFill>
              </a:rPr>
              <a:t>Percentages in each column do not add up to 100% due to rounding.</a:t>
            </a:r>
            <a:endParaRPr lang="en-US" sz="1200" i="1">
              <a:solidFill>
                <a:schemeClr val="tx1"/>
              </a:solidFill>
              <a:effectLst/>
              <a:latin typeface="+mn-lt"/>
              <a:ea typeface="+mn-ea"/>
              <a:cs typeface="+mn-cs"/>
            </a:endParaRP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Refs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Day, J. K., </a:t>
            </a:r>
            <a:r>
              <a:rPr lang="en-US" sz="1200" err="1">
                <a:solidFill>
                  <a:srgbClr val="222222"/>
                </a:solidFill>
                <a:effectLst/>
                <a:latin typeface="Calibri" panose="020F0502020204030204" pitchFamily="34" charset="0"/>
                <a:ea typeface="Calibri" panose="020F0502020204030204" pitchFamily="34" charset="0"/>
                <a:cs typeface="Calibri" panose="020F0502020204030204" pitchFamily="34" charset="0"/>
              </a:rPr>
              <a:t>Ioverno</a:t>
            </a:r>
            <a:r>
              <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 S., &amp; Russell, S. T. (2019). Safe and supportive schools for LGBT youth: Addressing educational inequities through inclusive policies and practices. </a:t>
            </a:r>
            <a:r>
              <a:rPr lang="en-US" sz="1200" i="1">
                <a:solidFill>
                  <a:srgbClr val="222222"/>
                </a:solidFill>
                <a:effectLst/>
                <a:latin typeface="Calibri" panose="020F0502020204030204" pitchFamily="34" charset="0"/>
                <a:ea typeface="Calibri" panose="020F0502020204030204" pitchFamily="34" charset="0"/>
                <a:cs typeface="Calibri" panose="020F0502020204030204" pitchFamily="34" charset="0"/>
              </a:rPr>
              <a:t>Journal of school psychology</a:t>
            </a:r>
            <a:r>
              <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200" i="1">
                <a:solidFill>
                  <a:srgbClr val="222222"/>
                </a:solidFill>
                <a:effectLst/>
                <a:latin typeface="Calibri" panose="020F0502020204030204" pitchFamily="34" charset="0"/>
                <a:ea typeface="Calibri" panose="020F0502020204030204" pitchFamily="34" charset="0"/>
                <a:cs typeface="Calibri" panose="020F0502020204030204" pitchFamily="34" charset="0"/>
              </a:rPr>
              <a:t>74</a:t>
            </a:r>
            <a:r>
              <a:rPr lang="en-US"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 29-43.</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r>
              <a:rPr lang="en-CA" sz="1200">
                <a:effectLst/>
                <a:latin typeface="Calibri" panose="020F0502020204030204" pitchFamily="34" charset="0"/>
                <a:ea typeface="Calibri" panose="020F0502020204030204" pitchFamily="34" charset="0"/>
                <a:cs typeface="Calibri" panose="020F0502020204030204" pitchFamily="34" charset="0"/>
              </a:rPr>
              <a:t>https://www.actioncanadashr.org/resources/sexual-health-hub/sex-ed/why-does-sex-ed-matter-because-science-says-so</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r>
              <a:rPr lang="en-CA" sz="12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https://www.who.int/news-room/questions-and-answers/item/comprehensive-sexuality-education</a:t>
            </a:r>
            <a:r>
              <a:rPr lang="en-CA" sz="1200">
                <a:effectLst/>
                <a:latin typeface="Calibri" panose="020F0502020204030204" pitchFamily="34" charset="0"/>
                <a:ea typeface="Calibri" panose="020F0502020204030204" pitchFamily="34" charset="0"/>
                <a:cs typeface="Calibri" panose="020F0502020204030204" pitchFamily="34" charset="0"/>
              </a:rPr>
              <a:t> </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CA"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Stanger-Hall KF, Hall DW. Abstinence-only education and teen pregnancy rates: Why we need comprehensive sex education in the US. </a:t>
            </a:r>
            <a:r>
              <a:rPr lang="en-CA" sz="1200" err="1">
                <a:solidFill>
                  <a:srgbClr val="222222"/>
                </a:solidFill>
                <a:effectLst/>
                <a:latin typeface="Calibri" panose="020F0502020204030204" pitchFamily="34" charset="0"/>
                <a:ea typeface="Calibri" panose="020F0502020204030204" pitchFamily="34" charset="0"/>
                <a:cs typeface="Calibri" panose="020F0502020204030204" pitchFamily="34" charset="0"/>
              </a:rPr>
              <a:t>PloS</a:t>
            </a:r>
            <a:r>
              <a:rPr lang="en-CA" sz="1200">
                <a:solidFill>
                  <a:srgbClr val="222222"/>
                </a:solidFill>
                <a:effectLst/>
                <a:latin typeface="Calibri" panose="020F0502020204030204" pitchFamily="34" charset="0"/>
                <a:ea typeface="Calibri" panose="020F0502020204030204" pitchFamily="34" charset="0"/>
                <a:cs typeface="Calibri" panose="020F0502020204030204" pitchFamily="34" charset="0"/>
              </a:rPr>
              <a:t> one. 2011 Oct 14;6(10):e24658.</a:t>
            </a:r>
            <a:endParaRPr lang="en-CA"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6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tx1"/>
                </a:solidFill>
              </a:rPr>
              <a:t>Script</a:t>
            </a:r>
          </a:p>
          <a:p>
            <a:r>
              <a:rPr lang="en-US" sz="1200" i="1">
                <a:solidFill>
                  <a:schemeClr val="tx1"/>
                </a:solidFill>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chemeClr val="tx1"/>
                </a:solidFill>
              </a:rPr>
              <a:t>These statistics are encouraging; however, we should note these stats may reflect the higher number of responses from cis-gender and straight students. Overall, we do think these stats demonstrate the amazing efforts of many educators to improve the relevancy of their sexual health education materials for gender and sexually diverse students – and shows we have room to improve. </a:t>
            </a:r>
          </a:p>
          <a:p>
            <a:pPr marL="171450" indent="-171450">
              <a:buFont typeface="Arial" panose="020B0604020202020204" pitchFamily="34" charset="0"/>
              <a:buChar char="•"/>
            </a:pPr>
            <a:r>
              <a:rPr lang="en-US" sz="1200" i="0">
                <a:solidFill>
                  <a:schemeClr val="tx1"/>
                </a:solidFill>
              </a:rPr>
              <a:t>Our hope is that you can use what you learn today to consider how you structure the sexual health education you deliver to your students.</a:t>
            </a:r>
          </a:p>
          <a:p>
            <a:endParaRPr lang="en-CA" sz="1200">
              <a:solidFill>
                <a:schemeClr val="tx1"/>
              </a:solidFill>
            </a:endParaRPr>
          </a:p>
          <a:p>
            <a:r>
              <a:rPr lang="en-CA" sz="1200">
                <a:solidFill>
                  <a:schemeClr val="tx1"/>
                </a:solidFill>
              </a:rPr>
              <a:t>Ref</a:t>
            </a:r>
          </a:p>
          <a:p>
            <a:r>
              <a:rPr lang="en-CA" sz="1200">
                <a:solidFill>
                  <a:schemeClr val="tx1"/>
                </a:solidFill>
              </a:rPr>
              <a:t>McCreary Centre Society (2024). </a:t>
            </a:r>
            <a:r>
              <a:rPr lang="en-CA" sz="1200" i="1">
                <a:solidFill>
                  <a:schemeClr val="tx1"/>
                </a:solidFill>
              </a:rPr>
              <a:t>The Big Picture: An overview of the 2023 BC adolescent health survey provincial results</a:t>
            </a:r>
            <a:r>
              <a:rPr lang="en-CA" sz="1200">
                <a:solidFill>
                  <a:schemeClr val="tx1"/>
                </a:solidFill>
              </a:rPr>
              <a:t>. Retrieved from https://mcs.bc.ca/pdf/2023_bcahs_the_big_picture.pdf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13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b="0">
                <a:solidFill>
                  <a:schemeClr val="tx1"/>
                </a:solidFill>
              </a:rPr>
              <a:t>Let’s start with the basics and frameworks of sex, gender, and sexual orientation.</a:t>
            </a:r>
          </a:p>
          <a:p>
            <a:pPr marL="171450" indent="-171450">
              <a:buFont typeface="Arial" panose="020B0604020202020204" pitchFamily="34" charset="0"/>
              <a:buChar char="•"/>
            </a:pPr>
            <a:r>
              <a:rPr lang="en-US" b="0" i="1">
                <a:solidFill>
                  <a:schemeClr val="tx1"/>
                </a:solidFill>
              </a:rPr>
              <a:t>Read slide</a:t>
            </a:r>
          </a:p>
          <a:p>
            <a:pPr marL="171450" indent="-171450">
              <a:buFont typeface="Arial" panose="020B0604020202020204" pitchFamily="34" charset="0"/>
              <a:buChar char="•"/>
            </a:pPr>
            <a:endParaRPr lang="en-CA" b="0" i="1">
              <a:solidFill>
                <a:schemeClr val="tx1"/>
              </a:solidFill>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14</a:t>
            </a:fld>
            <a:endParaRPr lang="en-US"/>
          </a:p>
        </p:txBody>
      </p:sp>
    </p:spTree>
    <p:extLst>
      <p:ext uri="{BB962C8B-B14F-4D97-AF65-F5344CB8AC3E}">
        <p14:creationId xmlns:p14="http://schemas.microsoft.com/office/powerpoint/2010/main" val="249777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p>
          <a:p>
            <a:pPr marL="0" indent="0">
              <a:buFont typeface="Arial" panose="020B0604020202020204" pitchFamily="34" charset="0"/>
              <a:buNone/>
            </a:pPr>
            <a:r>
              <a:rPr lang="en-US" i="1"/>
              <a:t>This is an animated slide. Read the first definition, then leave a moment for audience to guess which term it fits, then click forward – a line will connect to the correct term. </a:t>
            </a:r>
          </a:p>
          <a:p>
            <a:pPr marL="171450" indent="-171450">
              <a:buFont typeface="Arial" panose="020B0604020202020204" pitchFamily="34" charset="0"/>
              <a:buChar char="•"/>
            </a:pPr>
            <a:r>
              <a:rPr lang="en-US" i="0"/>
              <a:t>Let’s do a quick review about sex, gender identity and sexual orientation. </a:t>
            </a:r>
            <a:r>
              <a:rPr lang="en-US" b="0" i="0"/>
              <a:t>In this activity, I will read out the definitions for each of the 4 terms on the left and ask you to match them. Remember this is a safe space, we are all learning, and it is ok to guess and make mistakes!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once gender identity is defined: </a:t>
            </a:r>
            <a:r>
              <a:rPr lang="en-US" i="0"/>
              <a:t>For many people, their gender is the same as the sex they were assigned at birth based on body parts (cisgender). For some people, their gender identity is different from the sex they were assigned at birth. They may use terms like transgender, trans, non-binary, gender fluid, gender queer, agender or others, to describe their gender identity.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once sex is defined: </a:t>
            </a:r>
            <a:r>
              <a:rPr lang="en-US" i="0"/>
              <a:t>There are natural variations in bodies that don’t fit neatly into male or female categories. Some people have differences in sex development (DSD) where their reproductive sexual, or genetic biology is not exclusively male or female or otherwise does not fit within medical definitions of male or female. Some people with DSD identify as intersex and some don’t. Some people may learn they have DSD at birth or later in life.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a:t>
            </a: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Additional resources: Trans Care BC Glossary: </a:t>
            </a:r>
            <a:r>
              <a:rPr lang="en-CA" sz="1800" i="1">
                <a:effectLst/>
                <a:latin typeface="Segoe UI" panose="020B0502040204020203" pitchFamily="34" charset="0"/>
              </a:rPr>
              <a:t>https://www.transcarebc.ca/glossary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a:effectLst/>
                <a:latin typeface="Arial" panose="020B0604020202020204" pitchFamily="34" charset="0"/>
              </a:rPr>
              <a:t>Trans Care BC Gender Diversity Resource https://www.transcarebc.ca/sites/default/files/2024-03/Exploring_Gender_Diversity.pdf</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Ref: https://teachingsexualhealth.ca/parents/information-by-topic/gender-identity-and-expression/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https://www.bctf.ca/classroom-resources/details/the-gender-spectrum-what-educators-need-to-know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4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chemeClr val="tx1"/>
                </a:solidFill>
              </a:rPr>
              <a:t>Script</a:t>
            </a:r>
          </a:p>
          <a:p>
            <a:pPr marL="171450" indent="-171450">
              <a:buFont typeface="Arial" panose="020B0604020202020204" pitchFamily="34" charset="0"/>
              <a:buChar char="•"/>
            </a:pPr>
            <a:r>
              <a:rPr lang="en-CA">
                <a:solidFill>
                  <a:schemeClr val="tx1"/>
                </a:solidFill>
              </a:rPr>
              <a:t>There are a number of frameworks available to help us think about and understand sexual and gender identity and diversity. For example, you may be familiar with the </a:t>
            </a:r>
            <a:r>
              <a:rPr lang="en-CA" err="1">
                <a:solidFill>
                  <a:schemeClr val="tx1"/>
                </a:solidFill>
              </a:rPr>
              <a:t>Genderbread</a:t>
            </a:r>
            <a:r>
              <a:rPr lang="en-CA">
                <a:solidFill>
                  <a:schemeClr val="tx1"/>
                </a:solidFill>
              </a:rPr>
              <a:t> Person or the Gender Unicorn. This one is called the “Every Body” from teachingsexualhealth.ca. It is similar to the </a:t>
            </a:r>
            <a:r>
              <a:rPr lang="en-CA" err="1">
                <a:solidFill>
                  <a:schemeClr val="tx1"/>
                </a:solidFill>
              </a:rPr>
              <a:t>Genderbread</a:t>
            </a:r>
            <a:r>
              <a:rPr lang="en-CA">
                <a:solidFill>
                  <a:schemeClr val="tx1"/>
                </a:solidFill>
              </a:rPr>
              <a:t> person, but simpler. It is a good starting point for learners who are new to these concepts. </a:t>
            </a:r>
          </a:p>
          <a:p>
            <a:pPr marL="171450" indent="-171450">
              <a:buFont typeface="Arial" panose="020B0604020202020204" pitchFamily="34" charset="0"/>
              <a:buChar char="•"/>
            </a:pPr>
            <a:r>
              <a:rPr lang="en-CA">
                <a:solidFill>
                  <a:schemeClr val="tx1"/>
                </a:solidFill>
              </a:rPr>
              <a:t>In this framework:</a:t>
            </a:r>
          </a:p>
          <a:p>
            <a:pPr marL="628650" lvl="1" indent="-171450">
              <a:buFont typeface="Arial" panose="020B0604020202020204" pitchFamily="34" charset="0"/>
              <a:buChar char="•"/>
            </a:pPr>
            <a:r>
              <a:rPr lang="en-CA">
                <a:solidFill>
                  <a:schemeClr val="tx1"/>
                </a:solidFill>
              </a:rPr>
              <a:t>Gender identity is located next to the mind/brain, because it is connected to how we think about ourselves.</a:t>
            </a:r>
          </a:p>
          <a:p>
            <a:pPr marL="628650" lvl="1" indent="-171450">
              <a:buFont typeface="Arial" panose="020B0604020202020204" pitchFamily="34" charset="0"/>
              <a:buChar char="•"/>
            </a:pPr>
            <a:r>
              <a:rPr lang="en-CA">
                <a:solidFill>
                  <a:schemeClr val="tx1"/>
                </a:solidFill>
              </a:rPr>
              <a:t>Sexual orientation is located next to the heart, because it is connected to our feelings of attraction for others</a:t>
            </a:r>
          </a:p>
          <a:p>
            <a:pPr marL="628650" lvl="1" indent="-171450">
              <a:buFont typeface="Arial" panose="020B0604020202020204" pitchFamily="34" charset="0"/>
              <a:buChar char="•"/>
            </a:pPr>
            <a:r>
              <a:rPr lang="en-CA">
                <a:solidFill>
                  <a:schemeClr val="tx1"/>
                </a:solidFill>
              </a:rPr>
              <a:t>Sex is located next to our genitals and a DNA double helix, because it is connected to our biology</a:t>
            </a:r>
          </a:p>
          <a:p>
            <a:pPr marL="628650" lvl="1" indent="-171450">
              <a:buFont typeface="Arial" panose="020B0604020202020204" pitchFamily="34" charset="0"/>
              <a:buChar char="•"/>
            </a:pPr>
            <a:r>
              <a:rPr lang="en-CA">
                <a:solidFill>
                  <a:schemeClr val="tx1"/>
                </a:solidFill>
              </a:rPr>
              <a:t>And Gender expression encompasses the whole outside of our body, because it is connected to how we present ourselves on the outside</a:t>
            </a:r>
          </a:p>
          <a:p>
            <a:pPr marL="171450" indent="-171450">
              <a:buFont typeface="Arial" panose="020B0604020202020204" pitchFamily="34" charset="0"/>
              <a:buChar char="•"/>
            </a:pPr>
            <a:r>
              <a:rPr lang="en-CA">
                <a:solidFill>
                  <a:schemeClr val="tx1"/>
                </a:solidFill>
              </a:rPr>
              <a:t>Depending on where your students are at in their background knowledge of gender identity, you could use a more complex framework such as the </a:t>
            </a:r>
            <a:r>
              <a:rPr lang="en-CA" err="1">
                <a:solidFill>
                  <a:schemeClr val="tx1"/>
                </a:solidFill>
              </a:rPr>
              <a:t>Genderbread</a:t>
            </a:r>
            <a:r>
              <a:rPr lang="en-CA">
                <a:solidFill>
                  <a:schemeClr val="tx1"/>
                </a:solidFill>
              </a:rPr>
              <a:t> Person or Gender Unicorn. Keep in mind, these frameworks are evolving as discussions and understandings about gender advance.</a:t>
            </a:r>
          </a:p>
          <a:p>
            <a:pPr marL="171450" indent="-171450">
              <a:buFont typeface="Arial" panose="020B0604020202020204" pitchFamily="34" charset="0"/>
              <a:buChar char="•"/>
            </a:pPr>
            <a:endParaRPr lang="en-CA">
              <a:solidFill>
                <a:schemeClr val="tx1"/>
              </a:solidFill>
            </a:endParaRPr>
          </a:p>
          <a:p>
            <a:pPr marL="0" indent="0">
              <a:buFont typeface="Arial" panose="020B0604020202020204" pitchFamily="34" charset="0"/>
              <a:buNone/>
            </a:pPr>
            <a:r>
              <a:rPr lang="en-CA" b="1">
                <a:solidFill>
                  <a:schemeClr val="tx1"/>
                </a:solidFill>
              </a:rPr>
              <a:t>Note:</a:t>
            </a:r>
            <a:r>
              <a:rPr lang="en-CA" b="0">
                <a:solidFill>
                  <a:schemeClr val="tx1"/>
                </a:solidFill>
              </a:rPr>
              <a:t> </a:t>
            </a:r>
            <a:r>
              <a:rPr lang="en-CA" b="0" i="1">
                <a:solidFill>
                  <a:schemeClr val="tx1"/>
                </a:solidFill>
              </a:rPr>
              <a:t>In case teachers ask about the </a:t>
            </a:r>
            <a:r>
              <a:rPr lang="en-CA" b="0" i="1" err="1">
                <a:solidFill>
                  <a:schemeClr val="tx1"/>
                </a:solidFill>
              </a:rPr>
              <a:t>Genderbread</a:t>
            </a:r>
            <a:r>
              <a:rPr lang="en-CA" b="0" i="1">
                <a:solidFill>
                  <a:schemeClr val="tx1"/>
                </a:solidFill>
              </a:rPr>
              <a:t> Person or Gender Unicorn, which they may be familiar with, we have included them as “hidden” slides next. If you wish, you can “unhide” these slides (right click on the hidden slide and select “unhide”) and discuss. In the script we have included perspective on the positives and drawbacks of those models. SOGI understandings are a work in progress and models will change over time as we learn more.</a:t>
            </a:r>
            <a:endParaRPr lang="en-CA" b="1">
              <a:solidFill>
                <a:schemeClr val="tx1"/>
              </a:solidFill>
            </a:endParaRPr>
          </a:p>
          <a:p>
            <a:pPr marL="171450" indent="-171450">
              <a:buFont typeface="Arial" panose="020B0604020202020204" pitchFamily="34" charset="0"/>
              <a:buChar char="•"/>
            </a:pPr>
            <a:endParaRPr lang="en-CA">
              <a:solidFill>
                <a:schemeClr val="tx1"/>
              </a:solidFill>
            </a:endParaRPr>
          </a:p>
          <a:p>
            <a:r>
              <a:rPr lang="en-CA">
                <a:solidFill>
                  <a:schemeClr val="tx1"/>
                </a:solidFill>
              </a:rPr>
              <a:t>Ref</a:t>
            </a:r>
          </a:p>
          <a:p>
            <a:r>
              <a:rPr lang="en-CA">
                <a:solidFill>
                  <a:schemeClr val="tx1"/>
                </a:solidFill>
              </a:rPr>
              <a:t>https://teachingsexualhealth.ca/parents/resources/gender-identity-learning-tool/</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16</a:t>
            </a:fld>
            <a:endParaRPr lang="en-CA"/>
          </a:p>
        </p:txBody>
      </p:sp>
    </p:spTree>
    <p:extLst>
      <p:ext uri="{BB962C8B-B14F-4D97-AF65-F5344CB8AC3E}">
        <p14:creationId xmlns:p14="http://schemas.microsoft.com/office/powerpoint/2010/main" val="49975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rPr>
              <a:t>NOTE: This slide is kept in this PPT in case teachers ask about the </a:t>
            </a:r>
            <a:r>
              <a:rPr lang="en-US" b="0" i="1" err="1">
                <a:solidFill>
                  <a:schemeClr val="tx1"/>
                </a:solidFill>
              </a:rPr>
              <a:t>Genderbread</a:t>
            </a:r>
            <a:r>
              <a:rPr lang="en-US" b="0" i="1">
                <a:solidFill>
                  <a:schemeClr val="tx1"/>
                </a:solidFill>
              </a:rPr>
              <a:t> Person. You can “unhide” this slide by right-clicking on the slide in the menu, and choosing “unhide slide”. You can use the script below to discuss pros/cons of this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chemeClr val="tx1"/>
                </a:solidFill>
              </a:rPr>
              <a:t>Script</a:t>
            </a:r>
          </a:p>
          <a:p>
            <a:pPr marL="171450" indent="-171450">
              <a:buFont typeface="Arial" panose="020B0604020202020204" pitchFamily="34" charset="0"/>
              <a:buChar char="•"/>
            </a:pPr>
            <a:r>
              <a:rPr lang="en-CA">
                <a:solidFill>
                  <a:schemeClr val="tx1"/>
                </a:solidFill>
              </a:rPr>
              <a:t>Here is the </a:t>
            </a:r>
            <a:r>
              <a:rPr lang="en-CA" err="1">
                <a:solidFill>
                  <a:schemeClr val="tx1"/>
                </a:solidFill>
              </a:rPr>
              <a:t>Genderbread</a:t>
            </a:r>
            <a:r>
              <a:rPr lang="en-CA">
                <a:solidFill>
                  <a:schemeClr val="tx1"/>
                </a:solidFill>
              </a:rPr>
              <a:t> Person, which has the same characteristics and connections to body and mind, but also includes linkages between gender/sexual identity and binary terms. For example, gender identity = woman vs man, expression = femininity vs masculinity, and sex = female vs male. </a:t>
            </a:r>
          </a:p>
          <a:p>
            <a:pPr marL="171450" indent="-171450">
              <a:buFont typeface="Arial" panose="020B0604020202020204" pitchFamily="34" charset="0"/>
              <a:buChar char="•"/>
            </a:pPr>
            <a:r>
              <a:rPr lang="en-CA">
                <a:solidFill>
                  <a:schemeClr val="tx1"/>
                </a:solidFill>
              </a:rPr>
              <a:t>However, it doesn’t clearly capture the people whose gender identity is neither woman nor man (non-binary), and so is considered by many to be outdated. </a:t>
            </a:r>
          </a:p>
          <a:p>
            <a:endParaRPr lang="en-CA">
              <a:solidFill>
                <a:schemeClr val="tx1"/>
              </a:solidFill>
            </a:endParaRPr>
          </a:p>
          <a:p>
            <a:r>
              <a:rPr lang="en-CA">
                <a:solidFill>
                  <a:schemeClr val="tx1"/>
                </a:solidFill>
              </a:rPr>
              <a:t>Ref</a:t>
            </a:r>
          </a:p>
          <a:p>
            <a:r>
              <a:rPr lang="en-CA">
                <a:solidFill>
                  <a:schemeClr val="tx1"/>
                </a:solidFill>
              </a:rPr>
              <a:t>https://www.itspronouncedmetrosexual.com/2018/10/the-genderbread-person-v4/</a:t>
            </a:r>
          </a:p>
        </p:txBody>
      </p:sp>
      <p:sp>
        <p:nvSpPr>
          <p:cNvPr id="4" name="Slide Number Placeholder 3"/>
          <p:cNvSpPr>
            <a:spLocks noGrp="1"/>
          </p:cNvSpPr>
          <p:nvPr>
            <p:ph type="sldNum" sz="quarter" idx="10"/>
          </p:nvPr>
        </p:nvSpPr>
        <p:spPr/>
        <p:txBody>
          <a:bodyPr/>
          <a:lstStyle/>
          <a:p>
            <a:fld id="{658AEF73-3583-2840-A36F-B25D79D6FE3B}" type="slidenum">
              <a:rPr lang="en-US" smtClean="0"/>
              <a:t>17</a:t>
            </a:fld>
            <a:endParaRPr lang="en-US"/>
          </a:p>
        </p:txBody>
      </p:sp>
    </p:spTree>
    <p:extLst>
      <p:ext uri="{BB962C8B-B14F-4D97-AF65-F5344CB8AC3E}">
        <p14:creationId xmlns:p14="http://schemas.microsoft.com/office/powerpoint/2010/main" val="4052301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chemeClr val="tx1"/>
                </a:solidFill>
              </a:rPr>
              <a:t>NOTE: This slide is kept in this PPT in case teachers ask about the Gender Unicorn. You can “unhide” this slide by right-clicking on the slide in the menu, and choosing “unhide slide”. You can use the script below to discuss pros/cons of this model.</a:t>
            </a:r>
          </a:p>
          <a:p>
            <a:endParaRPr lang="en-US" b="1">
              <a:solidFill>
                <a:schemeClr val="tx1"/>
              </a:solidFill>
            </a:endParaRPr>
          </a:p>
          <a:p>
            <a:r>
              <a:rPr lang="en-US" b="1">
                <a:solidFill>
                  <a:schemeClr val="tx1"/>
                </a:solidFill>
              </a:rPr>
              <a:t>Script</a:t>
            </a:r>
          </a:p>
          <a:p>
            <a:pPr marL="171450" indent="-171450">
              <a:buFont typeface="Arial" panose="020B0604020202020204" pitchFamily="34" charset="0"/>
              <a:buChar char="•"/>
            </a:pPr>
            <a:r>
              <a:rPr lang="en-CA">
                <a:solidFill>
                  <a:schemeClr val="tx1"/>
                </a:solidFill>
              </a:rPr>
              <a:t>The Gender Unicorn was developed by a different set of authors, with the goal of updating the </a:t>
            </a:r>
            <a:r>
              <a:rPr lang="en-CA" err="1">
                <a:solidFill>
                  <a:schemeClr val="tx1"/>
                </a:solidFill>
              </a:rPr>
              <a:t>Genderbread</a:t>
            </a:r>
            <a:r>
              <a:rPr lang="en-CA">
                <a:solidFill>
                  <a:schemeClr val="tx1"/>
                </a:solidFill>
              </a:rPr>
              <a:t> Person. Their goal was to “</a:t>
            </a:r>
            <a:r>
              <a:rPr lang="en-US" b="0" i="0">
                <a:solidFill>
                  <a:schemeClr val="tx1"/>
                </a:solidFill>
                <a:effectLst/>
                <a:latin typeface="Roboto" panose="02000000000000000000" pitchFamily="2" charset="0"/>
              </a:rPr>
              <a:t>more accurately portray the distinction between gender, sex assigned at birth, and sexuality.” Specifically, they wanted to recognize genders outside of the binary. </a:t>
            </a:r>
          </a:p>
          <a:p>
            <a:pPr marL="171450" indent="-171450">
              <a:buFont typeface="Arial" panose="020B0604020202020204" pitchFamily="34" charset="0"/>
              <a:buChar char="•"/>
            </a:pPr>
            <a:r>
              <a:rPr lang="en-US" b="0" i="0">
                <a:solidFill>
                  <a:schemeClr val="tx1"/>
                </a:solidFill>
                <a:effectLst/>
                <a:latin typeface="Roboto" panose="02000000000000000000" pitchFamily="2" charset="0"/>
              </a:rPr>
              <a:t>They also take issue with the term “biological sex”, as they argue biological sex is socially constructed, and moved to the term, “sex assigned at birth”. </a:t>
            </a:r>
          </a:p>
          <a:p>
            <a:pPr marL="171450" indent="-171450">
              <a:buFont typeface="Arial" panose="020B0604020202020204" pitchFamily="34" charset="0"/>
              <a:buChar char="•"/>
            </a:pPr>
            <a:endParaRPr lang="en-CA">
              <a:solidFill>
                <a:schemeClr val="tx1"/>
              </a:solidFill>
            </a:endParaRPr>
          </a:p>
          <a:p>
            <a:r>
              <a:rPr lang="en-CA">
                <a:solidFill>
                  <a:schemeClr val="tx1"/>
                </a:solidFill>
              </a:rPr>
              <a:t>Ref</a:t>
            </a:r>
            <a:endParaRPr lang="en-CA">
              <a:solidFill>
                <a:schemeClr val="tx1"/>
              </a:solidFill>
              <a:hlinkClick r:id="rId3">
                <a:extLst>
                  <a:ext uri="{A12FA001-AC4F-418D-AE19-62706E023703}">
                    <ahyp:hlinkClr xmlns:ahyp="http://schemas.microsoft.com/office/drawing/2018/hyperlinkcolor" val="tx"/>
                  </a:ext>
                </a:extLst>
              </a:hlinkClick>
            </a:endParaRPr>
          </a:p>
          <a:p>
            <a:r>
              <a:rPr lang="en-CA">
                <a:solidFill>
                  <a:srgbClr val="0563C1"/>
                </a:solidFill>
                <a:hlinkClick r:id="rId3">
                  <a:extLst>
                    <a:ext uri="{A12FA001-AC4F-418D-AE19-62706E023703}">
                      <ahyp:hlinkClr xmlns:ahyp="http://schemas.microsoft.com/office/drawing/2018/hyperlinkcolor" val="tx"/>
                    </a:ext>
                  </a:extLst>
                </a:hlinkClick>
              </a:rPr>
              <a:t>Gender Unicorn - (transstudent.org)</a:t>
            </a:r>
            <a:r>
              <a:rPr lang="en-CA"/>
              <a:t> https://transstudent.org/gender/</a:t>
            </a:r>
          </a:p>
        </p:txBody>
      </p:sp>
      <p:sp>
        <p:nvSpPr>
          <p:cNvPr id="4" name="Slide Number Placeholder 3"/>
          <p:cNvSpPr>
            <a:spLocks noGrp="1"/>
          </p:cNvSpPr>
          <p:nvPr>
            <p:ph type="sldNum" sz="quarter" idx="10"/>
          </p:nvPr>
        </p:nvSpPr>
        <p:spPr/>
        <p:txBody>
          <a:bodyPr/>
          <a:lstStyle/>
          <a:p>
            <a:fld id="{658AEF73-3583-2840-A36F-B25D79D6FE3B}" type="slidenum">
              <a:rPr lang="en-US" smtClean="0"/>
              <a:t>18</a:t>
            </a:fld>
            <a:endParaRPr lang="en-US"/>
          </a:p>
        </p:txBody>
      </p:sp>
    </p:spTree>
    <p:extLst>
      <p:ext uri="{BB962C8B-B14F-4D97-AF65-F5344CB8AC3E}">
        <p14:creationId xmlns:p14="http://schemas.microsoft.com/office/powerpoint/2010/main" val="1798071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a:solidFill>
                  <a:schemeClr val="tx1"/>
                </a:solidFill>
              </a:rPr>
              <a:t>Students have different levels of background knowledge about many sexuality topics, including sexual orientation and gender diversity. The Supporting Student Health Guide (from the Ministry of Education) recommends gauging your </a:t>
            </a:r>
            <a:r>
              <a:rPr lang="en-US" err="1">
                <a:solidFill>
                  <a:schemeClr val="tx1"/>
                </a:solidFill>
              </a:rPr>
              <a:t>class’</a:t>
            </a:r>
            <a:r>
              <a:rPr lang="en-US">
                <a:solidFill>
                  <a:schemeClr val="tx1"/>
                </a:solidFill>
              </a:rPr>
              <a:t> background knowledge and revising lessons as needed.</a:t>
            </a:r>
          </a:p>
          <a:p>
            <a:pPr marL="171450" indent="-171450">
              <a:buFont typeface="Arial" panose="020B0604020202020204" pitchFamily="34" charset="0"/>
              <a:buChar char="•"/>
            </a:pPr>
            <a:r>
              <a:rPr lang="en-US">
                <a:solidFill>
                  <a:schemeClr val="tx1"/>
                </a:solidFill>
              </a:rPr>
              <a:t>We also recommend to partner with them on their learning needs! Involving youth in planning and decision-making helps them feel heard and seen, and feel that their opinions matter, which can increase engagement!</a:t>
            </a:r>
          </a:p>
          <a:p>
            <a:endParaRPr lang="en-CA">
              <a:solidFill>
                <a:schemeClr val="tx1"/>
              </a:solidFill>
            </a:endParaRPr>
          </a:p>
          <a:p>
            <a:r>
              <a:rPr lang="en-CA">
                <a:solidFill>
                  <a:schemeClr val="tx1"/>
                </a:solidFill>
              </a:rPr>
              <a:t>Ref</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u="sng">
                <a:solidFill>
                  <a:srgbClr val="0078AE"/>
                </a:solidFill>
                <a:effectLst/>
                <a:latin typeface="Calibri" panose="020F0502020204030204" pitchFamily="34" charset="0"/>
                <a:ea typeface="Calibri" panose="020F0502020204030204" pitchFamily="34" charset="0"/>
                <a:cs typeface="Calibri" panose="020F0502020204030204" pitchFamily="34" charset="0"/>
                <a:hlinkClick r:id="rId3"/>
              </a:rPr>
              <a:t>Supporting Student Health Guide (Secondary)</a:t>
            </a:r>
            <a:r>
              <a:rPr lang="en-US" sz="1800">
                <a:effectLst/>
                <a:latin typeface="Calibri" panose="020F0502020204030204" pitchFamily="34" charset="0"/>
                <a:ea typeface="Calibri" panose="020F0502020204030204" pitchFamily="34" charset="0"/>
                <a:cs typeface="Calibri" panose="020F0502020204030204" pitchFamily="34" charset="0"/>
              </a:rPr>
              <a:t> BC Ministry of Education and Child Care</a:t>
            </a:r>
            <a:endParaRPr lang="en-CA" sz="1800" u="sng">
              <a:solidFill>
                <a:srgbClr val="0078AE"/>
              </a:solidFill>
              <a:effectLst/>
              <a:latin typeface="Calibri" panose="020F0502020204030204" pitchFamily="34" charset="0"/>
              <a:ea typeface="Calibri" panose="020F0502020204030204" pitchFamily="34" charset="0"/>
              <a:cs typeface="Arial" panose="020B0604020202020204" pitchFamily="34" charset="0"/>
              <a:hlinkClick r:id="rId4"/>
            </a:endParaRPr>
          </a:p>
          <a:p>
            <a:pPr marL="0" lvl="0" indent="0">
              <a:lnSpc>
                <a:spcPct val="107000"/>
              </a:lnSpc>
              <a:spcAft>
                <a:spcPts val="800"/>
              </a:spcAft>
              <a:buFont typeface="Symbol" panose="05050102010706020507" pitchFamily="18" charset="2"/>
              <a:buNone/>
            </a:pPr>
            <a:r>
              <a:rPr lang="en-CA" sz="1800" u="sng">
                <a:solidFill>
                  <a:srgbClr val="0078AE"/>
                </a:solidFill>
                <a:effectLst/>
                <a:latin typeface="Calibri" panose="020F0502020204030204" pitchFamily="34" charset="0"/>
                <a:ea typeface="Calibri" panose="020F0502020204030204" pitchFamily="34" charset="0"/>
                <a:cs typeface="Arial" panose="020B0604020202020204" pitchFamily="34" charset="0"/>
                <a:hlinkClick r:id="rId4"/>
              </a:rPr>
              <a:t>Beyond the Birds and the Bees: Support Sexual &amp; Health Education in BC – YouTube</a:t>
            </a:r>
            <a:r>
              <a:rPr lang="en-CA" sz="1800">
                <a:effectLst/>
                <a:latin typeface="Calibri" panose="020F0502020204030204" pitchFamily="34" charset="0"/>
                <a:ea typeface="Calibri" panose="020F0502020204030204" pitchFamily="34" charset="0"/>
                <a:cs typeface="Arial" panose="020B0604020202020204" pitchFamily="34" charset="0"/>
              </a:rPr>
              <a:t> &amp; </a:t>
            </a:r>
            <a:r>
              <a:rPr lang="en-CA" sz="1800" u="sng">
                <a:solidFill>
                  <a:srgbClr val="0078AE"/>
                </a:solidFill>
                <a:effectLst/>
                <a:latin typeface="Calibri" panose="020F0502020204030204" pitchFamily="34" charset="0"/>
                <a:ea typeface="Calibri" panose="020F0502020204030204" pitchFamily="34" charset="0"/>
                <a:cs typeface="Arial" panose="020B0604020202020204" pitchFamily="34" charset="0"/>
                <a:hlinkClick r:id="rId5"/>
              </a:rPr>
              <a:t>Resource Document</a:t>
            </a:r>
            <a:r>
              <a:rPr lang="en-CA" sz="1800">
                <a:effectLst/>
                <a:latin typeface="Calibri" panose="020F0502020204030204" pitchFamily="34" charset="0"/>
                <a:ea typeface="Calibri" panose="020F0502020204030204" pitchFamily="34" charset="0"/>
                <a:cs typeface="Arial" panose="020B0604020202020204" pitchFamily="34" charset="0"/>
              </a:rPr>
              <a:t> </a:t>
            </a:r>
            <a:r>
              <a:rPr lang="en-CA" sz="1800" i="1">
                <a:effectLst/>
                <a:latin typeface="Calibri" panose="020F0502020204030204" pitchFamily="34" charset="0"/>
                <a:ea typeface="Calibri" panose="020F0502020204030204" pitchFamily="34" charset="0"/>
                <a:cs typeface="Arial" panose="020B0604020202020204" pitchFamily="34" charset="0"/>
              </a:rPr>
              <a:t>Students Commission of Canada, Commissioned by BC Ministry of Education and Child Care, 2023</a:t>
            </a:r>
            <a:endParaRPr lang="en-CA"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19</a:t>
            </a:fld>
            <a:endParaRPr lang="en-CA"/>
          </a:p>
        </p:txBody>
      </p:sp>
    </p:spTree>
    <p:extLst>
      <p:ext uri="{BB962C8B-B14F-4D97-AF65-F5344CB8AC3E}">
        <p14:creationId xmlns:p14="http://schemas.microsoft.com/office/powerpoint/2010/main" val="337363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effectLst/>
              </a:rPr>
              <a:t>Script Instructions</a:t>
            </a:r>
            <a:endParaRPr lang="en-US">
              <a:effectLst/>
            </a:endParaRPr>
          </a:p>
          <a:p>
            <a:pPr rtl="0"/>
            <a:r>
              <a:rPr lang="en-US">
                <a:effectLst/>
              </a:rPr>
              <a:t>Each slide comes with key speaking and instructional information for PHNs in the ‘presenter notes’ part of the </a:t>
            </a:r>
            <a:r>
              <a:rPr lang="en-US" err="1">
                <a:effectLst/>
              </a:rPr>
              <a:t>powerpoint</a:t>
            </a:r>
            <a:r>
              <a:rPr lang="en-US">
                <a:effectLst/>
              </a:rPr>
              <a:t>.</a:t>
            </a:r>
          </a:p>
          <a:p>
            <a:pPr marL="171450" indent="-171450" rtl="0">
              <a:buFont typeface="Arial" panose="020B0604020202020204" pitchFamily="34" charset="0"/>
              <a:buChar char="•"/>
            </a:pPr>
            <a:r>
              <a:rPr lang="en-US">
                <a:effectLst/>
              </a:rPr>
              <a:t>The regular, unitalicized sections are suggestions of words you could say verbally for the slide.</a:t>
            </a:r>
          </a:p>
          <a:p>
            <a:pPr marL="171450" indent="-171450" rtl="0">
              <a:buFont typeface="Arial" panose="020B0604020202020204" pitchFamily="34" charset="0"/>
              <a:buChar char="•"/>
            </a:pPr>
            <a:r>
              <a:rPr lang="en-US">
                <a:effectLst/>
              </a:rPr>
              <a:t>The font </a:t>
            </a:r>
            <a:r>
              <a:rPr lang="en-US" i="1">
                <a:effectLst/>
              </a:rPr>
              <a:t>in italics </a:t>
            </a:r>
            <a:r>
              <a:rPr lang="en-US">
                <a:effectLst/>
              </a:rPr>
              <a:t>include instructions and notes that are not meant to be read out loud.</a:t>
            </a:r>
          </a:p>
          <a:p>
            <a:endParaRPr lang="en-US" b="1" i="0" u="none"/>
          </a:p>
          <a:p>
            <a:r>
              <a:rPr lang="en-US" b="1" i="0" u="none"/>
              <a:t>Script</a:t>
            </a:r>
          </a:p>
          <a:p>
            <a:pPr marL="171450" indent="-171450">
              <a:buFont typeface="Arial" panose="020B0604020202020204" pitchFamily="34" charset="0"/>
              <a:buChar char="•"/>
            </a:pPr>
            <a:r>
              <a:rPr lang="en-CA" i="0"/>
              <a:t>Hi, my name is ______, I use pronouns _______.  I am your school’s Public Health Nurse.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I am here today because… </a:t>
            </a:r>
            <a:r>
              <a:rPr lang="en-CA" i="1"/>
              <a:t>(e.g. when we completed the learning needs assessment together, you indicated sexual orientation and gender identity was an area you wished to learn more about).</a:t>
            </a:r>
            <a:endParaRPr lang="en-CA" i="0"/>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4290254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1">
                <a:solidFill>
                  <a:schemeClr val="tx1"/>
                </a:solidFill>
              </a:rPr>
              <a:t>Script</a:t>
            </a:r>
            <a:endParaRPr lang="en-US">
              <a:solidFill>
                <a:schemeClr val="tx1"/>
              </a:solidFill>
            </a:endParaRPr>
          </a:p>
          <a:p>
            <a:pPr marL="171450" indent="-171450" algn="l">
              <a:buFont typeface="Arial" panose="020B0604020202020204" pitchFamily="34" charset="0"/>
              <a:buChar char="•"/>
            </a:pPr>
            <a:r>
              <a:rPr lang="en-US" i="1">
                <a:solidFill>
                  <a:schemeClr val="tx1"/>
                </a:solidFill>
              </a:rPr>
              <a:t>Read slide</a:t>
            </a:r>
          </a:p>
          <a:p>
            <a:pPr marL="171450" indent="-171450" algn="l">
              <a:buFont typeface="Arial" panose="020B0604020202020204" pitchFamily="34" charset="0"/>
              <a:buChar char="•"/>
            </a:pPr>
            <a:r>
              <a:rPr lang="en-US">
                <a:solidFill>
                  <a:schemeClr val="tx1"/>
                </a:solidFill>
              </a:rPr>
              <a:t>Many know from an early age – as early as preschool - that their gender does not match the gender they were assigned at birth. There are many others who explore their gender later or throughout their life. </a:t>
            </a:r>
            <a:r>
              <a:rPr lang="en-US" b="0" i="0">
                <a:solidFill>
                  <a:schemeClr val="tx1"/>
                </a:solidFill>
                <a:effectLst/>
                <a:latin typeface="Arial" panose="020B0604020202020204" pitchFamily="34" charset="0"/>
              </a:rPr>
              <a:t>The timing of one’s gender exploration is based on many factors, including cultural norms, openness, availability of information on gender diversity, and societal, community, and family acceptance.</a:t>
            </a:r>
          </a:p>
          <a:p>
            <a:pPr marL="171450" indent="-171450" algn="l">
              <a:buFont typeface="Arial" panose="020B0604020202020204" pitchFamily="34" charset="0"/>
              <a:buChar char="•"/>
            </a:pPr>
            <a:r>
              <a:rPr lang="en-US" b="0" i="0">
                <a:solidFill>
                  <a:schemeClr val="tx1"/>
                </a:solidFill>
                <a:effectLst/>
                <a:latin typeface="Arial" panose="020B0604020202020204" pitchFamily="34" charset="0"/>
              </a:rPr>
              <a:t>For many people, gender identity, exploration, and the way we express our gender changes over time, and can feel more fluid than static.</a:t>
            </a:r>
          </a:p>
        </p:txBody>
      </p:sp>
      <p:sp>
        <p:nvSpPr>
          <p:cNvPr id="4" name="Slide Number Placeholder 3"/>
          <p:cNvSpPr>
            <a:spLocks noGrp="1"/>
          </p:cNvSpPr>
          <p:nvPr>
            <p:ph type="sldNum" sz="quarter" idx="5"/>
          </p:nvPr>
        </p:nvSpPr>
        <p:spPr/>
        <p:txBody>
          <a:bodyPr/>
          <a:lstStyle/>
          <a:p>
            <a:fld id="{099CB9D2-FF7F-45BD-812A-35C513E82E94}" type="slidenum">
              <a:rPr lang="en-CA" smtClean="0"/>
              <a:t>20</a:t>
            </a:fld>
            <a:endParaRPr lang="en-CA"/>
          </a:p>
        </p:txBody>
      </p:sp>
    </p:spTree>
    <p:extLst>
      <p:ext uri="{BB962C8B-B14F-4D97-AF65-F5344CB8AC3E}">
        <p14:creationId xmlns:p14="http://schemas.microsoft.com/office/powerpoint/2010/main" val="3858617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US"/>
          </a:p>
          <a:p>
            <a:pPr marL="171450" indent="-171450">
              <a:buFont typeface="Arial" panose="020B0604020202020204" pitchFamily="34" charset="0"/>
              <a:buChar char="•"/>
            </a:pPr>
            <a:r>
              <a:rPr lang="en-US"/>
              <a:t>Here are some examples of how people may identify or express themselves in terms of gender identity, expression, sexual orientation, and sex assigned at birth.</a:t>
            </a:r>
          </a:p>
          <a:p>
            <a:pPr marL="171450" indent="-171450">
              <a:buFont typeface="Arial" panose="020B0604020202020204" pitchFamily="34" charset="0"/>
              <a:buChar char="•"/>
            </a:pPr>
            <a:r>
              <a:rPr lang="en-US"/>
              <a:t>Andrew uses he/him pronouns, identifies as a man and was assigned male at birth, which means he is cis-gender, expresses his gender as masculine, and is heterosexual, meaning he is attracted to women.</a:t>
            </a:r>
          </a:p>
          <a:p>
            <a:pPr marL="171450" indent="-171450">
              <a:buFont typeface="Arial" panose="020B0604020202020204" pitchFamily="34" charset="0"/>
              <a:buChar char="•"/>
            </a:pPr>
            <a:r>
              <a:rPr lang="en-US"/>
              <a:t>One important note here - people often use the words ‘man’ and ‘male’ interchangeably - or – ‘woman’ and ‘female’ interchangeably. However, man/woman refers to gender identity, whereas male/female refers to biological/physical sex categories. It is most accurate to say someone identifies as a woman/man and their sex assigned as birth is male/female.</a:t>
            </a:r>
          </a:p>
          <a:p>
            <a:endParaRPr lang="en-CA"/>
          </a:p>
          <a:p>
            <a:r>
              <a:rPr lang="en-CA"/>
              <a:t>Ref</a:t>
            </a:r>
          </a:p>
          <a:p>
            <a:r>
              <a:rPr lang="en-US"/>
              <a:t>https://teachingsexualhealth.ca/parents/information-by-topic/gender-identity-and-expression/</a:t>
            </a: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21</a:t>
            </a:fld>
            <a:endParaRPr lang="en-US"/>
          </a:p>
        </p:txBody>
      </p:sp>
    </p:spTree>
    <p:extLst>
      <p:ext uri="{BB962C8B-B14F-4D97-AF65-F5344CB8AC3E}">
        <p14:creationId xmlns:p14="http://schemas.microsoft.com/office/powerpoint/2010/main" val="568545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Jasper uses he/they pronouns, identifies as non-binary, was assigned female at birth, expresses his gender as masculine, </a:t>
            </a:r>
            <a:r>
              <a:rPr lang="en-US">
                <a:solidFill>
                  <a:schemeClr val="tx1"/>
                </a:solidFill>
              </a:rPr>
              <a:t>and is bisexual, meaning they are attracted to more than one sex.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solidFill>
              </a:rPr>
              <a:t>Notice Jasper uses he/they pronouns, meaning they use </a:t>
            </a:r>
            <a:r>
              <a:rPr lang="en-US" u="sng">
                <a:solidFill>
                  <a:schemeClr val="tx1"/>
                </a:solidFill>
              </a:rPr>
              <a:t>both</a:t>
            </a:r>
            <a:r>
              <a:rPr lang="en-US">
                <a:solidFill>
                  <a:schemeClr val="tx1"/>
                </a:solidFill>
              </a:rPr>
              <a:t> he/him and they/them pronouns. People choose what pronouns feel right for them</a:t>
            </a:r>
          </a:p>
          <a:p>
            <a:endParaRPr lang="en-CA">
              <a:solidFill>
                <a:schemeClr val="tx1"/>
              </a:solidFill>
            </a:endParaRPr>
          </a:p>
          <a:p>
            <a:r>
              <a:rPr lang="en-CA">
                <a:solidFill>
                  <a:schemeClr val="tx1"/>
                </a:solidFill>
              </a:rPr>
              <a:t>Ref</a:t>
            </a:r>
          </a:p>
          <a:p>
            <a:r>
              <a:rPr lang="en-US">
                <a:solidFill>
                  <a:schemeClr val="tx1"/>
                </a:solidFill>
              </a:rPr>
              <a:t>https://teachingsexualhealth.ca/parents/information-by-topic/gender-identity-and-expression/</a:t>
            </a:r>
            <a:endParaRPr lang="en-CA">
              <a:solidFill>
                <a:schemeClr val="tx1"/>
              </a:solidFill>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22</a:t>
            </a:fld>
            <a:endParaRPr lang="en-US"/>
          </a:p>
        </p:txBody>
      </p:sp>
    </p:spTree>
    <p:extLst>
      <p:ext uri="{BB962C8B-B14F-4D97-AF65-F5344CB8AC3E}">
        <p14:creationId xmlns:p14="http://schemas.microsoft.com/office/powerpoint/2010/main" val="210391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endParaRPr lang="en-CA">
              <a:solidFill>
                <a:schemeClr val="tx1"/>
              </a:solidFill>
            </a:endParaRPr>
          </a:p>
          <a:p>
            <a:pPr marL="171450" indent="-171450">
              <a:buFont typeface="Arial" panose="020B0604020202020204" pitchFamily="34" charset="0"/>
              <a:buChar char="•"/>
            </a:pPr>
            <a:r>
              <a:rPr lang="en-CA">
                <a:solidFill>
                  <a:schemeClr val="tx1"/>
                </a:solidFill>
              </a:rPr>
              <a:t>Rowan uses she/her pronouns, identifies as a woman and was assigned male at birth, meaning she is a transgender woman, expresses her gender as feminine, and is queer, meaning she is open to many possibilities. </a:t>
            </a:r>
          </a:p>
          <a:p>
            <a:pPr marL="171450" indent="-171450">
              <a:buFont typeface="Arial" panose="020B0604020202020204" pitchFamily="34" charset="0"/>
              <a:buChar char="•"/>
            </a:pPr>
            <a:endParaRPr lang="en-CA">
              <a:solidFill>
                <a:schemeClr val="tx1"/>
              </a:solidFill>
            </a:endParaRPr>
          </a:p>
          <a:p>
            <a:r>
              <a:rPr lang="en-CA">
                <a:solidFill>
                  <a:schemeClr val="tx1"/>
                </a:solidFill>
              </a:rPr>
              <a:t>Ref</a:t>
            </a:r>
          </a:p>
          <a:p>
            <a:r>
              <a:rPr lang="en-US">
                <a:solidFill>
                  <a:schemeClr val="tx1"/>
                </a:solidFill>
              </a:rPr>
              <a:t>https://teachingsexualhealth.ca/parents/information-by-topic/gender-identity-and-expression/</a:t>
            </a:r>
            <a:endParaRPr lang="en-CA">
              <a:solidFill>
                <a:schemeClr val="tx1"/>
              </a:solidFill>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23</a:t>
            </a:fld>
            <a:endParaRPr lang="en-US"/>
          </a:p>
        </p:txBody>
      </p:sp>
    </p:spTree>
    <p:extLst>
      <p:ext uri="{BB962C8B-B14F-4D97-AF65-F5344CB8AC3E}">
        <p14:creationId xmlns:p14="http://schemas.microsoft.com/office/powerpoint/2010/main" val="3341221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b="0">
                <a:solidFill>
                  <a:schemeClr val="tx1"/>
                </a:solidFill>
              </a:rPr>
              <a:t>First let’s start with the acronym 2SLGBTQIA+. Many of you may already be familiar with this term, or it’s predecessor, LGBT and LGBTQ, meaning lesbian, gay, bisexual, transgender, and queer or questioning. It’s been updated to include other gender and sexual identities, including </a:t>
            </a:r>
            <a:r>
              <a:rPr lang="en-US">
                <a:solidFill>
                  <a:schemeClr val="tx1"/>
                </a:solidFill>
              </a:rPr>
              <a:t>Two-Spirit</a:t>
            </a:r>
            <a:r>
              <a:rPr lang="en-US" b="0">
                <a:solidFill>
                  <a:schemeClr val="tx1"/>
                </a:solidFill>
              </a:rPr>
              <a:t>, an </a:t>
            </a:r>
            <a:r>
              <a:rPr lang="en-US">
                <a:solidFill>
                  <a:schemeClr val="tx1"/>
                </a:solidFill>
              </a:rPr>
              <a:t>Indigenous</a:t>
            </a:r>
            <a:r>
              <a:rPr lang="en-US" b="0">
                <a:solidFill>
                  <a:schemeClr val="tx1"/>
                </a:solidFill>
              </a:rPr>
              <a:t> identity we will discuss later on, intersex (also known as people with differences in sexual development), agender (</a:t>
            </a:r>
            <a:r>
              <a:rPr kumimoji="0" lang="en-US" sz="1200" b="0" i="0" u="none" strike="noStrike" kern="1200" cap="none" spc="0" normalizeH="0" baseline="0" noProof="0">
                <a:ln>
                  <a:noFill/>
                </a:ln>
                <a:solidFill>
                  <a:prstClr val="black"/>
                </a:solidFill>
                <a:effectLst/>
                <a:uLnTx/>
                <a:uFillTx/>
                <a:latin typeface="Calibri"/>
                <a:ea typeface="+mn-ea"/>
                <a:cs typeface="+mn-cs"/>
              </a:rPr>
              <a:t>someone who does not identify with a specific gender or have a recognizable gender expression)</a:t>
            </a:r>
            <a:r>
              <a:rPr lang="en-US" b="0">
                <a:solidFill>
                  <a:schemeClr val="tx1"/>
                </a:solidFill>
              </a:rPr>
              <a:t> and + (which is sometimes indicated as a star * instead) which is to represent all the identities that aren’t spelled out in the acronym, like non-binary and pansexual.</a:t>
            </a:r>
            <a:endParaRPr lang="en-US" b="0">
              <a:solidFill>
                <a:schemeClr val="tx1"/>
              </a:solidFill>
              <a:cs typeface="Calibri"/>
            </a:endParaRPr>
          </a:p>
          <a:p>
            <a:pPr marL="171450" indent="-171450">
              <a:buFont typeface="Arial" panose="020B0604020202020204" pitchFamily="34" charset="0"/>
              <a:buChar char="•"/>
            </a:pPr>
            <a:r>
              <a:rPr lang="en-US" b="0">
                <a:solidFill>
                  <a:schemeClr val="tx1"/>
                </a:solidFill>
              </a:rPr>
              <a:t>Can anyone identify which of these terms refer to a sexual orientation? </a:t>
            </a:r>
            <a:r>
              <a:rPr lang="en-US" b="0" i="1">
                <a:solidFill>
                  <a:schemeClr val="tx1"/>
                </a:solidFill>
              </a:rPr>
              <a:t>(Lesbian, Gay, Bisexual… may include Two-Spirit)</a:t>
            </a:r>
          </a:p>
          <a:p>
            <a:pPr marL="171450" indent="-171450">
              <a:buFont typeface="Arial" panose="020B0604020202020204" pitchFamily="34" charset="0"/>
              <a:buChar char="•"/>
            </a:pPr>
            <a:r>
              <a:rPr lang="en-US" b="0">
                <a:solidFill>
                  <a:schemeClr val="tx1"/>
                </a:solidFill>
              </a:rPr>
              <a:t>Can anyone identify which terms refer to gender identity? </a:t>
            </a:r>
            <a:r>
              <a:rPr lang="en-US" b="0" i="1">
                <a:solidFill>
                  <a:schemeClr val="tx1"/>
                </a:solidFill>
              </a:rPr>
              <a:t>(Trans/transgender, Agender… may include Two-Spirit)</a:t>
            </a:r>
          </a:p>
          <a:p>
            <a:pPr marL="171450" indent="-171450">
              <a:buFont typeface="Arial" panose="020B0604020202020204" pitchFamily="34" charset="0"/>
              <a:buChar char="•"/>
            </a:pPr>
            <a:r>
              <a:rPr lang="en-US" b="0">
                <a:solidFill>
                  <a:schemeClr val="tx1"/>
                </a:solidFill>
              </a:rPr>
              <a:t>Can anyone identify which terms refer to biological sex? </a:t>
            </a:r>
            <a:r>
              <a:rPr lang="en-US" b="0" i="1">
                <a:solidFill>
                  <a:schemeClr val="tx1"/>
                </a:solidFill>
              </a:rPr>
              <a:t>(Intersex)</a:t>
            </a:r>
          </a:p>
          <a:p>
            <a:pPr marL="171450" indent="-171450">
              <a:buFont typeface="Arial" panose="020B0604020202020204" pitchFamily="34" charset="0"/>
              <a:buChar char="•"/>
            </a:pPr>
            <a:r>
              <a:rPr lang="en-US" b="0">
                <a:solidFill>
                  <a:schemeClr val="tx1"/>
                </a:solidFill>
              </a:rPr>
              <a:t>Two-Spirit is an Indigenous-specific term that encompasses gender identity, sexual orientation, and cultural identity. </a:t>
            </a:r>
          </a:p>
          <a:p>
            <a:pPr marL="171450" indent="-171450">
              <a:buFont typeface="Arial" panose="020B0604020202020204" pitchFamily="34" charset="0"/>
              <a:buChar char="•"/>
            </a:pPr>
            <a:r>
              <a:rPr lang="en-US" b="0">
                <a:solidFill>
                  <a:schemeClr val="tx1"/>
                </a:solidFill>
                <a:cs typeface="Calibri"/>
              </a:rPr>
              <a:t>Queer is a term </a:t>
            </a:r>
            <a:r>
              <a:rPr lang="en-US">
                <a:solidFill>
                  <a:schemeClr val="tx1"/>
                </a:solidFill>
                <a:effectLst/>
                <a:latin typeface="-apple-system"/>
              </a:rPr>
              <a:t>used to describe anyone within this acronym who wants to be included. </a:t>
            </a:r>
          </a:p>
        </p:txBody>
      </p:sp>
      <p:sp>
        <p:nvSpPr>
          <p:cNvPr id="4" name="Slide Number Placeholder 3"/>
          <p:cNvSpPr>
            <a:spLocks noGrp="1"/>
          </p:cNvSpPr>
          <p:nvPr>
            <p:ph type="sldNum" sz="quarter" idx="5"/>
          </p:nvPr>
        </p:nvSpPr>
        <p:spPr/>
        <p:txBody>
          <a:bodyPr/>
          <a:lstStyle/>
          <a:p>
            <a:fld id="{658AEF73-3583-2840-A36F-B25D79D6FE3B}" type="slidenum">
              <a:rPr lang="en-US" smtClean="0"/>
              <a:t>24</a:t>
            </a:fld>
            <a:endParaRPr lang="en-US"/>
          </a:p>
        </p:txBody>
      </p:sp>
    </p:spTree>
    <p:extLst>
      <p:ext uri="{BB962C8B-B14F-4D97-AF65-F5344CB8AC3E}">
        <p14:creationId xmlns:p14="http://schemas.microsoft.com/office/powerpoint/2010/main" val="394492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solidFill>
                  <a:schemeClr val="tx1"/>
                </a:solidFill>
              </a:rPr>
              <a:t>Script</a:t>
            </a:r>
            <a:endParaRPr lang="en-US">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solidFill>
                <a:effectLst/>
                <a:latin typeface="-apple-system"/>
              </a:rPr>
              <a:t>It’s important to be sure that an individual self-identifies with a particular term before using it to describe them.</a:t>
            </a:r>
          </a:p>
          <a:p>
            <a:pPr marL="171450" indent="-171450">
              <a:buFont typeface="Arial" panose="020B0604020202020204" pitchFamily="34" charset="0"/>
              <a:buChar char="•"/>
            </a:pPr>
            <a:r>
              <a:rPr lang="en-US">
                <a:solidFill>
                  <a:schemeClr val="tx1"/>
                </a:solidFill>
              </a:rPr>
              <a:t>For many people, using labels consistent with their gender and/or sexual identity and diversity </a:t>
            </a:r>
            <a:r>
              <a:rPr lang="en-US" b="1">
                <a:solidFill>
                  <a:schemeClr val="tx1"/>
                </a:solidFill>
              </a:rPr>
              <a:t>can be liberating</a:t>
            </a:r>
            <a:r>
              <a:rPr lang="en-US">
                <a:solidFill>
                  <a:schemeClr val="tx1"/>
                </a:solidFill>
              </a:rPr>
              <a:t>, a way to express themselves and find others who relate to their experiences. </a:t>
            </a:r>
          </a:p>
          <a:p>
            <a:pPr marL="171450" indent="-171450">
              <a:buFont typeface="Arial" panose="020B0604020202020204" pitchFamily="34" charset="0"/>
              <a:buChar char="•"/>
            </a:pPr>
            <a:r>
              <a:rPr lang="en-US">
                <a:solidFill>
                  <a:schemeClr val="tx1"/>
                </a:solidFill>
              </a:rPr>
              <a:t>For some people, who are questioning or exploring their gender, or their gender is fluid, labels are </a:t>
            </a:r>
            <a:r>
              <a:rPr lang="en-US" b="1">
                <a:solidFill>
                  <a:schemeClr val="tx1"/>
                </a:solidFill>
              </a:rPr>
              <a:t>uncomfortable</a:t>
            </a:r>
            <a:r>
              <a:rPr lang="en-US">
                <a:solidFill>
                  <a:schemeClr val="tx1"/>
                </a:solidFill>
              </a:rPr>
              <a:t>. </a:t>
            </a:r>
          </a:p>
          <a:p>
            <a:pPr marL="171450" indent="-171450">
              <a:buFont typeface="Arial" panose="020B0604020202020204" pitchFamily="34" charset="0"/>
              <a:buChar char="•"/>
            </a:pPr>
            <a:r>
              <a:rPr lang="en-US">
                <a:solidFill>
                  <a:schemeClr val="tx1"/>
                </a:solidFill>
              </a:rPr>
              <a:t>There are many words to describe gender, because gender is complicated. Everyone’s identity is theirs to define. </a:t>
            </a:r>
          </a:p>
          <a:p>
            <a:pPr marL="171450" indent="-171450">
              <a:buFont typeface="Arial" panose="020B0604020202020204" pitchFamily="34" charset="0"/>
              <a:buChar char="•"/>
            </a:pPr>
            <a:endParaRPr lang="en-US">
              <a:solidFill>
                <a:schemeClr val="tx1"/>
              </a:solidFill>
            </a:endParaRPr>
          </a:p>
          <a:p>
            <a:pPr marL="171450" indent="-171450">
              <a:buFont typeface="Arial" panose="020B0604020202020204" pitchFamily="34" charset="0"/>
              <a:buChar char="•"/>
            </a:pPr>
            <a:endParaRPr lang="en-CA"/>
          </a:p>
          <a:p>
            <a:r>
              <a:rPr lang="en-CA"/>
              <a:t>Ref</a:t>
            </a:r>
          </a:p>
          <a:p>
            <a:r>
              <a:rPr lang="en-CA"/>
              <a:t>https://www.thetrevorproject.org/resources/guide/a-guide-to-being-an-ally-to-transgender-and-nonbinary-youth/</a:t>
            </a:r>
          </a:p>
        </p:txBody>
      </p:sp>
      <p:sp>
        <p:nvSpPr>
          <p:cNvPr id="4" name="Slide Number Placeholder 3"/>
          <p:cNvSpPr>
            <a:spLocks noGrp="1"/>
          </p:cNvSpPr>
          <p:nvPr>
            <p:ph type="sldNum" sz="quarter" idx="10"/>
          </p:nvPr>
        </p:nvSpPr>
        <p:spPr/>
        <p:txBody>
          <a:bodyPr/>
          <a:lstStyle/>
          <a:p>
            <a:fld id="{658AEF73-3583-2840-A36F-B25D79D6FE3B}" type="slidenum">
              <a:rPr lang="en-US" smtClean="0"/>
              <a:t>25</a:t>
            </a:fld>
            <a:endParaRPr lang="en-US"/>
          </a:p>
        </p:txBody>
      </p:sp>
    </p:spTree>
    <p:extLst>
      <p:ext uri="{BB962C8B-B14F-4D97-AF65-F5344CB8AC3E}">
        <p14:creationId xmlns:p14="http://schemas.microsoft.com/office/powerpoint/2010/main" val="3952215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solidFill>
                  <a:schemeClr val="tx1"/>
                </a:solidFill>
              </a:rPr>
              <a:t>Script</a:t>
            </a:r>
          </a:p>
          <a:p>
            <a:pPr marL="171450" indent="-171450">
              <a:buFont typeface="Arial" panose="020B0604020202020204" pitchFamily="34" charset="0"/>
              <a:buChar char="•"/>
            </a:pPr>
            <a:r>
              <a:rPr lang="en-CA" i="1">
                <a:solidFill>
                  <a:schemeClr val="tx1"/>
                </a:solidFill>
              </a:rPr>
              <a:t>Read slide</a:t>
            </a:r>
          </a:p>
          <a:p>
            <a:endParaRPr lang="en-CA">
              <a:solidFill>
                <a:schemeClr val="tx1"/>
              </a:solidFill>
            </a:endParaRPr>
          </a:p>
          <a:p>
            <a:r>
              <a:rPr lang="en-CA">
                <a:solidFill>
                  <a:schemeClr val="tx1"/>
                </a:solidFill>
              </a:rPr>
              <a:t>Ref</a:t>
            </a:r>
          </a:p>
          <a:p>
            <a:r>
              <a:rPr lang="en-CA">
                <a:solidFill>
                  <a:schemeClr val="tx1"/>
                </a:solidFill>
              </a:rPr>
              <a:t>https://teachingsexualhealth.ca/parents/information-by-topic/sexual-diversity/</a:t>
            </a:r>
          </a:p>
        </p:txBody>
      </p:sp>
      <p:sp>
        <p:nvSpPr>
          <p:cNvPr id="4" name="Slide Number Placeholder 3"/>
          <p:cNvSpPr>
            <a:spLocks noGrp="1"/>
          </p:cNvSpPr>
          <p:nvPr>
            <p:ph type="sldNum" sz="quarter" idx="10"/>
          </p:nvPr>
        </p:nvSpPr>
        <p:spPr/>
        <p:txBody>
          <a:bodyPr/>
          <a:lstStyle/>
          <a:p>
            <a:fld id="{658AEF73-3583-2840-A36F-B25D79D6FE3B}" type="slidenum">
              <a:rPr lang="en-US" smtClean="0"/>
              <a:t>26</a:t>
            </a:fld>
            <a:endParaRPr lang="en-US"/>
          </a:p>
        </p:txBody>
      </p:sp>
    </p:spTree>
    <p:extLst>
      <p:ext uri="{BB962C8B-B14F-4D97-AF65-F5344CB8AC3E}">
        <p14:creationId xmlns:p14="http://schemas.microsoft.com/office/powerpoint/2010/main" val="2591157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effectLst/>
                <a:latin typeface="-apple-system"/>
              </a:rPr>
              <a:t>This activity can either be completed using the following “hidden” slides or by using printed cards from the accompanying</a:t>
            </a:r>
            <a:r>
              <a:rPr lang="en-US" i="0">
                <a:effectLst/>
                <a:latin typeface="-apple-system"/>
              </a:rPr>
              <a:t> SOGI Terms Matching Activity</a:t>
            </a:r>
            <a:r>
              <a:rPr lang="en-US" i="1">
                <a:effectLst/>
                <a:latin typeface="-apple-system"/>
              </a:rPr>
              <a:t> (a separate file with instructions for this is available on the school health intranet page). We recommend using the printed cards if presenting in person, and the hidden slides if presenting online (post the list of the terms below in the chat to help them guess). </a:t>
            </a:r>
            <a:r>
              <a:rPr lang="en-US" i="1"/>
              <a:t>The slides are animated: the definition will “fly in” first – to allow time for thinking and guessing - followed by the term. </a:t>
            </a:r>
            <a:r>
              <a:rPr lang="en-US" i="1">
                <a:effectLst/>
                <a:latin typeface="-apple-system"/>
              </a:rPr>
              <a:t>You can also provide teachers the </a:t>
            </a:r>
            <a:r>
              <a:rPr lang="en-US" i="0">
                <a:effectLst/>
                <a:latin typeface="-apple-system"/>
              </a:rPr>
              <a:t>Matching Activity </a:t>
            </a:r>
            <a:r>
              <a:rPr lang="en-US" i="1">
                <a:effectLst/>
                <a:latin typeface="-apple-system"/>
              </a:rPr>
              <a:t>electronic file for them to print and use in their classrooms with their students.</a:t>
            </a:r>
          </a:p>
          <a:p>
            <a:endParaRPr lang="en-US" b="1" i="0"/>
          </a:p>
          <a:p>
            <a:r>
              <a:rPr lang="en-US" b="1" i="0"/>
              <a:t>Script</a:t>
            </a:r>
          </a:p>
          <a:p>
            <a:pPr marL="171450" indent="-171450">
              <a:buFont typeface="Arial" panose="020B0604020202020204" pitchFamily="34" charset="0"/>
              <a:buChar char="•"/>
            </a:pPr>
            <a:r>
              <a:rPr lang="en-US" i="0"/>
              <a:t>We are going to complete a matching activity where we match SOGI terms to definitions. This is to help build your familiarity with terms you may hear.</a:t>
            </a:r>
            <a:endParaRPr lang="en-US" b="0"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sng"/>
              <a:t>If presenting online</a:t>
            </a:r>
            <a:r>
              <a:rPr lang="en-US" i="1" u="none"/>
              <a:t>: </a:t>
            </a:r>
            <a:r>
              <a:rPr lang="en-US" i="0" u="none"/>
              <a:t>I’ll post a list of terms in the chat, then </a:t>
            </a:r>
            <a:r>
              <a:rPr lang="en-US" i="0"/>
              <a:t>read out a definition, and you can guess the term that matches.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Again, remember this is a safe space, we are all learning, and it is ok to guess and make mistakes!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t>SOGI Term List</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Transition</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Gender Diverse</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Gender Binary</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Intersex</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Non-Binary</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Queer</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Questioning</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Ally</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Agender</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Coming Out</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Transgender / Trans</a:t>
            </a:r>
          </a:p>
          <a:p>
            <a:pPr>
              <a:lnSpc>
                <a:spcPct val="107000"/>
              </a:lnSpc>
              <a:spcAft>
                <a:spcPts val="80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Cisgender / Cis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001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720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86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Script</a:t>
            </a:r>
          </a:p>
          <a:p>
            <a:pPr marL="171450" indent="-171450">
              <a:buFont typeface="Arial" panose="020B0604020202020204" pitchFamily="34" charset="0"/>
              <a:buChar char="•"/>
            </a:pPr>
            <a:r>
              <a:rPr lang="en-US" b="0" u="none"/>
              <a:t>Before we get started, I wish to acknowledge… (</a:t>
            </a:r>
            <a:r>
              <a:rPr lang="en-US" b="0" i="1" u="none"/>
              <a:t>read slide).</a:t>
            </a:r>
          </a:p>
          <a:p>
            <a:pPr marL="0" indent="0">
              <a:buFont typeface="Arial" panose="020B0604020202020204" pitchFamily="34" charset="0"/>
              <a:buNone/>
            </a:pPr>
            <a:endParaRPr lang="en-US" b="0" i="1" u="none"/>
          </a:p>
          <a:p>
            <a:pPr marL="0" indent="0">
              <a:buFont typeface="Arial" panose="020B0604020202020204" pitchFamily="34" charset="0"/>
              <a:buNone/>
            </a:pPr>
            <a:r>
              <a:rPr lang="en-US" b="1" i="0" u="none"/>
              <a:t>Notes</a:t>
            </a:r>
          </a:p>
          <a:p>
            <a:pPr marL="171450" indent="-171450">
              <a:buFont typeface="Arial" panose="020B0604020202020204" pitchFamily="34" charset="0"/>
              <a:buChar char="•"/>
            </a:pPr>
            <a:r>
              <a:rPr lang="en-US" b="0" i="1" u="none"/>
              <a:t>If the land on which you are joining from is on the traditional and unceded territory of one of these peoples, please acknowledge those peoples directly.</a:t>
            </a:r>
          </a:p>
          <a:p>
            <a:pPr marL="171450" indent="-171450">
              <a:buFont typeface="Arial" panose="020B0604020202020204" pitchFamily="34" charset="0"/>
              <a:buChar char="•"/>
            </a:pPr>
            <a:r>
              <a:rPr lang="en-US" b="0" i="1" u="none"/>
              <a:t>If explanation is needed for teachers, advise</a:t>
            </a:r>
            <a:r>
              <a:rPr lang="en-US" b="0" i="0" u="none"/>
              <a:t> </a:t>
            </a:r>
            <a:r>
              <a:rPr lang="en-US" b="0" i="1" u="none"/>
              <a:t>that Territorial acknowledgements during gatherings of people are standard practice in VCH and uphold our pillar and policy of Indigenous Cultural Safety.</a:t>
            </a:r>
            <a:r>
              <a:rPr lang="en-US" b="0" i="0" u="none"/>
              <a:t> </a:t>
            </a:r>
            <a:endParaRPr lang="en-CA" b="0" i="0" u="none"/>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82F66-6E36-46B3-8AEB-D58BF8AC74A1}" type="datetime1">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p>
          <a:p>
            <a:r>
              <a:rPr lang="en-US" b="0" i="0">
                <a:solidFill>
                  <a:srgbClr val="4C4F54"/>
                </a:solidFill>
                <a:effectLst/>
                <a:latin typeface="Arial" panose="020B0604020202020204" pitchFamily="34" charset="0"/>
              </a:rPr>
              <a:t>Non-Binary – personal communication, Parker Hewes, VCH PRISM, Sept 10, 2024</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354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p>
          <a:p>
            <a:r>
              <a:rPr lang="en-US" b="0" i="0">
                <a:solidFill>
                  <a:srgbClr val="4C4F54"/>
                </a:solidFill>
                <a:effectLst/>
                <a:latin typeface="Arial" panose="020B0604020202020204" pitchFamily="34" charset="0"/>
              </a:rPr>
              <a:t>Non-Binary – personal communication, Parker Hewes, VCH PRISM, Sept 10, 2024</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930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538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545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https://www.fraserhealth.ca/health-topics-a-to-z/school-health/sex-education-and-sexual-identity/gender-and-sexual-identity-in-schools</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224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US" b="0" i="0">
              <a:solidFill>
                <a:srgbClr val="4C4F54"/>
              </a:solidFill>
              <a:effectLst/>
              <a:latin typeface="Arial" panose="020B0604020202020204" pitchFamily="34" charset="0"/>
            </a:endParaRPr>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pPr rtl="0"/>
            <a:r>
              <a:rPr lang="fr-FR">
                <a:hlinkClick r:id="rId3" tooltip="https://qmunity.ca/wp-content/uploads/2023/01/queer-glossary_2022_digital.pdf"/>
              </a:rPr>
              <a:t>https://qmunity.ca/wp-content/uploads/2023/01/Queer-Glossary_2022_Digital.pdf</a:t>
            </a: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951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US" b="0" i="0">
              <a:solidFill>
                <a:srgbClr val="4C4F54"/>
              </a:solidFill>
              <a:effectLst/>
              <a:latin typeface="Arial" panose="020B0604020202020204" pitchFamily="34" charset="0"/>
            </a:endParaRPr>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pPr rtl="0"/>
            <a:r>
              <a:rPr lang="fr-FR">
                <a:hlinkClick r:id="rId3" tooltip="https://qmunity.ca/wp-content/uploads/2023/01/queer-glossary_2022_digital.pdf"/>
              </a:rPr>
              <a:t>https://qmunity.ca/wp-content/uploads/2023/01/Queer-Glossary_2022_Digital.pdf</a:t>
            </a:r>
            <a:endParaRPr lang="fr-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718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322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033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a:p>
            <a:r>
              <a:rPr lang="en-US" b="0" i="0">
                <a:solidFill>
                  <a:srgbClr val="4C4F54"/>
                </a:solidFill>
                <a:effectLst/>
                <a:latin typeface="Arial" panose="020B0604020202020204" pitchFamily="34" charset="0"/>
              </a:rPr>
              <a:t>Ref</a:t>
            </a:r>
          </a:p>
          <a:p>
            <a:r>
              <a:rPr lang="en-CA"/>
              <a:t>https://teachingsexualhealth.ca/parents/information-by-topic/gender-identity-and-expression/</a:t>
            </a:r>
            <a:r>
              <a:rPr lang="en-US" b="0" i="0">
                <a:solidFill>
                  <a:srgbClr val="4C4F54"/>
                </a:solidFill>
                <a:effectLst/>
                <a:latin typeface="Arial" panose="020B0604020202020204" pitchFamily="34" charset="0"/>
              </a:rPr>
              <a:t> </a:t>
            </a:r>
            <a:endParaRPr lang="en-CA"/>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3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Script</a:t>
            </a:r>
          </a:p>
          <a:p>
            <a:pPr marL="171450" indent="-171450">
              <a:buFont typeface="Arial" panose="020B0604020202020204" pitchFamily="34" charset="0"/>
              <a:buChar char="•"/>
            </a:pPr>
            <a:r>
              <a:rPr lang="en-CA" sz="1800" b="0">
                <a:effectLst/>
                <a:latin typeface="Calibri" panose="020F0502020204030204" pitchFamily="34" charset="0"/>
                <a:ea typeface="Calibri" panose="020F0502020204030204" pitchFamily="34" charset="0"/>
              </a:rPr>
              <a:t>We have adopted some of this workshop’s material with permission, from teachingsexualhealth.ca (TSH)</a:t>
            </a:r>
          </a:p>
          <a:p>
            <a:pPr marL="285750" indent="-285750">
              <a:buFont typeface="Arial" panose="020B0604020202020204" pitchFamily="34" charset="0"/>
              <a:buChar char="•"/>
            </a:pPr>
            <a:endParaRPr lang="en-CA" sz="1800" b="1">
              <a:effectLst/>
              <a:latin typeface="Calibri" panose="020F0502020204030204" pitchFamily="34" charset="0"/>
              <a:ea typeface="Calibri" panose="020F0502020204030204" pitchFamily="34" charset="0"/>
            </a:endParaRPr>
          </a:p>
          <a:p>
            <a:r>
              <a:rPr lang="en-CA" sz="1800" b="1">
                <a:effectLst/>
                <a:latin typeface="Calibri" panose="020F0502020204030204" pitchFamily="34" charset="0"/>
                <a:ea typeface="Calibri" panose="020F0502020204030204" pitchFamily="34" charset="0"/>
              </a:rPr>
              <a:t>NOTE: </a:t>
            </a:r>
            <a:r>
              <a:rPr lang="en-CA" sz="1800" i="1">
                <a:effectLst/>
                <a:latin typeface="Calibri" panose="020F0502020204030204" pitchFamily="34" charset="0"/>
                <a:ea typeface="Calibri" panose="020F0502020204030204" pitchFamily="34" charset="0"/>
              </a:rPr>
              <a:t>VCH has a signed Permission to Use Copyright Agreement with TSH that allows us to use and adapt their material. This legal statement is intended for organizations looking at widespread distribution, not for teachers accessing and adapting materials for personal use. Teachers altering for personal use was understood by AHS to be occurring with our materials when we spoke with them. However, it does mean that if a teacher was looking at licensing the materials (e.g. starting a paid program where they created content for other teachers) they would need to seek the permission of AHS. </a:t>
            </a:r>
            <a:endParaRPr lang="en-CA" sz="180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8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CA" b="0">
                <a:solidFill>
                  <a:schemeClr val="tx1"/>
                </a:solidFill>
              </a:rPr>
              <a:t>Sexual and gender identity is influenced by and connected to culture. Over the next few slides, we’re going to explore Indigenous perspectives on sex and gender. </a:t>
            </a:r>
            <a:r>
              <a:rPr lang="en-US" b="0">
                <a:solidFill>
                  <a:schemeClr val="tx1"/>
                </a:solidFill>
              </a:rPr>
              <a:t>A note here: </a:t>
            </a:r>
            <a:r>
              <a:rPr lang="en-US">
                <a:solidFill>
                  <a:schemeClr val="tx1"/>
                </a:solidFill>
              </a:rPr>
              <a:t>If this is new topic for you, we encourage you to use this material as a starting point on your learning journey. The best way to deepen your understanding is through Two-Spirit people or resources developed by Two-Spirit people. One option is the Indigenous Gender Diversity Course from </a:t>
            </a:r>
            <a:r>
              <a:rPr lang="en-US" err="1">
                <a:solidFill>
                  <a:schemeClr val="tx1"/>
                </a:solidFill>
              </a:rPr>
              <a:t>TransCare</a:t>
            </a:r>
            <a:r>
              <a:rPr lang="en-US">
                <a:solidFill>
                  <a:schemeClr val="tx1"/>
                </a:solidFill>
              </a:rPr>
              <a:t> BC – we will briefly discuss this course later, and we have it linked in our </a:t>
            </a:r>
            <a:r>
              <a:rPr lang="en-US" i="1">
                <a:solidFill>
                  <a:schemeClr val="tx1"/>
                </a:solidFill>
              </a:rPr>
              <a:t>Teaching Resources</a:t>
            </a:r>
            <a:r>
              <a:rPr lang="en-US">
                <a:solidFill>
                  <a:schemeClr val="tx1"/>
                </a:solidFill>
              </a:rPr>
              <a:t>. </a:t>
            </a: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Here is the </a:t>
            </a:r>
            <a:r>
              <a:rPr lang="en-US" sz="1200" i="1">
                <a:solidFill>
                  <a:schemeClr val="tx1"/>
                </a:solidFill>
              </a:rPr>
              <a:t>First Nations Health Authority Sexual Wellbeing Learning Model, </a:t>
            </a:r>
            <a:r>
              <a:rPr lang="en-US" b="0">
                <a:solidFill>
                  <a:schemeClr val="tx1"/>
                </a:solidFill>
              </a:rPr>
              <a:t>developed by First Nations Health Authority to build and strengthen conversations around traditional knowledge and ways of being with regards to healthy sexuality. </a:t>
            </a:r>
          </a:p>
          <a:p>
            <a:pPr marL="0" indent="0">
              <a:buFont typeface="Arial" panose="020B0604020202020204" pitchFamily="34" charset="0"/>
              <a:buNone/>
            </a:pPr>
            <a:endParaRPr lang="en-US" sz="1200">
              <a:solidFill>
                <a:schemeClr val="tx1"/>
              </a:solidFill>
            </a:endParaRPr>
          </a:p>
          <a:p>
            <a:pPr marL="0" indent="0">
              <a:buFont typeface="Arial" panose="020B0604020202020204" pitchFamily="34" charset="0"/>
              <a:buNone/>
            </a:pPr>
            <a:r>
              <a:rPr lang="en-US" sz="1200">
                <a:solidFill>
                  <a:schemeClr val="tx1"/>
                </a:solidFill>
              </a:rPr>
              <a:t>Ref:</a:t>
            </a:r>
          </a:p>
          <a:p>
            <a:pPr marL="0" indent="0">
              <a:buFont typeface="Arial" panose="020B0604020202020204" pitchFamily="34" charset="0"/>
              <a:buNone/>
            </a:pPr>
            <a:r>
              <a:rPr lang="en-US" sz="1200">
                <a:solidFill>
                  <a:schemeClr val="tx1"/>
                </a:solidFill>
              </a:rPr>
              <a:t>https://www.fnha.ca/WellnessSite/WellnessDocuments/FNHA-IWP-Sexual-Wellbeing-Learning-Model-Fact-Sheet.pdf</a:t>
            </a:r>
          </a:p>
        </p:txBody>
      </p:sp>
      <p:sp>
        <p:nvSpPr>
          <p:cNvPr id="4" name="Slide Number Placeholder 3"/>
          <p:cNvSpPr>
            <a:spLocks noGrp="1"/>
          </p:cNvSpPr>
          <p:nvPr>
            <p:ph type="sldNum" sz="quarter" idx="5"/>
          </p:nvPr>
        </p:nvSpPr>
        <p:spPr/>
        <p:txBody>
          <a:bodyPr/>
          <a:lstStyle/>
          <a:p>
            <a:fld id="{099CB9D2-FF7F-45BD-812A-35C513E82E94}" type="slidenum">
              <a:rPr lang="en-CA" smtClean="0"/>
              <a:t>40</a:t>
            </a:fld>
            <a:endParaRPr lang="en-CA"/>
          </a:p>
        </p:txBody>
      </p:sp>
    </p:spTree>
    <p:extLst>
      <p:ext uri="{BB962C8B-B14F-4D97-AF65-F5344CB8AC3E}">
        <p14:creationId xmlns:p14="http://schemas.microsoft.com/office/powerpoint/2010/main" val="1458058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chemeClr val="tx1"/>
                </a:solidFill>
              </a:rPr>
              <a:t>There are 4 Indigenous values identified within the model: Protecting Communities, Healthy Relationships, Adulthood and Rites of Passage, and Identity. </a:t>
            </a:r>
            <a:r>
              <a:rPr lang="en-US" i="0">
                <a:solidFill>
                  <a:schemeClr val="tx1"/>
                </a:solidFill>
              </a:rPr>
              <a:t>Let’s take a closer look at the value of Identity.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rPr>
              <a:t>Read Identity quote.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solidFill>
              </a:rPr>
              <a:t>Non-judgment, inclusion, and celebrating differences are learning components for this value.</a:t>
            </a:r>
          </a:p>
          <a:p>
            <a:pPr marL="0" indent="0">
              <a:buFont typeface="Arial" panose="020B0604020202020204" pitchFamily="34" charset="0"/>
              <a:buNone/>
            </a:pPr>
            <a:endParaRPr lang="en-US" sz="1200" b="0">
              <a:solidFill>
                <a:schemeClr val="tx1"/>
              </a:solidFill>
            </a:endParaRPr>
          </a:p>
          <a:p>
            <a:pPr marL="0" indent="0">
              <a:buFont typeface="Arial" panose="020B0604020202020204" pitchFamily="34" charset="0"/>
              <a:buNone/>
            </a:pPr>
            <a:r>
              <a:rPr lang="en-US" sz="1200" b="0" i="1">
                <a:solidFill>
                  <a:schemeClr val="tx1"/>
                </a:solidFill>
              </a:rPr>
              <a:t>Note: If questions arise re: the other values listed on this slide:</a:t>
            </a:r>
          </a:p>
          <a:p>
            <a:pPr marL="171450" indent="-171450">
              <a:buFont typeface="Arial" panose="020B0604020202020204" pitchFamily="34" charset="0"/>
              <a:buChar char="•"/>
            </a:pPr>
            <a:r>
              <a:rPr lang="en-US" sz="1200" b="0" i="1">
                <a:solidFill>
                  <a:schemeClr val="tx1"/>
                </a:solidFill>
              </a:rPr>
              <a:t>Protecting Communities – Identifies that cooperation and respect are essential to protecting our communities for future generations. Protecting one’s community means protecting oneself. In a sexual health context, that means protecting oneself and one’s community from STI transmission.</a:t>
            </a:r>
          </a:p>
          <a:p>
            <a:pPr marL="171450" indent="-171450">
              <a:buFont typeface="Arial" panose="020B0604020202020204" pitchFamily="34" charset="0"/>
              <a:buChar char="•"/>
            </a:pPr>
            <a:r>
              <a:rPr lang="en-US" sz="1200" b="0" i="1">
                <a:solidFill>
                  <a:schemeClr val="tx1"/>
                </a:solidFill>
              </a:rPr>
              <a:t>Healthy Relationships – Kindness and balance are fundamental First Nations’ teachings for living life in a good way; this value includes healthy relationships with others as well as ourselves.</a:t>
            </a:r>
          </a:p>
          <a:p>
            <a:pPr marL="171450" indent="-171450">
              <a:buFont typeface="Arial" panose="020B0604020202020204" pitchFamily="34" charset="0"/>
              <a:buChar char="•"/>
            </a:pPr>
            <a:r>
              <a:rPr lang="en-US" sz="1200" b="0" i="1">
                <a:solidFill>
                  <a:schemeClr val="tx1"/>
                </a:solidFill>
              </a:rPr>
              <a:t>Adulthood and rites of passage – traditionally and historically, First Nations people did not perceive sexuality as shameful, and was seen as a holistic part of health. Many nations celebrate rites of passage ceremonies to honor transition from adolescence to adulthood, and the independence and responsibilities, including in relationships, that accompany this transition.</a:t>
            </a:r>
            <a:endParaRPr lang="en-US" sz="1200" i="1">
              <a:solidFill>
                <a:schemeClr val="tx1"/>
              </a:solidFill>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41</a:t>
            </a:fld>
            <a:endParaRPr lang="en-US"/>
          </a:p>
        </p:txBody>
      </p:sp>
    </p:spTree>
    <p:extLst>
      <p:ext uri="{BB962C8B-B14F-4D97-AF65-F5344CB8AC3E}">
        <p14:creationId xmlns:p14="http://schemas.microsoft.com/office/powerpoint/2010/main" val="2134135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i="1">
                <a:solidFill>
                  <a:schemeClr val="tx1"/>
                </a:solidFill>
              </a:rPr>
              <a:t>Read first paragraph. </a:t>
            </a:r>
            <a:r>
              <a:rPr lang="en-US">
                <a:solidFill>
                  <a:schemeClr val="tx1"/>
                </a:solidFill>
              </a:rPr>
              <a:t>C</a:t>
            </a:r>
            <a:r>
              <a:rPr lang="en-US" sz="1200">
                <a:solidFill>
                  <a:schemeClr val="tx1"/>
                </a:solidFill>
              </a:rPr>
              <a:t>ategories of gender, sex, and sexuality were introduced to Indigenous Peoples through colonial processes and institutions.</a:t>
            </a:r>
          </a:p>
          <a:p>
            <a:endParaRPr lang="en-US"/>
          </a:p>
          <a:p>
            <a:r>
              <a:rPr lang="en-CA"/>
              <a:t>Ref</a:t>
            </a:r>
          </a:p>
          <a:p>
            <a:r>
              <a:rPr lang="en-CA"/>
              <a:t>https://mmiwg2splus-nationalactionplan.ca/eng/1670511213459/1670511226843 </a:t>
            </a:r>
          </a:p>
          <a:p>
            <a:r>
              <a:rPr lang="en-CA"/>
              <a:t>mMIWGSLGBTQQIANationalActionPlanFinalReport_1674664681658_eng%20(3).pdf</a:t>
            </a:r>
          </a:p>
          <a:p>
            <a:r>
              <a:rPr lang="en-CA"/>
              <a:t>Health Professionals working with First Nations, Inuit, and Metis Consensus Guideline (2013). https://www.aboriginalsexualhealth.ca/documents/gui293CPG1306E.pdf </a:t>
            </a:r>
          </a:p>
          <a:p>
            <a:r>
              <a:rPr lang="en-CA"/>
              <a:t>Reviewed and edited by Jessy Dame, RN, VCH Indigenous Health, Sept 10, 2024</a:t>
            </a:r>
          </a:p>
          <a:p>
            <a:endParaRPr lang="en-CA">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15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solidFill>
              </a:rPr>
              <a:t>Script</a:t>
            </a:r>
          </a:p>
          <a:p>
            <a:pPr marL="171450" indent="-171450">
              <a:buFont typeface="Arial" panose="020B0604020202020204" pitchFamily="34" charset="0"/>
              <a:buChar char="•"/>
            </a:pPr>
            <a:r>
              <a:rPr lang="en-US" i="1">
                <a:solidFill>
                  <a:schemeClr val="tx1"/>
                </a:solidFill>
              </a:rPr>
              <a:t>Read first paragraph. </a:t>
            </a:r>
            <a:r>
              <a:rPr lang="en-US">
                <a:solidFill>
                  <a:schemeClr val="tx1"/>
                </a:solidFill>
              </a:rPr>
              <a:t>“More than two-thirds of the 200 Indigenous languages spoken in North America have terms used to identify individuals who are neither men nor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solidFill>
                  <a:schemeClr val="tx1"/>
                </a:solidFill>
              </a:rPr>
              <a:t>Read second paragraph.</a:t>
            </a:r>
            <a:r>
              <a:rPr lang="en-US">
                <a:solidFill>
                  <a:schemeClr val="tx1"/>
                </a:solidFill>
              </a:rPr>
              <a:t> Research and oral histories reflect the widespread respect and </a:t>
            </a:r>
            <a:r>
              <a:rPr lang="en-US" err="1">
                <a:solidFill>
                  <a:schemeClr val="tx1"/>
                </a:solidFill>
              </a:rPr>
              <a:t>honour</a:t>
            </a:r>
            <a:r>
              <a:rPr lang="en-US">
                <a:solidFill>
                  <a:schemeClr val="tx1"/>
                </a:solidFill>
              </a:rPr>
              <a:t> Indigenous people held for Two-Spirit people. Important roles held by Two-Spirit people included teachers, knowledge keepers, healers, herbalists, child minders, spiritual leaders, interpreters, mediators and artists. </a:t>
            </a:r>
          </a:p>
          <a:p>
            <a:pPr marL="171450" indent="-171450">
              <a:buFont typeface="Arial" panose="020B0604020202020204" pitchFamily="34" charset="0"/>
              <a:buChar char="•"/>
            </a:pPr>
            <a:endParaRPr lang="en-US">
              <a:solidFill>
                <a:schemeClr val="tx1"/>
              </a:solidFill>
            </a:endParaRPr>
          </a:p>
          <a:p>
            <a:r>
              <a:rPr lang="en-CA">
                <a:solidFill>
                  <a:schemeClr val="tx1"/>
                </a:solidFill>
              </a:rPr>
              <a:t>Ref</a:t>
            </a:r>
          </a:p>
          <a:p>
            <a:r>
              <a:rPr lang="en-CA">
                <a:solidFill>
                  <a:schemeClr val="tx1"/>
                </a:solidFill>
              </a:rPr>
              <a:t>https://mmiwg2splus-nationalactionplan.ca/eng/1670511213459/1670511226843 </a:t>
            </a:r>
          </a:p>
          <a:p>
            <a:r>
              <a:rPr lang="en-CA">
                <a:solidFill>
                  <a:schemeClr val="tx1"/>
                </a:solidFill>
              </a:rPr>
              <a:t>mMIWGSLGBTQQIANationalActionPlanFinalReport_1674664681658_eng%20(3).pdf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46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rPr>
              <a:t>Read 1</a:t>
            </a:r>
            <a:r>
              <a:rPr lang="en-US" sz="1200" i="1" baseline="30000">
                <a:solidFill>
                  <a:schemeClr val="tx1"/>
                </a:solidFill>
              </a:rPr>
              <a:t>st</a:t>
            </a:r>
            <a:r>
              <a:rPr lang="en-US" sz="1200" i="1">
                <a:solidFill>
                  <a:schemeClr val="tx1"/>
                </a:solidFill>
              </a:rPr>
              <a:t> and 2</a:t>
            </a:r>
            <a:r>
              <a:rPr lang="en-US" sz="1200" i="1" baseline="30000">
                <a:solidFill>
                  <a:schemeClr val="tx1"/>
                </a:solidFill>
              </a:rPr>
              <a:t>nd</a:t>
            </a:r>
            <a:r>
              <a:rPr lang="en-US" sz="1200" i="1">
                <a:solidFill>
                  <a:schemeClr val="tx1"/>
                </a:solidFill>
              </a:rPr>
              <a:t> circles.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For example,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Encompasses an even broader range of Indigenous sexual and gender identities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Does not make clear distinctions between gender, sex and sexualities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Recognizes that categories of gender, sex and sexuality were introduced through colonial processes and institutions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Includes Indigenous roles and responsibilities in community and ability to choose life pathways not influenced by gender expectations.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Is also a social justice and advocacy movement lead by Indigenous Peoples.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Is best understood from within Indigenous frameworks and understandings.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tx1"/>
                </a:solidFill>
              </a:rPr>
              <a:t>Read 3</a:t>
            </a:r>
            <a:r>
              <a:rPr lang="en-US" sz="1200" i="1" baseline="30000">
                <a:solidFill>
                  <a:schemeClr val="tx1"/>
                </a:solidFill>
              </a:rPr>
              <a:t>rd</a:t>
            </a:r>
            <a:r>
              <a:rPr lang="en-US" sz="1200" i="1">
                <a:solidFill>
                  <a:schemeClr val="tx1"/>
                </a:solidFill>
              </a:rPr>
              <a:t> circle. </a:t>
            </a:r>
            <a:r>
              <a:rPr lang="en-US" sz="1200" i="0">
                <a:solidFill>
                  <a:schemeClr val="tx1"/>
                </a:solidFill>
              </a:rPr>
              <a:t>Each Nation has their own </a:t>
            </a:r>
            <a:r>
              <a:rPr lang="en-US" sz="1200">
                <a:solidFill>
                  <a:schemeClr val="tx1"/>
                </a:solidFill>
              </a:rPr>
              <a:t>expressions, roles, and </a:t>
            </a:r>
            <a:r>
              <a:rPr lang="en-US" sz="1200"/>
              <a:t>traditional language for sex and gender diversity. </a:t>
            </a: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chemeClr val="tx1"/>
                </a:solidFill>
              </a:rPr>
              <a:t>I</a:t>
            </a:r>
            <a:r>
              <a:rPr lang="en-US" sz="1200">
                <a:solidFill>
                  <a:schemeClr val="tx1"/>
                </a:solidFill>
              </a:rPr>
              <a:t>ndigenous LGBTQIA+ people may or may not identify as Two-Spirit; </a:t>
            </a:r>
            <a:r>
              <a:rPr lang="en-US" sz="1200" i="0">
                <a:solidFill>
                  <a:schemeClr val="tx1"/>
                </a:solidFill>
              </a:rPr>
              <a:t>some may identify as an Indigenous </a:t>
            </a:r>
            <a:r>
              <a:rPr lang="en-US" sz="1200">
                <a:solidFill>
                  <a:schemeClr val="tx1"/>
                </a:solidFill>
              </a:rPr>
              <a:t>trans woman or man, </a:t>
            </a:r>
            <a:r>
              <a:rPr lang="en-US" sz="1200" err="1">
                <a:solidFill>
                  <a:schemeClr val="tx1"/>
                </a:solidFill>
              </a:rPr>
              <a:t>Indigiqueer</a:t>
            </a:r>
            <a:r>
              <a:rPr lang="en-US" sz="1200">
                <a:solidFill>
                  <a:schemeClr val="tx1"/>
                </a:solidFill>
              </a:rPr>
              <a:t>, or </a:t>
            </a:r>
            <a:r>
              <a:rPr lang="en-US" sz="1200" i="0">
                <a:solidFill>
                  <a:schemeClr val="tx1"/>
                </a:solidFill>
              </a:rPr>
              <a:t>use a term specific to their Nations’ language and culture.</a:t>
            </a:r>
            <a:endParaRPr lang="en-US" sz="1200">
              <a:solidFill>
                <a:schemeClr val="tx1"/>
              </a:solidFill>
            </a:endParaRPr>
          </a:p>
          <a:p>
            <a:endParaRPr lang="en-CA" sz="1200" b="0" i="0" u="none" strike="noStrike" kern="1200" baseline="0">
              <a:solidFill>
                <a:schemeClr val="tx1"/>
              </a:solidFill>
              <a:latin typeface="+mn-lt"/>
              <a:ea typeface="+mn-ea"/>
              <a:cs typeface="+mn-cs"/>
            </a:endParaRPr>
          </a:p>
          <a:p>
            <a:r>
              <a:rPr lang="en-CA">
                <a:solidFill>
                  <a:schemeClr val="tx1"/>
                </a:solidFill>
              </a:rPr>
              <a:t>Ref</a:t>
            </a:r>
          </a:p>
          <a:p>
            <a:r>
              <a:rPr lang="en-CA">
                <a:solidFill>
                  <a:schemeClr val="tx1"/>
                </a:solidFill>
              </a:rPr>
              <a:t>https://mmiwg2splus-nationalactionplan.ca/eng/1670511213459/1670511226843 </a:t>
            </a:r>
          </a:p>
          <a:p>
            <a:r>
              <a:rPr lang="en-CA">
                <a:solidFill>
                  <a:schemeClr val="tx1"/>
                </a:solidFill>
              </a:rPr>
              <a:t>mMIWGSLGBTQQIANationalActionPlanFinalReport_1674664681658_eng%20(3).pdf</a:t>
            </a:r>
            <a:endParaRPr lang="en-CA" sz="1200" b="0" i="0" u="none" strike="noStrike" kern="1200" baseline="0">
              <a:solidFill>
                <a:schemeClr val="tx1"/>
              </a:solidFill>
              <a:latin typeface="+mn-lt"/>
              <a:ea typeface="+mn-ea"/>
              <a:cs typeface="+mn-cs"/>
            </a:endParaRPr>
          </a:p>
          <a:p>
            <a:r>
              <a:rPr lang="en-US">
                <a:solidFill>
                  <a:schemeClr val="tx1"/>
                </a:solidFill>
              </a:rPr>
              <a:t>MEET THE METHODS SERIES: “WHAT AND WHO IS TWO-SPIRIT” IN HEALTH RESEARCH  Harlan</a:t>
            </a:r>
            <a:r>
              <a:rPr lang="en-US" baseline="0">
                <a:solidFill>
                  <a:schemeClr val="tx1"/>
                </a:solidFill>
              </a:rPr>
              <a:t> and Travis </a:t>
            </a:r>
            <a:endParaRPr lang="en-CA">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NOTE: This video is long – almost 10min. To keep the workshop under an hour, we recommend playing the first 2-3 speakers, then stopping the video. Internet connectivity is required to play this video – skip if you do not have time or internet access.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is a 10minute video from </a:t>
            </a:r>
            <a:r>
              <a:rPr lang="en-US" err="1"/>
              <a:t>TransCare</a:t>
            </a:r>
            <a:r>
              <a:rPr lang="en-US"/>
              <a:t> BC (PHSA) called </a:t>
            </a:r>
            <a:r>
              <a:rPr lang="en-US" b="1"/>
              <a:t>“</a:t>
            </a:r>
            <a:r>
              <a:rPr lang="en-US" b="1" i="0">
                <a:solidFill>
                  <a:srgbClr val="000000"/>
                </a:solidFill>
                <a:effectLst/>
                <a:latin typeface="Helvetica Neue"/>
              </a:rPr>
              <a:t>Personal reflections on Two-Spirit identities, histories, and cultural contexts”.</a:t>
            </a:r>
            <a:r>
              <a:rPr lang="en-US" b="0" i="0">
                <a:solidFill>
                  <a:srgbClr val="000000"/>
                </a:solidFill>
                <a:effectLst/>
                <a:latin typeface="Helvetica Neue"/>
              </a:rPr>
              <a:t> It features </a:t>
            </a:r>
            <a:r>
              <a:rPr lang="en-US" b="0" i="0">
                <a:solidFill>
                  <a:srgbClr val="000000"/>
                </a:solidFill>
                <a:effectLst/>
                <a:latin typeface="Noto Sans" panose="020B0502040504020204" pitchFamily="34" charset="0"/>
              </a:rPr>
              <a:t>community members discussing “how Two-Spirit people were historically respected, the diversity that exists across Nations, and some differences in the current understandings between being Two-Spirit and being lesbian, gay, bisexual, transgender, or queer (LGBTQ).”</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Let’s watch.</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45</a:t>
            </a:fld>
            <a:endParaRPr lang="en-US"/>
          </a:p>
        </p:txBody>
      </p:sp>
    </p:spTree>
    <p:extLst>
      <p:ext uri="{BB962C8B-B14F-4D97-AF65-F5344CB8AC3E}">
        <p14:creationId xmlns:p14="http://schemas.microsoft.com/office/powerpoint/2010/main" val="2149127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baseline="0">
                <a:solidFill>
                  <a:schemeClr val="tx1"/>
                </a:solidFill>
                <a:latin typeface="+mn-lt"/>
                <a:ea typeface="+mn-ea"/>
                <a:cs typeface="+mn-cs"/>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2S has been added to the LGBTQIA+ acronym to recognize Two-Spirit as an Indigenous identity that is different and unique from other LGBTQIA+ identities.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Two-Spirit should be added to the front of the 2SLGBTQIA+ acronym to recognize that Two-Spirit people were the first sexually and gender diverse people in these lands. It is also a way to </a:t>
            </a:r>
            <a:r>
              <a:rPr lang="en-US" i="0" err="1"/>
              <a:t>centre</a:t>
            </a:r>
            <a:r>
              <a:rPr lang="en-US" i="0"/>
              <a:t> Indigenous voices within this community.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r>
              <a:rPr lang="en-CA" sz="1200" b="0" i="0" u="none" strike="noStrike" kern="1200" baseline="0">
                <a:solidFill>
                  <a:schemeClr val="tx1"/>
                </a:solidFill>
                <a:latin typeface="+mn-lt"/>
                <a:ea typeface="+mn-ea"/>
                <a:cs typeface="+mn-cs"/>
              </a:rPr>
              <a:t>Ref</a:t>
            </a:r>
          </a:p>
          <a:p>
            <a:r>
              <a:rPr lang="en-CA" sz="1200" b="0" i="0" u="none" strike="noStrike" kern="1200" baseline="0">
                <a:solidFill>
                  <a:schemeClr val="tx1"/>
                </a:solidFill>
                <a:latin typeface="+mn-lt"/>
                <a:ea typeface="+mn-ea"/>
                <a:cs typeface="+mn-cs"/>
              </a:rPr>
              <a:t>Personal communication, Jessy Dame, RN, VCH Indigenous Health, Sept 10, 2024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4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i="0"/>
              <a:t>Let’s move on to talk about gender-based discrimination and violence.</a:t>
            </a:r>
          </a:p>
          <a:p>
            <a:pPr marL="171450" indent="-171450">
              <a:buFont typeface="Arial" panose="020B0604020202020204" pitchFamily="34" charset="0"/>
              <a:buChar char="•"/>
            </a:pPr>
            <a:r>
              <a:rPr lang="en-US" b="0" i="1"/>
              <a:t>Read slide</a:t>
            </a:r>
          </a:p>
          <a:p>
            <a:pPr marL="171450" indent="-171450">
              <a:buFont typeface="Arial" panose="020B0604020202020204" pitchFamily="34" charset="0"/>
              <a:buChar char="•"/>
            </a:pPr>
            <a:endParaRPr lang="en-CA" b="0" i="1">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84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Read each question as they ‘fly in’. Allow discussion. Then advance forward and read the definition/info it ‘flies 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p>
          <a:p>
            <a:pPr marL="171450" indent="-171450">
              <a:buFont typeface="Arial" panose="020B0604020202020204" pitchFamily="34" charset="0"/>
              <a:buChar char="•"/>
            </a:pPr>
            <a:r>
              <a:rPr lang="en-US" b="0" i="0"/>
              <a:t>Let’s start with a discussion learning activity from </a:t>
            </a:r>
            <a:r>
              <a:rPr lang="en-US" b="0" i="0" err="1"/>
              <a:t>teachingsexualhealth’s</a:t>
            </a:r>
            <a:r>
              <a:rPr lang="en-US" b="0" i="0"/>
              <a:t> </a:t>
            </a:r>
            <a:r>
              <a:rPr lang="en-US" b="0" i="1"/>
              <a:t>Gender, Body Image &amp; Social Influences Lesson Plan</a:t>
            </a:r>
            <a:r>
              <a:rPr lang="en-US" b="0" i="0"/>
              <a:t>. We have this lesson plan linked in our </a:t>
            </a:r>
            <a:r>
              <a:rPr lang="en-US" b="1" i="0"/>
              <a:t>Lesson Plans &amp; Teaching Resources. </a:t>
            </a:r>
          </a:p>
          <a:p>
            <a:pPr marL="171450" indent="-171450">
              <a:buFont typeface="Arial" panose="020B0604020202020204" pitchFamily="34" charset="0"/>
              <a:buChar char="•"/>
            </a:pPr>
            <a:r>
              <a:rPr lang="en-US" b="0" i="1"/>
              <a:t>Read slide</a:t>
            </a:r>
          </a:p>
          <a:p>
            <a:pPr marL="171450" indent="-171450">
              <a:buFont typeface="Arial" panose="020B0604020202020204" pitchFamily="34" charset="0"/>
              <a:buChar char="•"/>
            </a:pPr>
            <a:endParaRPr lang="en-CA"/>
          </a:p>
          <a:p>
            <a:r>
              <a:rPr lang="en-CA"/>
              <a:t>Ref</a:t>
            </a:r>
          </a:p>
          <a:p>
            <a:r>
              <a:rPr lang="en-CA"/>
              <a:t>https://teachingsexualhealth.ca/app/uploads/sites/4/Gr7LP3-Gender-Body-Image-Social-Influences-ENGLISH-FINAL.pdf</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95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Read each scenario, and then the related questions as they ‘fly in’. Allow discussion. There are no “answers” for this activity – it is intended to create opportunities for reflection.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Here are a few scenarios from the same teachingsexualhealth.ca lesson plan.</a:t>
            </a:r>
          </a:p>
          <a:p>
            <a:endParaRPr lang="en-CA"/>
          </a:p>
          <a:p>
            <a:r>
              <a:rPr lang="en-CA"/>
              <a:t>Ref</a:t>
            </a:r>
          </a:p>
          <a:p>
            <a:r>
              <a:rPr lang="en-CA"/>
              <a:t>https://teachingsexualhealth.ca/app/uploads/sites/4/Gr7LP3-Gender-Body-Image-Social-Influences-ENGLISH-FINAL.pdf</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9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CA" i="1">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solidFill>
                  <a:srgbClr val="FF0000"/>
                </a:solidFill>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a:solidFill>
                  <a:srgbClr val="FF0000"/>
                </a:solidFill>
              </a:rPr>
              <a:t>After second bullet: </a:t>
            </a:r>
            <a:r>
              <a:rPr lang="en-CA">
                <a:solidFill>
                  <a:srgbClr val="FF0000"/>
                </a:solidFill>
              </a:rPr>
              <a:t>Teaching Sexual Health is our main source of lesson plans. All TSH lesson plans are available in French. They also have a set of specialized lesson plans for students with differing 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a:solidFill>
                  <a:schemeClr val="bg1"/>
                </a:solidFill>
              </a:rPr>
              <a:t>After last bullet: </a:t>
            </a:r>
            <a:r>
              <a:rPr lang="en-US" sz="1200" i="0">
                <a:solidFill>
                  <a:schemeClr val="bg1"/>
                </a:solidFill>
              </a:rPr>
              <a:t>This </a:t>
            </a:r>
            <a:r>
              <a:rPr lang="en-US" sz="1200" i="0" strike="noStrike">
                <a:solidFill>
                  <a:schemeClr val="bg1"/>
                </a:solidFill>
              </a:rPr>
              <a:t>workshop </a:t>
            </a:r>
            <a:r>
              <a:rPr lang="en-US" sz="1200" i="0">
                <a:solidFill>
                  <a:schemeClr val="bg1"/>
                </a:solidFill>
              </a:rPr>
              <a:t>will </a:t>
            </a:r>
            <a:r>
              <a:rPr lang="en-US" i="0"/>
              <a:t>take approximately one hour</a:t>
            </a:r>
            <a:r>
              <a:rPr lang="en-US" i="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solidFill>
                  <a:schemeClr val="bg1"/>
                </a:solidFill>
              </a:rPr>
              <a:t>Feel free to ask questions as we move along.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strike="noStrike"/>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strike="noStrike"/>
              <a:t>PHE= Physical &amp; Health Education Curriculum</a:t>
            </a:r>
            <a:endParaRPr lang="en-US" i="1" strike="noStrike"/>
          </a:p>
          <a:p>
            <a:pPr marL="171450" indent="-171450">
              <a:buFont typeface="Arial" panose="020B0604020202020204" pitchFamily="34" charset="0"/>
              <a:buChar char="•"/>
            </a:pPr>
            <a:endParaRPr lang="en-US"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34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 </a:t>
            </a:r>
          </a:p>
          <a:p>
            <a:r>
              <a:rPr lang="en-US" b="0" i="1"/>
              <a:t>NOTE This is an animated slide with info rather than discussion.</a:t>
            </a:r>
          </a:p>
          <a:p>
            <a:pPr marL="171450" indent="-171450">
              <a:buFont typeface="Arial" panose="020B0604020202020204" pitchFamily="34" charset="0"/>
              <a:buChar char="•"/>
            </a:pPr>
            <a:r>
              <a:rPr lang="en-US"/>
              <a:t>Stereotypes of sex and gender-based social roles foster sexist </a:t>
            </a:r>
            <a:r>
              <a:rPr lang="en-US" err="1"/>
              <a:t>behaviour</a:t>
            </a:r>
            <a:r>
              <a:rPr lang="en-US"/>
              <a:t> and attitudes. Sexist comments include examples like, “Why are you wearing pink, dude” and “That’s so gay.” </a:t>
            </a:r>
            <a:endParaRPr lang="en-US" b="0" i="0"/>
          </a:p>
          <a:p>
            <a:pPr marL="171450" indent="-171450">
              <a:buFont typeface="Arial" panose="020B0604020202020204" pitchFamily="34" charset="0"/>
              <a:buChar char="•"/>
            </a:pPr>
            <a:r>
              <a:rPr lang="en-US" b="0" i="1"/>
              <a:t>Read definition and assumption (on left). Then advance forward and read each info statement as they ‘fly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It</a:t>
            </a:r>
            <a:r>
              <a:rPr lang="en-US"/>
              <a:t> places people into rigid gender boxes, limits expressions of masculinity and femininity, and ignores gender diversity.</a:t>
            </a:r>
          </a:p>
          <a:p>
            <a:endParaRPr lang="en-CA"/>
          </a:p>
          <a:p>
            <a:r>
              <a:rPr lang="en-CA"/>
              <a:t>Ref</a:t>
            </a:r>
          </a:p>
          <a:p>
            <a:r>
              <a:rPr lang="en-CA"/>
              <a:t>https://open.alberta.ca/dataset/dc476f90-e1f3-44f8-a689-555359a018bd/resource/b9e51319-920d-4827-931b-edbc87581be4/download/positive-impacts-of-gsasqsas-hmjwb.pdf</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50</a:t>
            </a:fld>
            <a:endParaRPr lang="en-CA"/>
          </a:p>
        </p:txBody>
      </p:sp>
    </p:spTree>
    <p:extLst>
      <p:ext uri="{BB962C8B-B14F-4D97-AF65-F5344CB8AC3E}">
        <p14:creationId xmlns:p14="http://schemas.microsoft.com/office/powerpoint/2010/main" val="1191252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4C4F54"/>
                </a:solidFill>
                <a:effectLst/>
                <a:latin typeface="Arial" panose="020B0604020202020204" pitchFamily="34" charset="0"/>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Arial" panose="020B0604020202020204" pitchFamily="34" charset="0"/>
              </a:rPr>
              <a:t>All of us who work in schools have a legal – and ethical and professional responsibility - to ensure that all students, including those who are sexually or gender diverse, are provided with safe, caring, welcoming learning environments that respect and affirm their identities and experiences. </a:t>
            </a:r>
            <a:endParaRPr lang="en-US" sz="120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ym typeface="Wingdings" pitchFamily="2" charset="2"/>
              </a:rPr>
              <a:t>We thought exploring human rights laws would be an interesting student learning activity, so we developed one. I’m happy to share this with you if you’re interested!</a:t>
            </a:r>
            <a:endParaRPr lang="en-US" b="0" i="0">
              <a:solidFill>
                <a:srgbClr val="4C4F5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a:solidFill>
                <a:srgbClr val="4C4F5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solidFill>
                  <a:srgbClr val="4C4F54"/>
                </a:solidFill>
                <a:effectLst/>
                <a:latin typeface="Arial" panose="020B0604020202020204" pitchFamily="34" charset="0"/>
              </a:rPr>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rgbClr val="333333"/>
                </a:solidFill>
                <a:effectLst/>
              </a:rPr>
              <a:t>The </a:t>
            </a:r>
            <a:r>
              <a:rPr lang="en-US" sz="1200" b="0" i="0" u="sng">
                <a:solidFill>
                  <a:srgbClr val="333333"/>
                </a:solidFill>
                <a:effectLst/>
              </a:rPr>
              <a:t>UN Convention on the Rights of the Child</a:t>
            </a:r>
            <a:r>
              <a:rPr lang="en-US" sz="1200" b="0" i="0" u="none">
                <a:solidFill>
                  <a:srgbClr val="333333"/>
                </a:solidFill>
                <a:effectLst/>
              </a:rPr>
              <a:t> </a:t>
            </a:r>
            <a:r>
              <a:rPr lang="en-US" sz="1200" b="0" i="1">
                <a:solidFill>
                  <a:srgbClr val="333333"/>
                </a:solidFill>
                <a:effectLst/>
              </a:rPr>
              <a:t>is an international treaty Canada signed in 1991 that stipulates the rights of all children are to be respected without discrimination of any kind - including gender.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1F1F1F"/>
                </a:solidFill>
                <a:effectLst/>
                <a:latin typeface="Google Sans"/>
              </a:rPr>
              <a:t>The </a:t>
            </a:r>
            <a:r>
              <a:rPr lang="en-US" b="0" i="0" u="sng">
                <a:solidFill>
                  <a:srgbClr val="1F1F1F"/>
                </a:solidFill>
                <a:effectLst/>
                <a:latin typeface="Google Sans"/>
              </a:rPr>
              <a:t>Canadian Charter of Rights and Freedoms</a:t>
            </a:r>
            <a:r>
              <a:rPr lang="en-US" b="0" i="0">
                <a:solidFill>
                  <a:srgbClr val="1F1F1F"/>
                </a:solidFill>
                <a:effectLst/>
                <a:latin typeface="Google Sans"/>
              </a:rPr>
              <a:t> </a:t>
            </a:r>
            <a:r>
              <a:rPr lang="en-US" b="0" i="1">
                <a:solidFill>
                  <a:srgbClr val="1F1F1F"/>
                </a:solidFill>
                <a:effectLst/>
                <a:latin typeface="Google Sans"/>
              </a:rPr>
              <a:t>states that all Canadians have the right to equality, equal opportunity, fair treatment, and an environment free of discrimination on the basis of sex, sexual orientation, gender identity or expression (added in 2017)</a:t>
            </a:r>
            <a:r>
              <a:rPr lang="en-US" sz="1200" b="0" i="1">
                <a:solidFill>
                  <a:srgbClr val="333333"/>
                </a:solidFill>
                <a:effectLst/>
                <a:latin typeface="Google San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333333"/>
                </a:solidFill>
                <a:effectLst/>
              </a:rPr>
              <a:t>The </a:t>
            </a:r>
            <a:r>
              <a:rPr lang="en-US" sz="1200" b="0" i="0" u="sng">
                <a:solidFill>
                  <a:srgbClr val="333333"/>
                </a:solidFill>
                <a:effectLst/>
              </a:rPr>
              <a:t>Canadian Human Rights Act</a:t>
            </a:r>
            <a:r>
              <a:rPr lang="en-US" sz="1200" b="0" i="0" u="none">
                <a:solidFill>
                  <a:srgbClr val="333333"/>
                </a:solidFill>
                <a:effectLst/>
              </a:rPr>
              <a:t> </a:t>
            </a:r>
            <a:r>
              <a:rPr lang="en-US" sz="1200" b="0" i="1">
                <a:solidFill>
                  <a:srgbClr val="333333"/>
                </a:solidFill>
                <a:effectLst/>
              </a:rPr>
              <a:t>stipulates all Canadians have the right to equality, equal opportunity, fair treatment, and an environment free of discrimination - including on the basis of sex, sexual orientation, gender identity or expression.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a:solidFill>
                  <a:srgbClr val="333333"/>
                </a:solidFill>
                <a:effectLst/>
              </a:rPr>
              <a:t>The </a:t>
            </a:r>
            <a:r>
              <a:rPr lang="en-US" sz="1200" b="0" i="0" u="sng">
                <a:solidFill>
                  <a:srgbClr val="333333"/>
                </a:solidFill>
                <a:effectLst/>
              </a:rPr>
              <a:t>BC Human Rights Code</a:t>
            </a:r>
            <a:r>
              <a:rPr lang="en-US" sz="1200" b="0" i="0" u="none">
                <a:solidFill>
                  <a:srgbClr val="333333"/>
                </a:solidFill>
                <a:effectLst/>
              </a:rPr>
              <a:t> </a:t>
            </a:r>
            <a:r>
              <a:rPr lang="en-US" sz="1200" b="0" i="1">
                <a:solidFill>
                  <a:srgbClr val="333333"/>
                </a:solidFill>
                <a:effectLst/>
              </a:rPr>
              <a:t>p</a:t>
            </a:r>
            <a:r>
              <a:rPr lang="en-US" sz="1200" i="1">
                <a:sym typeface="Wingdings" pitchFamily="2" charset="2"/>
              </a:rPr>
              <a:t>rohibits discrimination in public spaces based on personal characteristics - including </a:t>
            </a:r>
            <a:r>
              <a:rPr lang="en-US" sz="1200" b="0" i="1">
                <a:solidFill>
                  <a:srgbClr val="000000"/>
                </a:solidFill>
                <a:effectLst/>
              </a:rPr>
              <a:t>sex, sexual orientation, gender identity or expression.</a:t>
            </a:r>
            <a:r>
              <a:rPr lang="en-US" sz="1200" i="1">
                <a:sym typeface="Wingdings" pitchFamily="2" charset="2"/>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84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a:solidFill>
                  <a:srgbClr val="12ACBA"/>
                </a:solidFill>
                <a:effectLst/>
                <a:latin typeface="Sukhumvit Set"/>
              </a:rPr>
              <a:t>Script</a:t>
            </a:r>
            <a:endParaRPr lang="en-US" b="0" i="0">
              <a:solidFill>
                <a:srgbClr val="4C4F54"/>
              </a:solidFill>
              <a:effectLst/>
              <a:latin typeface="Arial" panose="020B0604020202020204" pitchFamily="34" charset="0"/>
            </a:endParaRPr>
          </a:p>
          <a:p>
            <a:pPr marL="171450" indent="-171450" algn="l">
              <a:buFont typeface="Arial" panose="020B0604020202020204" pitchFamily="34" charset="0"/>
              <a:buChar char="•"/>
            </a:pPr>
            <a:r>
              <a:rPr lang="en-US" b="0" i="1">
                <a:solidFill>
                  <a:srgbClr val="4C4F54"/>
                </a:solidFill>
                <a:effectLst/>
                <a:latin typeface="Arial" panose="020B0604020202020204" pitchFamily="34" charset="0"/>
              </a:rPr>
              <a:t>Read slide</a:t>
            </a:r>
          </a:p>
          <a:p>
            <a:pPr marL="171450" indent="-171450" algn="l">
              <a:buFont typeface="Arial" panose="020B0604020202020204" pitchFamily="34" charset="0"/>
              <a:buChar char="•"/>
            </a:pPr>
            <a:r>
              <a:rPr lang="en-US" sz="1200"/>
              <a:t>Unsupportive contexts are those lacking </a:t>
            </a:r>
            <a:r>
              <a:rPr lang="en-US" b="0" i="0">
                <a:solidFill>
                  <a:srgbClr val="4C4F54"/>
                </a:solidFill>
                <a:effectLst/>
                <a:latin typeface="Arial" panose="020B0604020202020204" pitchFamily="34" charset="0"/>
              </a:rPr>
              <a:t>family, community, and societal support. Youth may be afraid of how their families and friends will react if they’re open about their trans identity. This is particularly difficult for young people who can’t support themselves financially because some may be forced to leave their homes after coming out. </a:t>
            </a:r>
          </a:p>
          <a:p>
            <a:pPr marL="171450" indent="-171450" algn="l">
              <a:buFont typeface="Arial" panose="020B0604020202020204" pitchFamily="34" charset="0"/>
              <a:buChar char="•"/>
            </a:pPr>
            <a:r>
              <a:rPr lang="en-US" b="0" i="0">
                <a:solidFill>
                  <a:srgbClr val="4C4F54"/>
                </a:solidFill>
                <a:effectLst/>
                <a:latin typeface="Arial" panose="020B0604020202020204" pitchFamily="34" charset="0"/>
              </a:rPr>
              <a:t>On the other hand, </a:t>
            </a:r>
            <a:r>
              <a:rPr lang="en-US" b="1" i="0">
                <a:solidFill>
                  <a:srgbClr val="4C4F54"/>
                </a:solidFill>
                <a:effectLst/>
                <a:latin typeface="Arial" panose="020B0604020202020204" pitchFamily="34" charset="0"/>
              </a:rPr>
              <a:t>not</a:t>
            </a:r>
            <a:r>
              <a:rPr lang="en-US" b="0" i="0">
                <a:solidFill>
                  <a:srgbClr val="4C4F54"/>
                </a:solidFill>
                <a:effectLst/>
                <a:latin typeface="Arial" panose="020B0604020202020204" pitchFamily="34" charset="0"/>
              </a:rPr>
              <a:t> coming out can also pose serious safety risks as a result of isolation, mental health distress, and lack of supports. </a:t>
            </a:r>
          </a:p>
          <a:p>
            <a:pPr marL="171450" indent="-171450" algn="l">
              <a:buFont typeface="Arial" panose="020B0604020202020204" pitchFamily="34" charset="0"/>
              <a:buChar char="•"/>
            </a:pPr>
            <a:endParaRPr lang="en-US" b="0" i="0">
              <a:solidFill>
                <a:srgbClr val="4C4F54"/>
              </a:solidFill>
              <a:effectLst/>
              <a:latin typeface="Arial" panose="020B0604020202020204" pitchFamily="34" charset="0"/>
            </a:endParaRPr>
          </a:p>
          <a:p>
            <a:pPr marL="0" indent="0" algn="l">
              <a:buFont typeface="Arial" panose="020B0604020202020204" pitchFamily="34" charset="0"/>
              <a:buNone/>
            </a:pPr>
            <a:r>
              <a:rPr lang="en-US" sz="1800" b="0" i="1">
                <a:effectLst/>
                <a:latin typeface="Segoe UI" panose="020B0502040204020203" pitchFamily="34" charset="0"/>
              </a:rPr>
              <a:t>NOTE:</a:t>
            </a:r>
            <a:r>
              <a:rPr lang="en-US" sz="1800" b="1" i="1">
                <a:effectLst/>
                <a:latin typeface="Segoe UI" panose="020B0502040204020203" pitchFamily="34" charset="0"/>
              </a:rPr>
              <a:t> </a:t>
            </a:r>
          </a:p>
          <a:p>
            <a:pPr marL="0" indent="0" algn="l">
              <a:buFont typeface="Arial" panose="020B0604020202020204" pitchFamily="34" charset="0"/>
              <a:buNone/>
            </a:pPr>
            <a:r>
              <a:rPr lang="en-US" sz="1800" i="1">
                <a:effectLst/>
                <a:latin typeface="Segoe UI" panose="020B0502040204020203" pitchFamily="34" charset="0"/>
              </a:rPr>
              <a:t>Transphobia definition: fear and/or hatred of people who are trans. Often shown through prejudice, discrimination, bullying, intimidation or acts of violence.</a:t>
            </a:r>
            <a:endParaRPr lang="en-US" b="0" i="1">
              <a:solidFill>
                <a:srgbClr val="4C4F54"/>
              </a:solidFill>
              <a:effectLst/>
              <a:latin typeface="Arial" panose="020B0604020202020204" pitchFamily="34" charset="0"/>
            </a:endParaRPr>
          </a:p>
          <a:p>
            <a:endParaRPr lang="en-CA"/>
          </a:p>
          <a:p>
            <a:r>
              <a:rPr lang="en-CA"/>
              <a:t>Ref</a:t>
            </a:r>
          </a:p>
          <a:p>
            <a:r>
              <a:rPr lang="en-US"/>
              <a:t>https://teachingsexualhealth.ca/parents/information-by-topic/gender-identity-and-expression/</a:t>
            </a:r>
            <a:endParaRPr lang="en-CA"/>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52</a:t>
            </a:fld>
            <a:endParaRPr lang="en-US"/>
          </a:p>
        </p:txBody>
      </p:sp>
    </p:spTree>
    <p:extLst>
      <p:ext uri="{BB962C8B-B14F-4D97-AF65-F5344CB8AC3E}">
        <p14:creationId xmlns:p14="http://schemas.microsoft.com/office/powerpoint/2010/main" val="713992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CA"/>
          </a:p>
          <a:p>
            <a:pPr marL="171450" indent="-171450">
              <a:buFont typeface="Arial" panose="020B0604020202020204" pitchFamily="34" charset="0"/>
              <a:buChar char="•"/>
            </a:pPr>
            <a:r>
              <a:rPr lang="en-CA"/>
              <a:t>In a 2021 survey of Canadian students in Grades 8-12, researchers found that among 2SLGBTQ students </a:t>
            </a:r>
            <a:r>
              <a:rPr lang="en-US" b="0" i="0">
                <a:solidFill>
                  <a:srgbClr val="4C4F54"/>
                </a:solidFill>
                <a:effectLst/>
                <a:latin typeface="Arial" panose="020B0604020202020204" pitchFamily="34" charset="0"/>
              </a:rPr>
              <a:t>… </a:t>
            </a:r>
            <a:r>
              <a:rPr lang="en-US" b="0" i="1">
                <a:solidFill>
                  <a:srgbClr val="4C4F54"/>
                </a:solidFill>
                <a:effectLst/>
                <a:latin typeface="Arial" panose="020B0604020202020204" pitchFamily="34" charset="0"/>
              </a:rPr>
              <a:t>read slide</a:t>
            </a:r>
            <a:endParaRPr lang="en-CA" i="1"/>
          </a:p>
          <a:p>
            <a:endParaRPr lang="en-CA"/>
          </a:p>
          <a:p>
            <a:r>
              <a:rPr lang="en-CA"/>
              <a:t>Ref</a:t>
            </a:r>
          </a:p>
          <a:p>
            <a:r>
              <a:rPr lang="en-US"/>
              <a:t>https://teachingsexualhealth.ca/parents/information-by-topic/gender-identity-and-expression/</a:t>
            </a:r>
          </a:p>
          <a:p>
            <a:r>
              <a:rPr lang="en-US">
                <a:hlinkClick r:id="rId3"/>
              </a:rPr>
              <a:t>Still In Every Class In Every School - Egale</a:t>
            </a:r>
            <a:endParaRPr lang="en-CA"/>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53</a:t>
            </a:fld>
            <a:endParaRPr lang="en-US"/>
          </a:p>
        </p:txBody>
      </p:sp>
    </p:spTree>
    <p:extLst>
      <p:ext uri="{BB962C8B-B14F-4D97-AF65-F5344CB8AC3E}">
        <p14:creationId xmlns:p14="http://schemas.microsoft.com/office/powerpoint/2010/main" val="3290250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t>Script</a:t>
            </a:r>
          </a:p>
          <a:p>
            <a:pPr marL="171450" indent="-171450">
              <a:buFont typeface="Arial" panose="020B0604020202020204" pitchFamily="34" charset="0"/>
              <a:buChar char="•"/>
            </a:pPr>
            <a:r>
              <a:rPr lang="en-US" sz="1100" b="0" i="0"/>
              <a:t>In a 2019 study of trans and non-binary Canadian youth, researchers found… </a:t>
            </a:r>
            <a:r>
              <a:rPr lang="en-US" sz="1100" b="0" i="1"/>
              <a:t>read slide</a:t>
            </a:r>
          </a:p>
          <a:p>
            <a:pPr marL="171450" indent="-171450">
              <a:buFont typeface="Arial" panose="020B0604020202020204" pitchFamily="34" charset="0"/>
              <a:buChar char="•"/>
            </a:pPr>
            <a:r>
              <a:rPr lang="en-US" sz="1100" b="0" i="0"/>
              <a:t>These are very sobering statistics.</a:t>
            </a:r>
          </a:p>
          <a:p>
            <a:endParaRPr lang="en-CA" sz="1100"/>
          </a:p>
          <a:p>
            <a:r>
              <a:rPr lang="en-CA" sz="1100">
                <a:hlinkClick r:id="rId3" tooltip="https://apsc-saravyc.sites.olt.ubc.ca/files/2020/03/being-safe-being-me-2019_saravyc_eng.pdf"/>
              </a:rPr>
              <a:t>https://apsc-saravyc.sites.olt.ubc.ca/files/2020/03/Being-Safe-Being-Me-2019_SARAVYC_ENG.pdf</a:t>
            </a:r>
            <a:endParaRPr lang="en-CA"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098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While the </a:t>
            </a:r>
            <a:r>
              <a:rPr lang="en-US"/>
              <a:t>conversation often focuses solely on gender diverse youth’s negative experiences, we want to highlight that there are also positive experiences, including celebration, support, and love…. </a:t>
            </a:r>
            <a:r>
              <a:rPr lang="en-US" i="1"/>
              <a:t>read slide.</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pple-system"/>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pple-system"/>
              </a:rPr>
              <a:t>Flynn, S. S., </a:t>
            </a:r>
            <a:r>
              <a:rPr lang="en-US" err="1">
                <a:effectLst/>
                <a:latin typeface="-apple-system"/>
              </a:rPr>
              <a:t>Touhey</a:t>
            </a:r>
            <a:r>
              <a:rPr lang="en-US">
                <a:effectLst/>
                <a:latin typeface="-apple-system"/>
              </a:rPr>
              <a:t>, S., Sullivan, T. R., &amp; </a:t>
            </a:r>
            <a:r>
              <a:rPr lang="en-US" err="1">
                <a:effectLst/>
                <a:latin typeface="-apple-system"/>
              </a:rPr>
              <a:t>Mereish</a:t>
            </a:r>
            <a:r>
              <a:rPr lang="en-US">
                <a:effectLst/>
                <a:latin typeface="-apple-system"/>
              </a:rPr>
              <a:t>, E. H. (2024). Queer and transgender joy: A daily diary qualitative study of positive identity factors among sexual and gender minority adolescents. </a:t>
            </a:r>
            <a:r>
              <a:rPr lang="en-US" i="1">
                <a:effectLst/>
                <a:latin typeface="-apple-system"/>
              </a:rPr>
              <a:t>Psychology of Sexual Orientation and Gender Diversity.</a:t>
            </a:r>
            <a:r>
              <a:rPr lang="en-US">
                <a:effectLst/>
                <a:latin typeface="-apple-system"/>
              </a:rPr>
              <a:t> Advance online publication</a:t>
            </a:r>
          </a:p>
          <a:p>
            <a:r>
              <a:rPr lang="en-CA"/>
              <a:t>https://psycnet.apa.org/record/2024-75957-001 </a:t>
            </a:r>
          </a:p>
        </p:txBody>
      </p:sp>
      <p:sp>
        <p:nvSpPr>
          <p:cNvPr id="4" name="Slide Number Placeholder 3"/>
          <p:cNvSpPr>
            <a:spLocks noGrp="1"/>
          </p:cNvSpPr>
          <p:nvPr>
            <p:ph type="sldNum" sz="quarter" idx="5"/>
          </p:nvPr>
        </p:nvSpPr>
        <p:spPr/>
        <p:txBody>
          <a:bodyPr/>
          <a:lstStyle/>
          <a:p>
            <a:fld id="{658AEF73-3583-2840-A36F-B25D79D6FE3B}" type="slidenum">
              <a:rPr lang="en-US" smtClean="0"/>
              <a:t>55</a:t>
            </a:fld>
            <a:endParaRPr lang="en-US"/>
          </a:p>
        </p:txBody>
      </p:sp>
    </p:spTree>
    <p:extLst>
      <p:ext uri="{BB962C8B-B14F-4D97-AF65-F5344CB8AC3E}">
        <p14:creationId xmlns:p14="http://schemas.microsoft.com/office/powerpoint/2010/main" val="21084392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NOTE: Internet connectivity is required to play this video – skip if you do not have internet access. Video is 4 minutes long.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video is called “An Introduction to Transgender People”. It is a resource in SOGI 123’s </a:t>
            </a:r>
            <a:r>
              <a:rPr lang="en-US">
                <a:hlinkClick r:id="rId3"/>
              </a:rPr>
              <a:t>School Climate Map (bctf.ca)</a:t>
            </a:r>
            <a:r>
              <a:rPr lang="en-US"/>
              <a:t> Lesson Plan, which is posted on </a:t>
            </a:r>
            <a:r>
              <a:rPr lang="en-US" err="1"/>
              <a:t>TeachBC</a:t>
            </a:r>
            <a:r>
              <a:rPr lang="en-US"/>
              <a:t>. We link to it in our </a:t>
            </a:r>
            <a:r>
              <a:rPr lang="en-US" i="1"/>
              <a:t>Lesson Plans and Teaching Resources.</a:t>
            </a:r>
            <a:r>
              <a:rPr lang="en-US"/>
              <a:t> </a:t>
            </a:r>
          </a:p>
          <a:p>
            <a:pPr marL="171450" indent="-171450">
              <a:buFont typeface="Arial" panose="020B0604020202020204" pitchFamily="34" charset="0"/>
              <a:buChar char="•"/>
            </a:pPr>
            <a:r>
              <a:rPr lang="en-US"/>
              <a:t>In this video, people share stories of experiencing transphobic violence and discrimination. If you need to take a break away, please do. The video is 4 minutes long.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Ref:</a:t>
            </a:r>
          </a:p>
          <a:p>
            <a:pPr marL="0" indent="0">
              <a:buFont typeface="Arial" panose="020B0604020202020204" pitchFamily="34" charset="0"/>
              <a:buNone/>
            </a:pPr>
            <a:r>
              <a:rPr lang="en-US"/>
              <a:t>Advocates for Trans Equality: </a:t>
            </a:r>
            <a:r>
              <a:rPr lang="en-US">
                <a:hlinkClick r:id="rId4"/>
              </a:rPr>
              <a:t>An Introduction to Transgender People (youtube.com)</a:t>
            </a: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56</a:t>
            </a:fld>
            <a:endParaRPr lang="en-US"/>
          </a:p>
        </p:txBody>
      </p:sp>
    </p:spTree>
    <p:extLst>
      <p:ext uri="{BB962C8B-B14F-4D97-AF65-F5344CB8AC3E}">
        <p14:creationId xmlns:p14="http://schemas.microsoft.com/office/powerpoint/2010/main" val="3988688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that we have an understanding of what gender-based discrimination against women and sexual and gender diverse people looks like, and its consequences, let’s discuss strategies that can be used to protect both </a:t>
            </a:r>
            <a:r>
              <a:rPr lang="en-US" b="1"/>
              <a:t>oneself </a:t>
            </a:r>
            <a:r>
              <a:rPr lang="en-US"/>
              <a:t>and </a:t>
            </a:r>
            <a:r>
              <a:rPr lang="en-US" b="1"/>
              <a:t>others. </a:t>
            </a:r>
          </a:p>
          <a:p>
            <a:pPr marL="171450" indent="-171450">
              <a:buFont typeface="Arial" panose="020B0604020202020204" pitchFamily="34" charset="0"/>
              <a:buChar char="•"/>
            </a:pPr>
            <a:r>
              <a:rPr lang="en-US" b="0" i="1"/>
              <a:t>Read curriculum</a:t>
            </a:r>
            <a:endParaRPr lang="en-CA" b="0" i="1"/>
          </a:p>
          <a:p>
            <a:pPr marL="171450" indent="-171450">
              <a:buFont typeface="Arial" panose="020B0604020202020204" pitchFamily="34" charset="0"/>
              <a:buChar char="•"/>
            </a:pPr>
            <a:endParaRPr lang="en-CA" b="0" i="1">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416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left side. </a:t>
            </a:r>
            <a:r>
              <a:rPr lang="en-US" sz="1200" b="0" i="0">
                <a:effectLst/>
                <a:latin typeface="+mj-lt"/>
              </a:rPr>
              <a:t>Many gender diverse kids do well in their school environments and are proud of who they are. They have positive and productive coping strategies and can be role models and sources of support for other 2SLGBTQIA+ students.</a:t>
            </a:r>
          </a:p>
          <a:p>
            <a:pPr marL="171450" indent="-171450">
              <a:buFont typeface="Arial" panose="020B0604020202020204" pitchFamily="34" charset="0"/>
              <a:buChar char="•"/>
            </a:pPr>
            <a:r>
              <a:rPr lang="en-US" sz="1200" b="0" i="1">
                <a:effectLst/>
                <a:latin typeface="+mj-lt"/>
              </a:rPr>
              <a:t>Advance forward. Read right side. </a:t>
            </a:r>
            <a:r>
              <a:rPr lang="en-US" sz="1200" b="0" i="0">
                <a:effectLst/>
                <a:latin typeface="+mj-lt"/>
              </a:rPr>
              <a:t>“GSAs” stand for “Genders &amp; Sexualities Alliances” – we’ll discuss this more in a few slides.</a:t>
            </a:r>
          </a:p>
          <a:p>
            <a:pPr marL="0" indent="0">
              <a:buFont typeface="Arial" panose="020B0604020202020204" pitchFamily="34" charset="0"/>
              <a:buNone/>
            </a:pPr>
            <a:endParaRPr lang="en-US" i="1"/>
          </a:p>
          <a:p>
            <a:pPr marL="0" indent="0">
              <a:buFont typeface="Arial" panose="020B0604020202020204" pitchFamily="34" charset="0"/>
              <a:buNone/>
            </a:pPr>
            <a:r>
              <a:rPr lang="en-US" i="0"/>
              <a:t>Ref: </a:t>
            </a:r>
          </a:p>
          <a:p>
            <a:pPr marL="0" indent="0">
              <a:buFont typeface="Arial" panose="020B0604020202020204" pitchFamily="34" charset="0"/>
              <a:buNone/>
            </a:pPr>
            <a:r>
              <a:rPr lang="en-US" i="0"/>
              <a:t>Parker Hewes, Prism Coordinator, Personal Communication, Oct 3, 2024</a:t>
            </a:r>
            <a:endParaRPr lang="en-CA" i="0"/>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58</a:t>
            </a:fld>
            <a:endParaRPr lang="en-US"/>
          </a:p>
        </p:txBody>
      </p:sp>
    </p:spTree>
    <p:extLst>
      <p:ext uri="{BB962C8B-B14F-4D97-AF65-F5344CB8AC3E}">
        <p14:creationId xmlns:p14="http://schemas.microsoft.com/office/powerpoint/2010/main" val="2481870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j-lt"/>
              </a:rPr>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effectLst/>
                <a:latin typeface="+mj-lt"/>
              </a:rPr>
              <a:t>Read left side. </a:t>
            </a:r>
            <a:r>
              <a:rPr lang="en-US" b="0" i="0">
                <a:effectLst/>
                <a:latin typeface="+mj-lt"/>
              </a:rPr>
              <a:t>When a school’s students, staff and parents ensure it is an inclusive space, 2SLGBTQIA+ students can feel safe and thrive. Kids and teens supported at home and school are more likely to s</a:t>
            </a:r>
            <a:r>
              <a:rPr lang="en-US" sz="2400" b="0" i="0">
                <a:effectLst/>
                <a:latin typeface="+mj-lt"/>
              </a:rPr>
              <a:t>tay in school, have stable living environments, and have better mental and physical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effectLst/>
              </a:rPr>
              <a:t>Advance </a:t>
            </a:r>
            <a:r>
              <a:rPr lang="en-US" i="1" err="1">
                <a:effectLst/>
              </a:rPr>
              <a:t>forward</a:t>
            </a:r>
            <a:r>
              <a:rPr lang="en-US" i="1">
                <a:effectLst/>
              </a:rPr>
              <a:t>. Read right side. </a:t>
            </a:r>
            <a:r>
              <a:rPr lang="en-US">
                <a:effectLst/>
              </a:rPr>
              <a:t>Notice that this states at least 1 adult – in the study, this adult didn’t just include parents, it included teachers, school counsellors, social workers, and health care providers. You could be this adult for your students.</a:t>
            </a:r>
          </a:p>
          <a:p>
            <a:pPr marL="171450" indent="-171450" rtl="0">
              <a:buFont typeface="Arial" panose="020B0604020202020204" pitchFamily="34" charset="0"/>
              <a:buChar char="•"/>
            </a:pPr>
            <a:endParaRPr lang="en-US">
              <a:effectLst/>
            </a:endParaRPr>
          </a:p>
          <a:p>
            <a:pPr rtl="0"/>
            <a:r>
              <a:rPr lang="en-US">
                <a:effectLst/>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https://teachingsexualhealth.ca/parents/information-by-topic/gender-identity-and-expression/</a:t>
            </a:r>
            <a:endParaRPr lang="en-US">
              <a:effectLst/>
            </a:endParaRPr>
          </a:p>
          <a:p>
            <a:pPr rtl="0"/>
            <a:r>
              <a:rPr lang="en-US" err="1">
                <a:effectLst/>
              </a:rPr>
              <a:t>Myeshia</a:t>
            </a:r>
            <a:r>
              <a:rPr lang="en-US">
                <a:effectLst/>
              </a:rPr>
              <a:t> N. Price and Amy E. Green. Association of Gender Identity Acceptance with Fewer Suicide Attempts among Transgender and Nonbinary Youth. Transgender Health, 2023.</a:t>
            </a:r>
          </a:p>
          <a:p>
            <a:endParaRPr lang="en-CA"/>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59</a:t>
            </a:fld>
            <a:endParaRPr lang="en-US"/>
          </a:p>
        </p:txBody>
      </p:sp>
    </p:spTree>
    <p:extLst>
      <p:ext uri="{BB962C8B-B14F-4D97-AF65-F5344CB8AC3E}">
        <p14:creationId xmlns:p14="http://schemas.microsoft.com/office/powerpoint/2010/main" val="182622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Script</a:t>
            </a:r>
            <a:r>
              <a:rPr lang="en-US" i="1"/>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do a round table of introductions, starting to my (left). Please let me know your name and role in the school. If you feel comfortable to share, please also let me know how long you’ve been teaching sexual health, and how comfortable you are teaching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i="0" strike="sngStrike"/>
          </a:p>
          <a:p>
            <a:endParaRPr lang="en-US"/>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06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Left side. </a:t>
            </a:r>
            <a:r>
              <a:rPr lang="en-US" i="1">
                <a:effectLst/>
              </a:rPr>
              <a:t>Advance forward. Read right side. </a:t>
            </a:r>
            <a:endParaRPr lang="en-US" i="1"/>
          </a:p>
          <a:p>
            <a:endParaRPr lang="en-CA"/>
          </a:p>
          <a:p>
            <a:r>
              <a:rPr lang="en-CA" b="1"/>
              <a:t>Refs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VCH Letter of Support for Sexual Health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Proulx, Chelsea N., et al. "Associations of lesbian, gay, bisexual, transgender, and questioning–inclusive sex education with mental health outcomes and school-based victimization in US high school students." </a:t>
            </a:r>
            <a:r>
              <a:rPr lang="en-CA" i="1"/>
              <a:t>Journal of Adolescent Health</a:t>
            </a:r>
            <a:r>
              <a:rPr lang="en-CA"/>
              <a:t> 64.5 (2019): 608-614. </a:t>
            </a:r>
          </a:p>
          <a:p>
            <a:r>
              <a:rPr lang="en-CA"/>
              <a:t>Marx, Robert A., and Heather Hensman </a:t>
            </a:r>
            <a:r>
              <a:rPr lang="en-CA" err="1"/>
              <a:t>Kettrey</a:t>
            </a:r>
            <a:r>
              <a:rPr lang="en-CA"/>
              <a:t>. "Gay-straight alliances are associated with lower levels of school-based victimization of LGBTQ+ youth: A systematic review and meta-analysis." Journal of youth and adolescence 45 (2016): 1269-1282. </a:t>
            </a:r>
          </a:p>
        </p:txBody>
      </p:sp>
      <p:sp>
        <p:nvSpPr>
          <p:cNvPr id="4" name="Slide Number Placeholder 3"/>
          <p:cNvSpPr>
            <a:spLocks noGrp="1"/>
          </p:cNvSpPr>
          <p:nvPr>
            <p:ph type="sldNum" sz="quarter" idx="5"/>
          </p:nvPr>
        </p:nvSpPr>
        <p:spPr/>
        <p:txBody>
          <a:bodyPr/>
          <a:lstStyle/>
          <a:p>
            <a:fld id="{658AEF73-3583-2840-A36F-B25D79D6FE3B}" type="slidenum">
              <a:rPr lang="en-US" smtClean="0"/>
              <a:t>60</a:t>
            </a:fld>
            <a:endParaRPr lang="en-US"/>
          </a:p>
        </p:txBody>
      </p:sp>
    </p:spTree>
    <p:extLst>
      <p:ext uri="{BB962C8B-B14F-4D97-AF65-F5344CB8AC3E}">
        <p14:creationId xmlns:p14="http://schemas.microsoft.com/office/powerpoint/2010/main" val="1129192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mj-lt"/>
              </a:rPr>
              <a:t>GSAs stand for </a:t>
            </a:r>
            <a:r>
              <a:rPr lang="en-US" i="0"/>
              <a:t>Gay-Straight or Genders &amp; Sexualities Alliances. They may also be known as </a:t>
            </a:r>
            <a:r>
              <a:rPr lang="en-US" b="0" i="0">
                <a:effectLst/>
                <a:latin typeface="+mj-lt"/>
              </a:rPr>
              <a:t>Queer-Straight Alliances or Rainbow Clubs. </a:t>
            </a:r>
            <a:r>
              <a:rPr lang="en-US"/>
              <a:t>GSAs are one way for schools to create supportive and safe environments for sexual and gender diverse youth.</a:t>
            </a:r>
            <a:r>
              <a:rPr lang="en-US" b="0" i="0">
                <a:effectLst/>
                <a:latin typeface="+mj-lt"/>
              </a:rPr>
              <a:t> Research has found GSAs… </a:t>
            </a:r>
            <a:r>
              <a:rPr lang="en-US" b="0" i="1">
                <a:effectLst/>
                <a:latin typeface="+mj-lt"/>
              </a:rPr>
              <a:t>Read slide</a:t>
            </a:r>
            <a:endParaRPr lang="en-US"/>
          </a:p>
          <a:p>
            <a:pPr marL="171450" indent="-171450">
              <a:buFont typeface="Arial" panose="020B0604020202020204" pitchFamily="34" charset="0"/>
              <a:buChar char="•"/>
            </a:pPr>
            <a:r>
              <a:rPr lang="en-US"/>
              <a:t>GSAs/QSAs can challenge stereotypes and help all students feel safe and respected by promoting a climate of gender inclusion, affirming diverse identities, and cultivating respect for differences. As a result, they can be an important tool for engaging the entire school community in addressing larger safety issues, including gender-related bullying, violence and harassment - making school safer for all students, staff and families.</a:t>
            </a:r>
          </a:p>
          <a:p>
            <a:endParaRPr lang="en-US"/>
          </a:p>
          <a:p>
            <a:r>
              <a:rPr lang="en-CA" b="1"/>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err="1">
                <a:solidFill>
                  <a:srgbClr val="000000"/>
                </a:solidFill>
                <a:effectLst/>
                <a:latin typeface="Nunito" pitchFamily="2" charset="0"/>
              </a:rPr>
              <a:t>Saewyc</a:t>
            </a:r>
            <a:r>
              <a:rPr lang="en-CA" b="0" i="0">
                <a:solidFill>
                  <a:srgbClr val="000000"/>
                </a:solidFill>
                <a:effectLst/>
                <a:latin typeface="Nunito" pitchFamily="2" charset="0"/>
              </a:rPr>
              <a:t> EM, </a:t>
            </a:r>
            <a:r>
              <a:rPr lang="en-CA" b="0" i="0" err="1">
                <a:solidFill>
                  <a:srgbClr val="000000"/>
                </a:solidFill>
                <a:effectLst/>
                <a:latin typeface="Nunito" pitchFamily="2" charset="0"/>
              </a:rPr>
              <a:t>Konishi</a:t>
            </a:r>
            <a:r>
              <a:rPr lang="en-CA" b="0" i="0">
                <a:solidFill>
                  <a:srgbClr val="000000"/>
                </a:solidFill>
                <a:effectLst/>
                <a:latin typeface="Nunito" pitchFamily="2" charset="0"/>
              </a:rPr>
              <a:t> C, Rose HA, Homma Y. </a:t>
            </a:r>
            <a:r>
              <a:rPr lang="en-CA" b="0" i="0" u="sng">
                <a:solidFill>
                  <a:srgbClr val="075290"/>
                </a:solidFill>
                <a:effectLst/>
                <a:latin typeface="Nunito" pitchFamily="2" charset="0"/>
                <a:hlinkClick r:id="rId3"/>
              </a:rPr>
              <a:t>School-based strategies to reduce suicidal ideation, suicide attempts, and discrimination among sexual minority and heterosexual adolescents in Western Canada</a:t>
            </a:r>
            <a:r>
              <a:rPr lang="en-CA" b="0" i="0">
                <a:solidFill>
                  <a:srgbClr val="000000"/>
                </a:solidFill>
                <a:effectLst/>
                <a:latin typeface="Nunito" pitchFamily="2" charset="0"/>
              </a:rPr>
              <a:t>. </a:t>
            </a:r>
            <a:r>
              <a:rPr lang="en-CA" b="0" i="1">
                <a:solidFill>
                  <a:srgbClr val="000000"/>
                </a:solidFill>
                <a:effectLst/>
                <a:latin typeface="Nunito" pitchFamily="2" charset="0"/>
              </a:rPr>
              <a:t>Int J Child Youth Family Stud</a:t>
            </a:r>
            <a:r>
              <a:rPr lang="en-CA" b="0" i="0">
                <a:solidFill>
                  <a:srgbClr val="000000"/>
                </a:solidFill>
                <a:effectLst/>
                <a:latin typeface="Nunito" pitchFamily="2" charset="0"/>
              </a:rPr>
              <a:t>. 2014;5(1):89-112.</a:t>
            </a:r>
          </a:p>
          <a:p>
            <a:endParaRPr lang="en-CA" b="0"/>
          </a:p>
          <a:p>
            <a:r>
              <a:rPr lang="en-CA" b="0" i="0" err="1">
                <a:solidFill>
                  <a:srgbClr val="212121"/>
                </a:solidFill>
                <a:effectLst/>
                <a:latin typeface="Roboto" panose="02000000000000000000" pitchFamily="2" charset="0"/>
              </a:rPr>
              <a:t>Loverno</a:t>
            </a:r>
            <a:r>
              <a:rPr lang="en-CA" b="0" i="0">
                <a:solidFill>
                  <a:srgbClr val="212121"/>
                </a:solidFill>
                <a:effectLst/>
                <a:latin typeface="Roboto" panose="02000000000000000000" pitchFamily="2" charset="0"/>
              </a:rPr>
              <a:t> S, </a:t>
            </a:r>
            <a:r>
              <a:rPr lang="en-CA" b="0" i="0" err="1">
                <a:solidFill>
                  <a:srgbClr val="212121"/>
                </a:solidFill>
                <a:effectLst/>
                <a:latin typeface="Roboto" panose="02000000000000000000" pitchFamily="2" charset="0"/>
              </a:rPr>
              <a:t>Belser</a:t>
            </a:r>
            <a:r>
              <a:rPr lang="en-CA" b="0" i="0">
                <a:solidFill>
                  <a:srgbClr val="212121"/>
                </a:solidFill>
                <a:effectLst/>
                <a:latin typeface="Roboto" panose="02000000000000000000" pitchFamily="2" charset="0"/>
              </a:rPr>
              <a:t> AB, Baiocco R, Grossman AH, Russell ST. The Protective Role of Gay-Straight Alliances for Lesbian, Gay, Bisexual, and Questioning Students: A Prospective Analysis. Psychol Sex </a:t>
            </a:r>
            <a:r>
              <a:rPr lang="en-CA" b="0" i="0" err="1">
                <a:solidFill>
                  <a:srgbClr val="212121"/>
                </a:solidFill>
                <a:effectLst/>
                <a:latin typeface="Roboto" panose="02000000000000000000" pitchFamily="2" charset="0"/>
              </a:rPr>
              <a:t>Orientat</a:t>
            </a:r>
            <a:r>
              <a:rPr lang="en-CA" b="0" i="0">
                <a:solidFill>
                  <a:srgbClr val="212121"/>
                </a:solidFill>
                <a:effectLst/>
                <a:latin typeface="Roboto" panose="02000000000000000000" pitchFamily="2" charset="0"/>
              </a:rPr>
              <a:t> </a:t>
            </a:r>
            <a:r>
              <a:rPr lang="en-CA" b="0" i="0" err="1">
                <a:solidFill>
                  <a:srgbClr val="212121"/>
                </a:solidFill>
                <a:effectLst/>
                <a:latin typeface="Roboto" panose="02000000000000000000" pitchFamily="2" charset="0"/>
              </a:rPr>
              <a:t>Gend</a:t>
            </a:r>
            <a:r>
              <a:rPr lang="en-CA" b="0" i="0">
                <a:solidFill>
                  <a:srgbClr val="212121"/>
                </a:solidFill>
                <a:effectLst/>
                <a:latin typeface="Roboto" panose="02000000000000000000" pitchFamily="2" charset="0"/>
              </a:rPr>
              <a:t> Divers. 2016 Dec;3(4):397-406. </a:t>
            </a:r>
            <a:r>
              <a:rPr lang="en-CA" b="0" i="0" err="1">
                <a:solidFill>
                  <a:srgbClr val="212121"/>
                </a:solidFill>
                <a:effectLst/>
                <a:latin typeface="Roboto" panose="02000000000000000000" pitchFamily="2" charset="0"/>
              </a:rPr>
              <a:t>doi</a:t>
            </a:r>
            <a:r>
              <a:rPr lang="en-CA" b="0" i="0">
                <a:solidFill>
                  <a:srgbClr val="212121"/>
                </a:solidFill>
                <a:effectLst/>
                <a:latin typeface="Roboto" panose="02000000000000000000" pitchFamily="2" charset="0"/>
              </a:rPr>
              <a:t>: 10.1037/sgd0000193.</a:t>
            </a:r>
          </a:p>
          <a:p>
            <a:endParaRPr lang="en-CA" b="0" i="0">
              <a:solidFill>
                <a:srgbClr val="212121"/>
              </a:solidFill>
              <a:effectLst/>
              <a:latin typeface="Roboto" panose="02000000000000000000" pitchFamily="2" charset="0"/>
            </a:endParaRPr>
          </a:p>
          <a:p>
            <a:r>
              <a:rPr lang="en-US"/>
              <a:t>https://teachingsexualhealth.ca/parents/information-by-topic/gender-identity-and-expression/</a:t>
            </a:r>
          </a:p>
          <a:p>
            <a:endParaRPr lang="en-US"/>
          </a:p>
          <a:p>
            <a:r>
              <a:rPr lang="en-CA">
                <a:hlinkClick r:id="rId4"/>
              </a:rPr>
              <a:t>positive-impacts-of-gsasqsas-hmjwb.pdf (alberta.ca)</a:t>
            </a:r>
            <a:endParaRPr lang="en-CA"/>
          </a:p>
          <a:p>
            <a:endParaRPr lang="en-CA" i="1"/>
          </a:p>
        </p:txBody>
      </p:sp>
      <p:sp>
        <p:nvSpPr>
          <p:cNvPr id="4" name="Slide Number Placeholder 3"/>
          <p:cNvSpPr>
            <a:spLocks noGrp="1"/>
          </p:cNvSpPr>
          <p:nvPr>
            <p:ph type="sldNum" sz="quarter" idx="5"/>
          </p:nvPr>
        </p:nvSpPr>
        <p:spPr/>
        <p:txBody>
          <a:bodyPr/>
          <a:lstStyle/>
          <a:p>
            <a:fld id="{099CB9D2-FF7F-45BD-812A-35C513E82E94}" type="slidenum">
              <a:rPr lang="en-CA" smtClean="0"/>
              <a:t>61</a:t>
            </a:fld>
            <a:endParaRPr lang="en-CA"/>
          </a:p>
        </p:txBody>
      </p:sp>
    </p:spTree>
    <p:extLst>
      <p:ext uri="{BB962C8B-B14F-4D97-AF65-F5344CB8AC3E}">
        <p14:creationId xmlns:p14="http://schemas.microsoft.com/office/powerpoint/2010/main" val="1310145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effectLst/>
                <a:latin typeface="+mj-lt"/>
              </a:rPr>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mj-lt"/>
              </a:rPr>
              <a:t>Many people use words that assume everyone is heterosexual (straight) and cisgender (meaning, their gender matches the sex they were assigned at birth) without realizing it excludes sexual and gender diverse people. For example, using ‘</a:t>
            </a:r>
            <a:r>
              <a:rPr lang="en-US" sz="1200">
                <a:effectLst/>
                <a:latin typeface="Segoe UI" panose="020B0502040204020203" pitchFamily="34" charset="0"/>
              </a:rPr>
              <a:t>boyfriend’ or ‘girlfriend’ instead of partner, or ‘mother’ and ‘father’ instead of “parents or guardians”.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mj-lt"/>
              </a:rPr>
              <a:t>I</a:t>
            </a:r>
            <a:r>
              <a:rPr lang="en-US">
                <a:latin typeface="+mj-lt"/>
              </a:rPr>
              <a:t>nclusive language includes using gender neutral words and terms until you know the words people use to describe themselves and the people in their lives (e.g. family members, significant others).</a:t>
            </a:r>
            <a:endParaRPr lang="en-US" b="0" i="0">
              <a:effectLst/>
              <a:latin typeface="+mj-lt"/>
            </a:endParaRPr>
          </a:p>
          <a:p>
            <a:pPr marL="171450" indent="-171450" algn="l">
              <a:buFont typeface="Arial" panose="020B0604020202020204" pitchFamily="34" charset="0"/>
              <a:buChar char="•"/>
            </a:pPr>
            <a:r>
              <a:rPr lang="en-US" b="0" i="0">
                <a:effectLst/>
                <a:latin typeface="+mj-lt"/>
              </a:rPr>
              <a:t>See our “Getting Started Workshop” for more information on using gender inclusive language.</a:t>
            </a:r>
          </a:p>
          <a:p>
            <a:pPr marL="0" lvl="0" indent="0">
              <a:buFont typeface="Arial" panose="020B0604020202020204" pitchFamily="34" charset="0"/>
              <a:buNone/>
            </a:pPr>
            <a:endParaRPr lang="en-US"/>
          </a:p>
          <a:p>
            <a:pPr marL="0" lvl="0" indent="0">
              <a:buFont typeface="Arial" panose="020B0604020202020204" pitchFamily="34" charset="0"/>
              <a:buNone/>
            </a:pPr>
            <a:r>
              <a:rPr lang="en-US"/>
              <a:t>Ref:</a:t>
            </a:r>
            <a:r>
              <a:rPr lang="en-CA"/>
              <a:t> </a:t>
            </a:r>
            <a:r>
              <a:rPr lang="en-US">
                <a:hlinkClick r:id="rId3"/>
              </a:rPr>
              <a:t>Inclusive Language - Teachers | Teaching Sexual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Many people worry they’ll make a mistake in choice of words, terms, names, or pronouns. It’s important not to let fear of making mistakes stop you from building relationships because relationship building is key to providing positive experiences. Mistakes are inevitable. It’s more important to </a:t>
            </a:r>
            <a:r>
              <a:rPr lang="en-US" b="0"/>
              <a:t>learn </a:t>
            </a:r>
            <a:r>
              <a:rPr lang="en-US"/>
              <a:t>from our mistakes.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make a mistake, apologize briefly, use the correct word, term, name, or pronoun, and move on. If you make repeated mistakes, </a:t>
            </a:r>
            <a:r>
              <a:rPr lang="en-US" b="0"/>
              <a:t>spend time practicing - and</a:t>
            </a:r>
            <a:r>
              <a:rPr lang="en-US" b="1"/>
              <a:t> </a:t>
            </a:r>
            <a:r>
              <a:rPr lang="en-US"/>
              <a:t>check in with the person to apologize and give space for their feelings. </a:t>
            </a:r>
            <a:br>
              <a:rPr lang="en-US"/>
            </a:br>
            <a:endParaRPr lang="en-US"/>
          </a:p>
          <a:p>
            <a:pPr marL="0" indent="0">
              <a:buNone/>
            </a:pPr>
            <a:r>
              <a:rPr lang="en-CA"/>
              <a:t>Ref</a:t>
            </a:r>
          </a:p>
          <a:p>
            <a:pPr marL="0" indent="0">
              <a:buNone/>
            </a:pPr>
            <a:r>
              <a:rPr lang="en-CA"/>
              <a:t>https://www.transcarebc.ca/sites/default/files/2024-03/Making_Mistakes.pdf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63</a:t>
            </a:fld>
            <a:endParaRPr lang="en-CA"/>
          </a:p>
        </p:txBody>
      </p:sp>
    </p:spTree>
    <p:extLst>
      <p:ext uri="{BB962C8B-B14F-4D97-AF65-F5344CB8AC3E}">
        <p14:creationId xmlns:p14="http://schemas.microsoft.com/office/powerpoint/2010/main" val="847070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lgn="l">
              <a:buFont typeface="Arial" panose="020B0604020202020204" pitchFamily="34" charset="0"/>
              <a:buChar char="•"/>
            </a:pPr>
            <a:r>
              <a:rPr lang="en-US" b="0" i="0">
                <a:solidFill>
                  <a:srgbClr val="4C4F54"/>
                </a:solidFill>
                <a:effectLst/>
                <a:latin typeface="Arial" panose="020B0604020202020204" pitchFamily="34" charset="0"/>
              </a:rPr>
              <a:t>Teachers play an important role in helping students develop and show respect for sexual and gender diversity. To support your 2SLGBTQIA+ students, families and colleagues… </a:t>
            </a:r>
            <a:r>
              <a:rPr lang="en-US" b="1" i="1">
                <a:solidFill>
                  <a:srgbClr val="4C4F54"/>
                </a:solidFill>
                <a:effectLst/>
                <a:latin typeface="Arial" panose="020B0604020202020204" pitchFamily="34" charset="0"/>
              </a:rPr>
              <a:t>read slide.</a:t>
            </a:r>
            <a:endParaRPr lang="en-US" b="1" i="0">
              <a:solidFill>
                <a:srgbClr val="4C4F54"/>
              </a:solidFill>
              <a:effectLst/>
              <a:latin typeface="Arial" panose="020B0604020202020204" pitchFamily="34" charset="0"/>
            </a:endParaRPr>
          </a:p>
          <a:p>
            <a:pPr marL="171450" indent="-171450" algn="l">
              <a:buFont typeface="Arial" panose="020B0604020202020204" pitchFamily="34" charset="0"/>
              <a:buChar char="•"/>
            </a:pPr>
            <a:r>
              <a:rPr lang="en-US" b="0" i="1">
                <a:solidFill>
                  <a:srgbClr val="4C4F54"/>
                </a:solidFill>
                <a:effectLst/>
                <a:latin typeface="Arial" panose="020B0604020202020204" pitchFamily="34" charset="0"/>
              </a:rPr>
              <a:t>After last bullet:</a:t>
            </a:r>
            <a:r>
              <a:rPr lang="en-US" b="0" i="0">
                <a:solidFill>
                  <a:srgbClr val="4C4F54"/>
                </a:solidFill>
                <a:effectLst/>
                <a:latin typeface="Arial" panose="020B0604020202020204" pitchFamily="34" charset="0"/>
              </a:rPr>
              <a:t> For example, offering your pronouns when you introduce yourself and referring to people as “they” (instead of he/she) until you know their pronouns. Don’t ask students for their pronouns; let them share their pronouns with you when they are ready. If you would like to learn more about inclusive language, we recommend our Getting Started Workshop. </a:t>
            </a:r>
          </a:p>
          <a:p>
            <a:endParaRPr lang="en-CA"/>
          </a:p>
          <a:p>
            <a:r>
              <a:rPr lang="en-CA"/>
              <a:t>Ref:</a:t>
            </a:r>
          </a:p>
          <a:p>
            <a:r>
              <a:rPr lang="en-CA"/>
              <a:t>https://teachingsexualhealth.ca/teachers/sexual-health-education/information-by-topic/sexual-health-education-information-by-topic-sexual-orientation/</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64</a:t>
            </a:fld>
            <a:endParaRPr lang="en-US"/>
          </a:p>
        </p:txBody>
      </p:sp>
    </p:spTree>
    <p:extLst>
      <p:ext uri="{BB962C8B-B14F-4D97-AF65-F5344CB8AC3E}">
        <p14:creationId xmlns:p14="http://schemas.microsoft.com/office/powerpoint/2010/main" val="1953175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We’re now going to create a school climate map on gender diversity activity. It will take about 5-10 min. </a:t>
            </a:r>
            <a:r>
              <a:rPr lang="en-CA"/>
              <a:t>This activity is from the SOGI 123 School Climate Map lesson plan we have linked in our </a:t>
            </a:r>
            <a:r>
              <a:rPr lang="en-CA" i="1"/>
              <a:t>Lesson Plans and Teaching Resources</a:t>
            </a:r>
            <a:r>
              <a:rPr lang="en-CA"/>
              <a:t>. It’s also available on </a:t>
            </a:r>
            <a:r>
              <a:rPr lang="en-CA" i="1"/>
              <a:t>Teach BC</a:t>
            </a:r>
            <a:r>
              <a:rPr lang="en-CA"/>
              <a:t>. </a:t>
            </a:r>
            <a:r>
              <a:rPr lang="en-US"/>
              <a:t>Today you’ll learn the activity as a participant; after today you’ll be able to use it with your own students if you wish!</a:t>
            </a:r>
            <a:endParaRPr lang="en-CA"/>
          </a:p>
          <a:p>
            <a:pPr marL="171450" indent="-171450">
              <a:buFont typeface="Arial" panose="020B0604020202020204" pitchFamily="34" charset="0"/>
              <a:buChar char="•"/>
            </a:pPr>
            <a:r>
              <a:rPr lang="en-CA" i="1"/>
              <a:t>Read slide.</a:t>
            </a:r>
          </a:p>
          <a:p>
            <a:pPr marL="171450" indent="-171450">
              <a:buFont typeface="Arial" panose="020B0604020202020204" pitchFamily="34" charset="0"/>
              <a:buChar char="•"/>
            </a:pPr>
            <a:endParaRPr lang="en-CA" i="1"/>
          </a:p>
        </p:txBody>
      </p:sp>
      <p:sp>
        <p:nvSpPr>
          <p:cNvPr id="4" name="Slide Number Placeholder 3"/>
          <p:cNvSpPr>
            <a:spLocks noGrp="1"/>
          </p:cNvSpPr>
          <p:nvPr>
            <p:ph type="sldNum" sz="quarter" idx="5"/>
          </p:nvPr>
        </p:nvSpPr>
        <p:spPr/>
        <p:txBody>
          <a:bodyPr/>
          <a:lstStyle/>
          <a:p>
            <a:fld id="{658AEF73-3583-2840-A36F-B25D79D6FE3B}" type="slidenum">
              <a:rPr lang="en-US" smtClean="0"/>
              <a:t>65</a:t>
            </a:fld>
            <a:endParaRPr lang="en-US"/>
          </a:p>
        </p:txBody>
      </p:sp>
    </p:spTree>
    <p:extLst>
      <p:ext uri="{BB962C8B-B14F-4D97-AF65-F5344CB8AC3E}">
        <p14:creationId xmlns:p14="http://schemas.microsoft.com/office/powerpoint/2010/main" val="21764709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endParaRPr lang="en-CA"/>
          </a:p>
          <a:p>
            <a:pPr marL="171450" indent="-171450">
              <a:buFont typeface="Arial" panose="020B0604020202020204" pitchFamily="34" charset="0"/>
              <a:buChar char="•"/>
            </a:pPr>
            <a:r>
              <a:rPr lang="en-US" i="1"/>
              <a:t>Read slide</a:t>
            </a:r>
          </a:p>
          <a:p>
            <a:pPr marL="0" indent="0">
              <a:buFont typeface="Arial" panose="020B0604020202020204" pitchFamily="34" charset="0"/>
              <a:buNone/>
            </a:pPr>
            <a:endParaRPr lang="en-US" i="1"/>
          </a:p>
          <a:p>
            <a:pPr marL="0" indent="0">
              <a:buFont typeface="Arial" panose="020B0604020202020204" pitchFamily="34" charset="0"/>
              <a:buNone/>
            </a:pPr>
            <a:r>
              <a:rPr lang="en-US" i="1"/>
              <a:t>NOTE: Ask teachers to complete the activity up to #3. You can either have them brainstorm together while you record their ideas on poster paper, chalk or whiteboard, or you can have them draw their own maps in small groups and share ideas back with the full group at the end. See script in the next slide for ideas if teachers need prompting. Then have teachers come back together for #4 – discussion.</a:t>
            </a:r>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66</a:t>
            </a:fld>
            <a:endParaRPr lang="en-US"/>
          </a:p>
        </p:txBody>
      </p:sp>
    </p:spTree>
    <p:extLst>
      <p:ext uri="{BB962C8B-B14F-4D97-AF65-F5344CB8AC3E}">
        <p14:creationId xmlns:p14="http://schemas.microsoft.com/office/powerpoint/2010/main" val="822490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t>NOTE This is an animated slide. Read each space in the school as the circle flies over that location. Each side of the slide flies in separately.</a:t>
            </a:r>
            <a:endParaRPr lang="en-US" b="0" i="1">
              <a:effectLst/>
              <a:latin typeface="+mj-lt"/>
            </a:endParaRPr>
          </a:p>
          <a:p>
            <a:pPr marL="0" indent="0">
              <a:buFont typeface="Arial" panose="020B0604020202020204" pitchFamily="34" charset="0"/>
              <a:buNone/>
            </a:pPr>
            <a:endParaRPr lang="en-US" i="1"/>
          </a:p>
          <a:p>
            <a:pPr marL="0" indent="0">
              <a:buFont typeface="Arial" panose="020B0604020202020204" pitchFamily="34" charset="0"/>
              <a:buNone/>
            </a:pPr>
            <a:r>
              <a:rPr lang="en-US" i="1"/>
              <a:t>Facilitator ideas you can share if prompts are needed. These are not the “correct” answers, these are just intended for ideas and guidance if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Hallways</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 Gender diverse people may or may not feel sometimes uncomfortable or not, depending on the school. Consider adding posters with diverse representation. Make sure to </a:t>
            </a:r>
            <a:r>
              <a:rPr kumimoji="0" lang="en-US" b="0" i="0" u="none" strike="noStrike" kern="1200" cap="none" spc="0" normalizeH="0" baseline="0" noProof="0" err="1">
                <a:ln>
                  <a:noFill/>
                </a:ln>
                <a:solidFill>
                  <a:srgbClr val="000000"/>
                </a:solidFill>
                <a:effectLst/>
                <a:uLnTx/>
                <a:uFillTx/>
                <a:ea typeface="MS Mincho" panose="02020609040205080304" pitchFamily="49" charset="-128"/>
                <a:cs typeface="+mn-cs"/>
              </a:rPr>
              <a:t>i</a:t>
            </a:r>
            <a:r>
              <a:rPr lang="en-US" sz="1200" i="0" err="1">
                <a:latin typeface="+mn-lt"/>
              </a:rPr>
              <a:t>dentify</a:t>
            </a:r>
            <a:r>
              <a:rPr lang="en-US" sz="1200" i="0">
                <a:latin typeface="+mn-lt"/>
              </a:rPr>
              <a:t> and address teasing, bullying and harassment.</a:t>
            </a:r>
            <a:endParaRPr kumimoji="0" lang="en-CA" sz="1200" b="0" i="0" u="none" strike="noStrike" kern="1200" cap="none" spc="0" normalizeH="0" baseline="0" noProof="0">
              <a:ln>
                <a:noFill/>
              </a:ln>
              <a:solidFill>
                <a:srgbClr val="000000"/>
              </a:solidFill>
              <a:effectLst/>
              <a:uLnTx/>
              <a:uFillTx/>
              <a:latin typeface="+mn-lt"/>
              <a:ea typeface="MS Mincho" panose="02020609040205080304" pitchFamily="49" charset="-128"/>
              <a:cs typeface="+mn-cs"/>
            </a:endParaRPr>
          </a:p>
          <a:p>
            <a:pPr marL="171450" indent="-171450">
              <a:buFont typeface="Arial" panose="020B0604020202020204" pitchFamily="34" charset="0"/>
              <a:buChar cha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Library</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 May be a safe space given a library’s behavioural expectations of quiet introspection and potential lack of bullies. Consider 2SLGBTQIA+ representation in books, especially those on display. </a:t>
            </a:r>
          </a:p>
          <a:p>
            <a:pPr marL="171450" indent="-171450">
              <a:buFont typeface="Arial" panose="020B0604020202020204" pitchFamily="34" charset="0"/>
              <a:buChar cha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Cafeteria</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 May be either a place of social isolation or peer connection. Consider ways to increase peer connection and community for 2SLGBTQIA+ students. Consider GSAs.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Guidance office</a:t>
            </a:r>
            <a:r>
              <a:rPr kumimoji="0" lang="en-CA" b="1" i="0" u="none" strike="noStrike" kern="1200" cap="none" spc="0" normalizeH="0" baseline="0" noProof="0">
                <a:ln>
                  <a:noFill/>
                </a:ln>
                <a:solidFill>
                  <a:srgbClr val="000000"/>
                </a:solidFill>
                <a:effectLst/>
                <a:uLnTx/>
                <a:uFillTx/>
                <a:ea typeface="MS Mincho" panose="02020609040205080304" pitchFamily="49" charset="-128"/>
                <a:cs typeface="+mn-cs"/>
              </a:rPr>
              <a:t> - </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Sense of safety depends on non-judgemental adults who accept, listen, and support. Consider posting an 2SLGBTQIA+ flag on doors of trained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Gym/Sports fields</a:t>
            </a:r>
            <a:r>
              <a:rPr kumimoji="0" lang="en-CA" b="1" i="0" u="none" strike="noStrike" kern="1200" cap="none" spc="0" normalizeH="0" baseline="0" noProof="0">
                <a:ln>
                  <a:noFill/>
                </a:ln>
                <a:solidFill>
                  <a:srgbClr val="000000"/>
                </a:solidFill>
                <a:effectLst/>
                <a:uLnTx/>
                <a:uFillTx/>
                <a:ea typeface="MS Mincho" panose="02020609040205080304" pitchFamily="49" charset="-128"/>
                <a:cs typeface="+mn-cs"/>
              </a:rPr>
              <a:t> - </a:t>
            </a:r>
            <a:r>
              <a:rPr lang="en-CA" i="0">
                <a:solidFill>
                  <a:srgbClr val="000000"/>
                </a:solidFill>
                <a:ea typeface="MS Mincho" panose="02020609040205080304" pitchFamily="49" charset="-128"/>
              </a:rPr>
              <a:t>Instead of separating PE classes based on gender, consider groupings based on student skill level or learning interests.</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a:t>
            </a:r>
            <a:endParaRPr kumimoji="0" lang="en-CA" b="0" i="0" u="sng" strike="noStrike" kern="1200" cap="none" spc="0" normalizeH="0" baseline="0" noProof="0">
              <a:ln>
                <a:noFill/>
              </a:ln>
              <a:solidFill>
                <a:srgbClr val="000000"/>
              </a:solidFill>
              <a:effectLst/>
              <a:uLnTx/>
              <a:uFillTx/>
              <a:ea typeface="MS Mincho" panose="02020609040205080304" pitchFamily="49" charset="-128"/>
              <a:cs typeface="+mn-cs"/>
            </a:endParaRPr>
          </a:p>
          <a:p>
            <a:pPr marL="171450" indent="-171450">
              <a:buFont typeface="Arial" panose="020B0604020202020204" pitchFamily="34" charset="0"/>
              <a:buChar cha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Washrooms/Locker Rooms </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These are </a:t>
            </a:r>
            <a:r>
              <a:rPr lang="en-CA" i="0">
                <a:solidFill>
                  <a:srgbClr val="000000"/>
                </a:solidFill>
                <a:ea typeface="MS Mincho" panose="02020609040205080304" pitchFamily="49" charset="-128"/>
              </a:rPr>
              <a:t>h</a:t>
            </a:r>
            <a:r>
              <a:rPr kumimoji="0" lang="en-CA" b="0" i="0" u="none" strike="noStrike" kern="1200" cap="none" spc="0" normalizeH="0" baseline="0" noProof="0" err="1">
                <a:ln>
                  <a:noFill/>
                </a:ln>
                <a:solidFill>
                  <a:srgbClr val="000000"/>
                </a:solidFill>
                <a:effectLst/>
                <a:uLnTx/>
                <a:uFillTx/>
                <a:ea typeface="MS Mincho" panose="02020609040205080304" pitchFamily="49" charset="-128"/>
                <a:cs typeface="+mn-cs"/>
              </a:rPr>
              <a:t>ighly</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 gendered spaces that also lack adult supervision. Single stall gender-neutral washrooms or change rooms are ideal; inclusion signs may be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b="0" i="0" u="sng" strike="noStrike" kern="1200" cap="none" spc="0" normalizeH="0" baseline="0" noProof="0">
                <a:ln>
                  <a:noFill/>
                </a:ln>
                <a:solidFill>
                  <a:srgbClr val="000000"/>
                </a:solidFill>
                <a:effectLst/>
                <a:uLnTx/>
                <a:uFillTx/>
                <a:ea typeface="MS Mincho" panose="02020609040205080304" pitchFamily="49" charset="-128"/>
                <a:cs typeface="+mn-cs"/>
              </a:rPr>
              <a:t>Classrooms</a:t>
            </a:r>
            <a:r>
              <a:rPr kumimoji="0" lang="en-CA" b="1" i="0" u="none" strike="noStrike" kern="1200" cap="none" spc="0" normalizeH="0" baseline="0" noProof="0">
                <a:ln>
                  <a:noFill/>
                </a:ln>
                <a:solidFill>
                  <a:srgbClr val="000000"/>
                </a:solidFill>
                <a:effectLst/>
                <a:uLnTx/>
                <a:uFillTx/>
                <a:ea typeface="MS Mincho" panose="02020609040205080304" pitchFamily="49" charset="-128"/>
                <a:cs typeface="+mn-cs"/>
              </a:rPr>
              <a:t> - </a:t>
            </a:r>
            <a:r>
              <a:rPr kumimoji="0" lang="en-CA" b="0" i="0" u="none" strike="noStrike" kern="1200" cap="none" spc="0" normalizeH="0" baseline="0" noProof="0">
                <a:ln>
                  <a:noFill/>
                </a:ln>
                <a:solidFill>
                  <a:srgbClr val="000000"/>
                </a:solidFill>
                <a:effectLst/>
                <a:uLnTx/>
                <a:uFillTx/>
                <a:ea typeface="MS Mincho" panose="02020609040205080304" pitchFamily="49" charset="-128"/>
                <a:cs typeface="+mn-cs"/>
              </a:rPr>
              <a:t>See slide #65 “</a:t>
            </a:r>
            <a:r>
              <a:rPr lang="en-US" i="0">
                <a:solidFill>
                  <a:schemeClr val="accent2">
                    <a:lumMod val="75000"/>
                  </a:schemeClr>
                </a:solidFill>
              </a:rPr>
              <a:t>Support others with inclusive spaces” for ideas.</a:t>
            </a:r>
            <a:endParaRPr lang="en-CA"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t>Overall</a:t>
            </a:r>
            <a:r>
              <a:rPr lang="en-US" b="0" i="0" u="none"/>
              <a:t> - </a:t>
            </a:r>
            <a:r>
              <a:rPr lang="en-US" i="0"/>
              <a:t>Consider inclusive posters with diverse people represented, inclusive forms/announcements, presence of GSAs and other inclusion events</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67</a:t>
            </a:fld>
            <a:endParaRPr lang="en-US"/>
          </a:p>
        </p:txBody>
      </p:sp>
    </p:spTree>
    <p:extLst>
      <p:ext uri="{BB962C8B-B14F-4D97-AF65-F5344CB8AC3E}">
        <p14:creationId xmlns:p14="http://schemas.microsoft.com/office/powerpoint/2010/main" val="1956574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We are nearing the end of today’s workshop. Let’s discuss some health resources you may find helpful for both you and your students.</a:t>
            </a:r>
          </a:p>
        </p:txBody>
      </p:sp>
      <p:sp>
        <p:nvSpPr>
          <p:cNvPr id="4" name="Slide Number Placeholder 3"/>
          <p:cNvSpPr>
            <a:spLocks noGrp="1"/>
          </p:cNvSpPr>
          <p:nvPr>
            <p:ph type="sldNum" sz="quarter" idx="5"/>
          </p:nvPr>
        </p:nvSpPr>
        <p:spPr/>
        <p:txBody>
          <a:bodyPr/>
          <a:lstStyle/>
          <a:p>
            <a:fld id="{099CB9D2-FF7F-45BD-812A-35C513E82E94}" type="slidenum">
              <a:rPr lang="en-CA" smtClean="0"/>
              <a:t>68</a:t>
            </a:fld>
            <a:endParaRPr lang="en-CA"/>
          </a:p>
        </p:txBody>
      </p:sp>
    </p:spTree>
    <p:extLst>
      <p:ext uri="{BB962C8B-B14F-4D97-AF65-F5344CB8AC3E}">
        <p14:creationId xmlns:p14="http://schemas.microsoft.com/office/powerpoint/2010/main" val="9578007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To further your learning after today, we recommend the following online courses from </a:t>
            </a:r>
            <a:r>
              <a:rPr lang="en-US" b="0" err="1"/>
              <a:t>TransCare</a:t>
            </a:r>
            <a:r>
              <a:rPr lang="en-US" b="0"/>
              <a:t> BC. </a:t>
            </a:r>
          </a:p>
          <a:p>
            <a:pPr marL="171450" indent="-171450">
              <a:buFont typeface="Arial" panose="020B0604020202020204" pitchFamily="34" charset="0"/>
              <a:buChar char="•"/>
            </a:pPr>
            <a:r>
              <a:rPr lang="en-US" b="0"/>
              <a:t>We have these courses linked in our </a:t>
            </a:r>
            <a:r>
              <a:rPr lang="en-US" b="0" i="1"/>
              <a:t>Teaching Resources. </a:t>
            </a:r>
            <a:r>
              <a:rPr lang="en-US" b="0" i="0"/>
              <a:t>Anyone – you or your students – can access them for free by registering on their website. </a:t>
            </a:r>
            <a:endParaRPr lang="en-CA" b="0"/>
          </a:p>
          <a:p>
            <a:endParaRPr lang="en-CA"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4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You may be asking yourself what you need to teach, this is what the curriculum outlines</a:t>
            </a:r>
            <a:endParaRPr lang="en-CA" b="1" i="0"/>
          </a:p>
          <a:p>
            <a:pPr marL="171450" indent="-171450">
              <a:buFont typeface="Arial" panose="020B0604020202020204" pitchFamily="34" charset="0"/>
              <a:buChar char="•"/>
            </a:pPr>
            <a:r>
              <a:rPr lang="en-CA" i="1"/>
              <a:t>Read slide</a:t>
            </a:r>
          </a:p>
          <a:p>
            <a:pPr marL="0" indent="0">
              <a:buFont typeface="Arial" panose="020B0604020202020204" pitchFamily="34" charset="0"/>
              <a:buNone/>
            </a:pPr>
            <a:endParaRPr lang="en-CA" i="0"/>
          </a:p>
          <a:p>
            <a:r>
              <a:rPr lang="en-CA" b="1" i="0"/>
              <a:t>Notes</a:t>
            </a:r>
          </a:p>
          <a:p>
            <a:pPr marL="171450" indent="-171450">
              <a:buFont typeface="Arial" panose="020B0604020202020204" pitchFamily="34" charset="0"/>
              <a:buChar char="•"/>
            </a:pPr>
            <a:r>
              <a:rPr lang="en-CA" i="1"/>
              <a:t>Grade 10 “evaluate”</a:t>
            </a:r>
          </a:p>
          <a:p>
            <a:endParaRPr lang="en-CA" i="1"/>
          </a:p>
          <a:p>
            <a:r>
              <a:rPr lang="en-CA"/>
              <a:t>Ref: https://curriculum.gov.bc.ca/curriculum/physical-health-education/8/core</a:t>
            </a:r>
          </a:p>
        </p:txBody>
      </p:sp>
      <p:sp>
        <p:nvSpPr>
          <p:cNvPr id="4" name="Slide Number Placeholder 3"/>
          <p:cNvSpPr>
            <a:spLocks noGrp="1"/>
          </p:cNvSpPr>
          <p:nvPr>
            <p:ph type="sldNum" sz="quarter" idx="5"/>
          </p:nvPr>
        </p:nvSpPr>
        <p:spPr/>
        <p:txBody>
          <a:bodyPr/>
          <a:lstStyle/>
          <a:p>
            <a:fld id="{658AEF73-3583-2840-A36F-B25D79D6FE3B}" type="slidenum">
              <a:rPr lang="en-US" smtClean="0"/>
              <a:t>7</a:t>
            </a:fld>
            <a:endParaRPr lang="en-US"/>
          </a:p>
        </p:txBody>
      </p:sp>
    </p:spTree>
    <p:extLst>
      <p:ext uri="{BB962C8B-B14F-4D97-AF65-F5344CB8AC3E}">
        <p14:creationId xmlns:p14="http://schemas.microsoft.com/office/powerpoint/2010/main" val="5707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For health information and services, here are two 2SLGBTQIA+ VCH webpages we recommend.</a:t>
            </a:r>
            <a:endParaRPr lang="en-CA"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904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effectLst/>
              </a:rPr>
              <a:t>Script</a:t>
            </a:r>
            <a:endParaRPr lang="en-US">
              <a:effectLst/>
            </a:endParaRPr>
          </a:p>
          <a:p>
            <a:pPr marL="171450" indent="-171450" rtl="0">
              <a:buFont typeface="Arial" panose="020B0604020202020204" pitchFamily="34" charset="0"/>
              <a:buChar char="•"/>
            </a:pPr>
            <a:r>
              <a:rPr lang="en-US">
                <a:effectLst/>
              </a:rPr>
              <a:t>We also recommend these youth-friendly health clinics. </a:t>
            </a:r>
          </a:p>
          <a:p>
            <a:pPr marL="171450" indent="-171450" rtl="0">
              <a:buFont typeface="Arial" panose="020B0604020202020204" pitchFamily="34" charset="0"/>
              <a:buChar char="•"/>
            </a:pPr>
            <a:r>
              <a:rPr lang="en-US" i="1">
                <a:effectLst/>
              </a:rPr>
              <a:t>VCH Youth and Sexual Health clinics (</a:t>
            </a:r>
            <a:r>
              <a:rPr lang="en-US">
                <a:effectLst/>
              </a:rPr>
              <a:t>across the VCH region) and </a:t>
            </a:r>
            <a:r>
              <a:rPr lang="en-US" i="1">
                <a:effectLst/>
              </a:rPr>
              <a:t>Options for Sexual Health </a:t>
            </a:r>
            <a:r>
              <a:rPr lang="en-US">
                <a:effectLst/>
              </a:rPr>
              <a:t>clinics offer sexual and reproductive health care services, including STI testing and contraception.</a:t>
            </a:r>
          </a:p>
          <a:p>
            <a:pPr marL="171450" indent="-171450" rtl="0">
              <a:buFont typeface="Arial" panose="020B0604020202020204" pitchFamily="34" charset="0"/>
              <a:buChar char="•"/>
            </a:pPr>
            <a:r>
              <a:rPr lang="en-US" i="1">
                <a:effectLst/>
              </a:rPr>
              <a:t>Foundry o</a:t>
            </a:r>
            <a:r>
              <a:rPr lang="en-US">
                <a:effectLst/>
              </a:rPr>
              <a:t>ffers primary care and mental health counselling services for youth aged 12-24. </a:t>
            </a:r>
          </a:p>
          <a:p>
            <a:pPr marL="171450" indent="-171450" rtl="0">
              <a:buFont typeface="Arial" panose="020B0604020202020204" pitchFamily="34" charset="0"/>
              <a:buChar char="•"/>
            </a:pPr>
            <a:r>
              <a:rPr lang="en-US" i="1">
                <a:effectLst/>
              </a:rPr>
              <a:t>Get Checked Online </a:t>
            </a:r>
            <a:r>
              <a:rPr lang="en-US">
                <a:effectLst/>
              </a:rPr>
              <a:t>is an easy way to test for STBBIs without visiting a health care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These health resources would be great to discuss with your class – this page can also be printed and posted for your class or for around the school.</a:t>
            </a:r>
          </a:p>
          <a:p>
            <a:pPr marL="171450" indent="-171450" rtl="0">
              <a:buFont typeface="Arial" panose="020B0604020202020204" pitchFamily="34" charset="0"/>
              <a:buChar char="•"/>
            </a:pPr>
            <a:endParaRPr lang="en-US">
              <a:effectLst/>
            </a:endParaRP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89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effectLst/>
              </a:rPr>
              <a:t>Script</a:t>
            </a:r>
            <a:endParaRPr lang="en-US">
              <a:effectLst/>
            </a:endParaRPr>
          </a:p>
          <a:p>
            <a:pPr marL="171450" indent="-171450" rtl="0">
              <a:buFont typeface="Arial" panose="020B0604020202020204" pitchFamily="34" charset="0"/>
              <a:buChar char="•"/>
            </a:pPr>
            <a:r>
              <a:rPr lang="en-US">
                <a:effectLst/>
              </a:rPr>
              <a:t>And here are two youth-friendly online and telephone sources of health information.</a:t>
            </a:r>
          </a:p>
          <a:p>
            <a:pPr marL="171450" indent="-171450" rtl="0">
              <a:buFont typeface="Arial" panose="020B0604020202020204" pitchFamily="34" charset="0"/>
              <a:buChar char="•"/>
            </a:pPr>
            <a:r>
              <a:rPr lang="en-US" i="1">
                <a:effectLst/>
              </a:rPr>
              <a:t>Sex Sense </a:t>
            </a:r>
            <a:r>
              <a:rPr lang="en-US">
                <a:effectLst/>
              </a:rPr>
              <a:t>is a resource from Options for Sexual Health. They have great evidence-based information on their website. They also take questions by phone or online. </a:t>
            </a:r>
          </a:p>
          <a:p>
            <a:pPr marL="171450" indent="-171450" rtl="0">
              <a:buFont typeface="Arial" panose="020B0604020202020204" pitchFamily="34" charset="0"/>
              <a:buChar char="•"/>
            </a:pPr>
            <a:r>
              <a:rPr lang="en-US" i="1">
                <a:effectLst/>
              </a:rPr>
              <a:t>Smart Sex Resource </a:t>
            </a:r>
            <a:r>
              <a:rPr lang="en-US">
                <a:effectLst/>
              </a:rPr>
              <a:t>was developed by the BC Centre for Disease Control. It provides comprehensive sexual health information and links to services for British Columbians of all ages. They have a large library with more than 1000 questions from the public on various sexual health related topics.</a:t>
            </a:r>
          </a:p>
          <a:p>
            <a:pPr marL="0" indent="0">
              <a:buFont typeface="Arial"/>
              <a:buNone/>
            </a:pPr>
            <a:endParaRPr lang="en-US" i="0">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944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274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77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in mind that today we’ll be covering information about sexual health topics, but we won’t cover any of your district’s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Is anyone aware of whether there is healthy sexuality lead or coordinator in this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PHNs are encouraged to find out who the healthy sexuality leads/sexual health educators are and provide this information to teachers during the workshop. </a:t>
            </a:r>
          </a:p>
        </p:txBody>
      </p:sp>
      <p:sp>
        <p:nvSpPr>
          <p:cNvPr id="4" name="Slide Number Placeholder 3"/>
          <p:cNvSpPr>
            <a:spLocks noGrp="1"/>
          </p:cNvSpPr>
          <p:nvPr>
            <p:ph type="sldNum" sz="quarter" idx="5"/>
          </p:nvPr>
        </p:nvSpPr>
        <p:spPr/>
        <p:txBody>
          <a:bodyPr/>
          <a:lstStyle/>
          <a:p>
            <a:fld id="{099CB9D2-FF7F-45BD-812A-35C513E82E94}" type="slidenum">
              <a:rPr lang="en-CA" smtClean="0"/>
              <a:t>8</a:t>
            </a:fld>
            <a:endParaRPr lang="en-CA"/>
          </a:p>
        </p:txBody>
      </p:sp>
    </p:spTree>
    <p:extLst>
      <p:ext uri="{BB962C8B-B14F-4D97-AF65-F5344CB8AC3E}">
        <p14:creationId xmlns:p14="http://schemas.microsoft.com/office/powerpoint/2010/main" val="29558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baseline="0"/>
              <a:t>Script</a:t>
            </a:r>
          </a:p>
          <a:p>
            <a:pPr marL="171450" indent="-171450">
              <a:buFont typeface="Arial" panose="020B0604020202020204" pitchFamily="34" charset="0"/>
              <a:buChar char="•"/>
            </a:pPr>
            <a:r>
              <a:rPr lang="en-CA" i="1" baseline="0"/>
              <a:t>Read slide</a:t>
            </a:r>
          </a:p>
          <a:p>
            <a:pPr marL="171450" indent="-171450">
              <a:buFont typeface="Arial" panose="020B0604020202020204" pitchFamily="34" charset="0"/>
              <a:buChar char="•"/>
            </a:pPr>
            <a:r>
              <a:rPr lang="en-CA" i="1" baseline="0"/>
              <a:t>1</a:t>
            </a:r>
            <a:r>
              <a:rPr lang="en-CA" i="1" baseline="30000"/>
              <a:t>st</a:t>
            </a:r>
            <a:r>
              <a:rPr lang="en-CA" i="1" baseline="0"/>
              <a:t> bullet: </a:t>
            </a:r>
            <a:r>
              <a:rPr lang="en-CA" i="0" baseline="0"/>
              <a:t>Like using inclusive language, relationship scenarios, literature and other resources. </a:t>
            </a:r>
          </a:p>
          <a:p>
            <a:pPr marL="171450" indent="-171450">
              <a:buFont typeface="Arial" panose="020B0604020202020204" pitchFamily="34" charset="0"/>
              <a:buChar char="•"/>
            </a:pPr>
            <a:r>
              <a:rPr lang="en-CA" i="1" baseline="0"/>
              <a:t>2</a:t>
            </a:r>
            <a:r>
              <a:rPr lang="en-CA" i="1" baseline="30000"/>
              <a:t>nd</a:t>
            </a:r>
            <a:r>
              <a:rPr lang="en-CA" i="1" baseline="0"/>
              <a:t> bullet: </a:t>
            </a:r>
            <a:r>
              <a:rPr lang="en-US" sz="1200" i="0"/>
              <a:t>For example, not assuming peoples’ gender always matches the sex they were assigned at birth.</a:t>
            </a:r>
            <a:endParaRPr lang="en-US" sz="1200" i="0">
              <a:solidFill>
                <a:srgbClr val="FF0000"/>
              </a:solidFill>
            </a:endParaRPr>
          </a:p>
          <a:p>
            <a:pPr marL="171450" indent="-171450">
              <a:buFont typeface="Arial" panose="020B0604020202020204" pitchFamily="34" charset="0"/>
              <a:buChar char="•"/>
            </a:pPr>
            <a:r>
              <a:rPr lang="en-US" sz="1200" i="1">
                <a:solidFill>
                  <a:srgbClr val="FF0000"/>
                </a:solidFill>
              </a:rPr>
              <a:t>3</a:t>
            </a:r>
            <a:r>
              <a:rPr lang="en-US" sz="1200" i="1" baseline="30000">
                <a:solidFill>
                  <a:srgbClr val="FF0000"/>
                </a:solidFill>
              </a:rPr>
              <a:t>rd</a:t>
            </a:r>
            <a:r>
              <a:rPr lang="en-US" sz="1200" i="1">
                <a:solidFill>
                  <a:srgbClr val="FF0000"/>
                </a:solidFill>
              </a:rPr>
              <a:t> bullet: </a:t>
            </a:r>
            <a:r>
              <a:rPr lang="en-US" err="1"/>
              <a:t>Honour</a:t>
            </a:r>
            <a:r>
              <a:rPr lang="en-US"/>
              <a:t> culture by asking questions and inviting students to share. </a:t>
            </a:r>
            <a:endParaRPr lang="en-US" sz="1200" i="1">
              <a:solidFill>
                <a:srgbClr val="FF0000"/>
              </a:solidFill>
            </a:endParaRPr>
          </a:p>
          <a:p>
            <a:pPr marL="171450" indent="-171450">
              <a:buFont typeface="Arial" panose="020B0604020202020204" pitchFamily="34" charset="0"/>
              <a:buChar char="•"/>
            </a:pPr>
            <a:r>
              <a:rPr lang="en-US" sz="1200" i="1">
                <a:solidFill>
                  <a:srgbClr val="FF0000"/>
                </a:solidFill>
              </a:rPr>
              <a:t>4</a:t>
            </a:r>
            <a:r>
              <a:rPr lang="en-US" sz="1200" i="1" baseline="30000">
                <a:solidFill>
                  <a:srgbClr val="FF0000"/>
                </a:solidFill>
              </a:rPr>
              <a:t>th</a:t>
            </a:r>
            <a:r>
              <a:rPr lang="en-US" sz="1200" i="1">
                <a:solidFill>
                  <a:srgbClr val="FF0000"/>
                </a:solidFill>
              </a:rPr>
              <a:t> bullet: </a:t>
            </a:r>
            <a:r>
              <a:rPr lang="en-US" sz="1200" i="0">
                <a:solidFill>
                  <a:srgbClr val="FF0000"/>
                </a:solidFill>
              </a:rPr>
              <a:t>To help students physically self-regulate.</a:t>
            </a:r>
          </a:p>
          <a:p>
            <a:pPr marL="171450" indent="-171450">
              <a:buFont typeface="Arial" panose="020B0604020202020204" pitchFamily="34" charset="0"/>
              <a:buChar char="•"/>
            </a:pPr>
            <a:r>
              <a:rPr lang="en-US" sz="1200" i="1">
                <a:solidFill>
                  <a:srgbClr val="FF0000"/>
                </a:solidFill>
              </a:rPr>
              <a:t>5</a:t>
            </a:r>
            <a:r>
              <a:rPr lang="en-US" sz="1200" i="1" baseline="30000">
                <a:solidFill>
                  <a:srgbClr val="FF0000"/>
                </a:solidFill>
              </a:rPr>
              <a:t>th</a:t>
            </a:r>
            <a:r>
              <a:rPr lang="en-US" sz="1200" i="1">
                <a:solidFill>
                  <a:srgbClr val="FF0000"/>
                </a:solidFill>
              </a:rPr>
              <a:t> bullet: </a:t>
            </a:r>
            <a:r>
              <a:rPr lang="en-US" sz="1200" i="0">
                <a:solidFill>
                  <a:srgbClr val="FF0000"/>
                </a:solidFill>
              </a:rPr>
              <a:t>So students can follow up on their health care needs.</a:t>
            </a:r>
            <a:endParaRPr lang="en-US" sz="1200" i="1">
              <a:solidFill>
                <a:srgbClr val="FF0000"/>
              </a:solidFill>
            </a:endParaRPr>
          </a:p>
          <a:p>
            <a:pPr marL="171450" indent="-171450">
              <a:buFont typeface="Arial" panose="020B0604020202020204" pitchFamily="34" charset="0"/>
              <a:buChar char="•"/>
            </a:pPr>
            <a:r>
              <a:rPr lang="en-US" sz="1200" i="1"/>
              <a:t>Last bullet: </a:t>
            </a:r>
            <a:r>
              <a:rPr lang="en-US" sz="1200" i="0"/>
              <a:t>Be mindful some of your students may be sex or gender diverse and may be experiencing gender-based violence at school or other areas of their lives. Provide advance notice of sensitive topics and monitor yourself and your students’ </a:t>
            </a:r>
            <a:r>
              <a:rPr lang="en-US" sz="1200" i="0" err="1"/>
              <a:t>behaviour</a:t>
            </a:r>
            <a:r>
              <a:rPr lang="en-US" sz="1200" i="0"/>
              <a:t> throughout the lesson. Develop a safety plan for students who may need to leave the room. </a:t>
            </a:r>
            <a:r>
              <a:rPr lang="en-CA" i="0" baseline="0"/>
              <a:t>For more information, refer to our Getting Started workshop. </a:t>
            </a:r>
          </a:p>
          <a:p>
            <a:pPr marL="171450" indent="-171450">
              <a:buFont typeface="Arial" panose="020B0604020202020204" pitchFamily="34" charset="0"/>
              <a:buChar char="•"/>
            </a:pPr>
            <a:endParaRPr lang="en-CA" i="0" baseline="0"/>
          </a:p>
          <a:p>
            <a:pPr marL="0" indent="0">
              <a:buFont typeface="Arial" panose="020B0604020202020204" pitchFamily="34" charset="0"/>
              <a:buNone/>
            </a:pPr>
            <a:r>
              <a:rPr lang="en-CA" b="1" i="0" baseline="0"/>
              <a:t>Notes</a:t>
            </a:r>
          </a:p>
          <a:p>
            <a:pPr marL="0" indent="0">
              <a:buFont typeface="Arial" panose="020B0604020202020204" pitchFamily="34" charset="0"/>
              <a:buNone/>
            </a:pPr>
            <a:r>
              <a:rPr lang="en-CA" b="0" i="1" baseline="0"/>
              <a:t>If Trauma Informed Practice (TIP) discussed further:</a:t>
            </a:r>
          </a:p>
          <a:p>
            <a:pPr marL="171450" indent="-171450" rtl="0">
              <a:buFont typeface="Arial" panose="020B0604020202020204" pitchFamily="34" charset="0"/>
              <a:buChar char="•"/>
            </a:pPr>
            <a:r>
              <a:rPr lang="en-US" i="1">
                <a:effectLst/>
              </a:rPr>
              <a:t>Preview videos and other content before showing to your students.</a:t>
            </a:r>
          </a:p>
          <a:p>
            <a:pPr marL="171450" indent="-171450" rtl="0">
              <a:buFont typeface="Arial" panose="020B0604020202020204" pitchFamily="34" charset="0"/>
              <a:buChar char="•"/>
            </a:pPr>
            <a:r>
              <a:rPr lang="en-US" i="1">
                <a:effectLst/>
              </a:rPr>
              <a:t>If possible, try to plan your lessons before a break (recess or lunch) and not a major school break (winter, spring, summer) so students can speak to you in private or follow up with a school counsellor or other professional if needed.</a:t>
            </a:r>
          </a:p>
          <a:p>
            <a:pPr marL="0" indent="0">
              <a:buFont typeface="Arial" panose="020B0604020202020204" pitchFamily="34" charset="0"/>
              <a:buNone/>
            </a:pPr>
            <a:endParaRPr lang="en-CA" b="1" i="0" baseline="0"/>
          </a:p>
          <a:p>
            <a:endParaRPr lang="en-CA" baseline="0"/>
          </a:p>
          <a:p>
            <a:r>
              <a:rPr lang="en-CA" baseline="0"/>
              <a:t>Ref: </a:t>
            </a:r>
          </a:p>
          <a:p>
            <a:r>
              <a:rPr lang="en-CA" baseline="0"/>
              <a:t>Supporting Student Health Guide:  https://curriculum.gov.bc.ca/sites/curriculum.gov.bc.ca/files/pdf/subject/phe/Supporting_Student_Health_Secondary.pdf</a:t>
            </a:r>
          </a:p>
          <a:p>
            <a:endParaRPr lang="en-CA" baseline="0"/>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5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2024-12-05 4:26 PM</a:t>
            </a:fld>
            <a:endParaRPr lang="en-US"/>
          </a:p>
        </p:txBody>
      </p:sp>
    </p:spTree>
    <p:extLst>
      <p:ext uri="{BB962C8B-B14F-4D97-AF65-F5344CB8AC3E}">
        <p14:creationId xmlns:p14="http://schemas.microsoft.com/office/powerpoint/2010/main" val="104234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0695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2347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2800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145103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2842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17863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01276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36831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4226789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491699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2024-12-05 4:26 PM</a:t>
            </a:fld>
            <a:endParaRPr lang="en-US"/>
          </a:p>
        </p:txBody>
      </p:sp>
    </p:spTree>
    <p:extLst>
      <p:ext uri="{BB962C8B-B14F-4D97-AF65-F5344CB8AC3E}">
        <p14:creationId xmlns:p14="http://schemas.microsoft.com/office/powerpoint/2010/main" val="423005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342597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7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377298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363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8766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12302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73442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855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3494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5270507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7" r:id="rId5"/>
    <p:sldLayoutId id="2147483688" r:id="rId6"/>
    <p:sldLayoutId id="2147483686" r:id="rId7"/>
    <p:sldLayoutId id="2147483683" r:id="rId8"/>
    <p:sldLayoutId id="2147483684" r:id="rId9"/>
    <p:sldLayoutId id="2147483685" r:id="rId10"/>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18990653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4" r:id="rId11"/>
  </p:sldLayoutIdLst>
  <p:hf hdr="0" ftr="0" dt="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teachingsexualhealth.ca/parents/resources/gender-identity-learning-too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educacionsulabatsu.com/topic/como-proteger-mi-privacidad/?et_fb=1&amp;PageSpeed=of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thetrevorproject.or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www.aboriginalsexualhealth.ca/documents/gui293CPG1306E.pdf" TargetMode="External"/><Relationship Id="rId4" Type="http://schemas.openxmlformats.org/officeDocument/2006/relationships/hyperlink" Target="../mMIWGSLGBTQQIANationalActionPlanFinalReport_1674664681658_eng%20(3).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MIWGSLGBTQQIANationalActionPlanFinalReport_1674664681658_eng%20(3).pdf"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mMIWGSLGBTQQIANationalActionPlanFinalReport_1674664681658_eng%20(3).pdf"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player.vimeo.com/video/918961023?app_id=122963" TargetMode="Externa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teachingsexualhealth.ca/teachers/lesson-plans-resources/resource-finder/"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teachingsexualhealth.ca/teachers/lesson-plans-resources/resource-finder/"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gale.ca/awareness/still-in-every-class/" TargetMode="External"/><Relationship Id="rId7"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s://apsc-saravyc.sites.olt.ubc.ca/files/2020/03/Being-Safe-Being-Me-2019_SARAVYC_ENG.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psycnet.apa.org/record/2024-75957-001"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video" Target="https://www.youtube.com/embed/YSuJ70OMo3I?feature=oembed" TargetMode="Externa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 Id="rId9" Type="http://schemas.openxmlformats.org/officeDocument/2006/relationships/hyperlink" Target="https://www.transcarebc.ca/sites/default/files/2024-03/Making_Mistakes.pdf"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hyperlink" Target="https://www.sogieducation.org/resource/8-9-physical-and-health-education-gender-identity/"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www.transcarebc.ca/education-centre"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hyperlink" Target="https://www.vch.ca/en/two-spirit-wellness-resources"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8" Type="http://schemas.openxmlformats.org/officeDocument/2006/relationships/hyperlink" Target="https://www.vch.ca/en/health-topics/sexual-health" TargetMode="External"/><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hyperlink" Target="https://www.optionsforsexualhealth.org/care/" TargetMode="External"/><Relationship Id="rId5" Type="http://schemas.openxmlformats.org/officeDocument/2006/relationships/image" Target="../media/image86.png"/><Relationship Id="rId10" Type="http://schemas.openxmlformats.org/officeDocument/2006/relationships/hyperlink" Target="https://getcheckedonline.com/Pages/default.aspx" TargetMode="External"/><Relationship Id="rId4" Type="http://schemas.openxmlformats.org/officeDocument/2006/relationships/hyperlink" Target="https://foundrybc.ca/" TargetMode="External"/><Relationship Id="rId9" Type="http://schemas.openxmlformats.org/officeDocument/2006/relationships/image" Target="../media/image88.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optionsforsexualhealth.org/sex-sense/" TargetMode="External"/><Relationship Id="rId7" Type="http://schemas.openxmlformats.org/officeDocument/2006/relationships/image" Target="../media/image91.sv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hyperlink" Target="../smartsexresource.com" TargetMode="External"/><Relationship Id="rId4" Type="http://schemas.openxmlformats.org/officeDocument/2006/relationships/image" Target="../media/image89.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75540" y="2225454"/>
            <a:ext cx="10327890" cy="472022"/>
          </a:xfrm>
        </p:spPr>
        <p:txBody>
          <a:bodyPr>
            <a:normAutofit/>
          </a:bodyPr>
          <a:lstStyle/>
          <a:p>
            <a:r>
              <a:rPr lang="en-US" b="1">
                <a:solidFill>
                  <a:schemeClr val="bg2">
                    <a:lumMod val="90000"/>
                  </a:schemeClr>
                </a:solidFill>
              </a:rPr>
              <a:t>School Health Promotion </a:t>
            </a:r>
            <a:r>
              <a:rPr lang="en-US">
                <a:solidFill>
                  <a:schemeClr val="bg2">
                    <a:lumMod val="90000"/>
                  </a:schemeClr>
                </a:solidFill>
              </a:rPr>
              <a:t>–</a:t>
            </a:r>
            <a:r>
              <a:rPr lang="en-US">
                <a:solidFill>
                  <a:schemeClr val="accent2"/>
                </a:solidFill>
              </a:rPr>
              <a:t> </a:t>
            </a:r>
            <a:r>
              <a:rPr lang="en-US" i="1">
                <a:solidFill>
                  <a:schemeClr val="bg2">
                    <a:lumMod val="90000"/>
                  </a:schemeClr>
                </a:solidFill>
              </a:rPr>
              <a:t>by VCH Public Health, for teachers in the VCH region</a:t>
            </a:r>
          </a:p>
        </p:txBody>
      </p:sp>
      <p:sp>
        <p:nvSpPr>
          <p:cNvPr id="8" name="Text Placeholder 7">
            <a:extLst>
              <a:ext uri="{FF2B5EF4-FFF2-40B4-BE49-F238E27FC236}">
                <a16:creationId xmlns:a16="http://schemas.microsoft.com/office/drawing/2014/main" id="{D70EE51A-64B7-8CBA-5F34-E42AB99508C3}"/>
              </a:ext>
            </a:extLst>
          </p:cNvPr>
          <p:cNvSpPr>
            <a:spLocks noGrp="1"/>
          </p:cNvSpPr>
          <p:nvPr>
            <p:ph type="body" sz="quarter" idx="13"/>
          </p:nvPr>
        </p:nvSpPr>
        <p:spPr>
          <a:xfrm>
            <a:off x="9308048" y="5844707"/>
            <a:ext cx="2106013" cy="397944"/>
          </a:xfrm>
        </p:spPr>
        <p:txBody>
          <a:bodyPr>
            <a:normAutofit fontScale="85000" lnSpcReduction="10000"/>
          </a:bodyPr>
          <a:lstStyle/>
          <a:p>
            <a:r>
              <a:rPr lang="en-US"/>
              <a:t>Last update: Dec 5, 2024</a:t>
            </a:r>
            <a:endParaRPr lang="en-CA"/>
          </a:p>
        </p:txBody>
      </p:sp>
      <p:sp>
        <p:nvSpPr>
          <p:cNvPr id="3" name="Title 2">
            <a:extLst>
              <a:ext uri="{FF2B5EF4-FFF2-40B4-BE49-F238E27FC236}">
                <a16:creationId xmlns:a16="http://schemas.microsoft.com/office/drawing/2014/main" id="{F649A827-DF8F-4941-A949-68851E8CA072}"/>
              </a:ext>
            </a:extLst>
          </p:cNvPr>
          <p:cNvSpPr>
            <a:spLocks noGrp="1"/>
          </p:cNvSpPr>
          <p:nvPr>
            <p:ph type="title"/>
          </p:nvPr>
        </p:nvSpPr>
        <p:spPr/>
        <p:txBody>
          <a:bodyPr>
            <a:normAutofit fontScale="90000"/>
          </a:bodyPr>
          <a:lstStyle/>
          <a:p>
            <a:r>
              <a:rPr lang="en-US"/>
              <a:t>Sexual Health Education</a:t>
            </a:r>
            <a:br>
              <a:rPr lang="en-US"/>
            </a:br>
            <a:r>
              <a:rPr lang="en-US" sz="3600">
                <a:solidFill>
                  <a:srgbClr val="D4EFFC"/>
                </a:solidFill>
              </a:rPr>
              <a:t>Professional Development Workshops</a:t>
            </a:r>
            <a:endParaRPr lang="en-US">
              <a:solidFill>
                <a:srgbClr val="D4EFFC"/>
              </a:solidFill>
            </a:endParaRPr>
          </a:p>
        </p:txBody>
      </p:sp>
      <p:sp>
        <p:nvSpPr>
          <p:cNvPr id="5" name="Subtitle 1">
            <a:extLst>
              <a:ext uri="{FF2B5EF4-FFF2-40B4-BE49-F238E27FC236}">
                <a16:creationId xmlns:a16="http://schemas.microsoft.com/office/drawing/2014/main" id="{A20BA288-AAF1-A3DF-2C77-82D9F8A8A2EB}"/>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their hands up&#10;&#10;Description automatically generated">
            <a:extLst>
              <a:ext uri="{FF2B5EF4-FFF2-40B4-BE49-F238E27FC236}">
                <a16:creationId xmlns:a16="http://schemas.microsoft.com/office/drawing/2014/main" id="{AB4295F0-7CD9-4576-3DC6-BC558798AE97}"/>
              </a:ext>
            </a:extLst>
          </p:cNvPr>
          <p:cNvPicPr>
            <a:picLocks noChangeAspect="1"/>
          </p:cNvPicPr>
          <p:nvPr/>
        </p:nvPicPr>
        <p:blipFill rotWithShape="1">
          <a:blip r:embed="rId3">
            <a:alphaModFix amt="50000"/>
            <a:duotone>
              <a:schemeClr val="accent3">
                <a:shade val="45000"/>
                <a:satMod val="135000"/>
              </a:schemeClr>
              <a:prstClr val="white"/>
            </a:duotone>
          </a:blip>
          <a:srcRect l="5237" t="10219" r="4982"/>
          <a:stretch/>
        </p:blipFill>
        <p:spPr>
          <a:xfrm>
            <a:off x="0" y="0"/>
            <a:ext cx="12192000" cy="6858001"/>
          </a:xfrm>
          <a:prstGeom prst="rect">
            <a:avLst/>
          </a:prstGeom>
        </p:spPr>
      </p:pic>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1112060"/>
            <a:ext cx="11009836" cy="933910"/>
          </a:xfrm>
        </p:spPr>
        <p:txBody>
          <a:bodyPr>
            <a:normAutofit/>
          </a:bodyPr>
          <a:lstStyle/>
          <a:p>
            <a:pPr algn="ctr"/>
            <a:r>
              <a:rPr lang="en-US">
                <a:solidFill>
                  <a:schemeClr val="accent3"/>
                </a:solidFill>
              </a:rPr>
              <a:t>These materials were informed by partners</a:t>
            </a:r>
            <a:br>
              <a:rPr lang="en-US">
                <a:solidFill>
                  <a:schemeClr val="accent3"/>
                </a:solidFill>
              </a:rPr>
            </a:br>
            <a:r>
              <a:rPr lang="en-US">
                <a:solidFill>
                  <a:schemeClr val="accent3"/>
                </a:solidFill>
              </a:rPr>
              <a:t>with lived experience and subject matter expertise</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10</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02790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3" name="Title 1">
            <a:extLst>
              <a:ext uri="{FF2B5EF4-FFF2-40B4-BE49-F238E27FC236}">
                <a16:creationId xmlns:a16="http://schemas.microsoft.com/office/drawing/2014/main" id="{DA8D7C90-A57B-2A29-8D7F-AAE5ACB729C7}"/>
              </a:ext>
            </a:extLst>
          </p:cNvPr>
          <p:cNvSpPr txBox="1">
            <a:spLocks/>
          </p:cNvSpPr>
          <p:nvPr/>
        </p:nvSpPr>
        <p:spPr>
          <a:xfrm>
            <a:off x="587826" y="666290"/>
            <a:ext cx="11009837" cy="6986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pic>
        <p:nvPicPr>
          <p:cNvPr id="2" name="Picture 1" descr="A black background with text and words&#10;&#10;Description automatically generated">
            <a:extLst>
              <a:ext uri="{FF2B5EF4-FFF2-40B4-BE49-F238E27FC236}">
                <a16:creationId xmlns:a16="http://schemas.microsoft.com/office/drawing/2014/main" id="{899D33C9-696F-361B-A36B-C0AD7E3B7EBE}"/>
              </a:ext>
            </a:extLst>
          </p:cNvPr>
          <p:cNvPicPr>
            <a:picLocks noChangeAspect="1"/>
          </p:cNvPicPr>
          <p:nvPr/>
        </p:nvPicPr>
        <p:blipFill>
          <a:blip r:embed="rId3"/>
          <a:stretch>
            <a:fillRect/>
          </a:stretch>
        </p:blipFill>
        <p:spPr>
          <a:xfrm>
            <a:off x="792759" y="1143783"/>
            <a:ext cx="10606482" cy="5714217"/>
          </a:xfrm>
          <a:prstGeom prst="rect">
            <a:avLst/>
          </a:prstGeom>
        </p:spPr>
      </p:pic>
      <p:sp>
        <p:nvSpPr>
          <p:cNvPr id="3" name="Title 1">
            <a:extLst>
              <a:ext uri="{FF2B5EF4-FFF2-40B4-BE49-F238E27FC236}">
                <a16:creationId xmlns:a16="http://schemas.microsoft.com/office/drawing/2014/main" id="{E571FB26-4456-C67A-5064-0B2D868A79C1}"/>
              </a:ext>
            </a:extLst>
          </p:cNvPr>
          <p:cNvSpPr txBox="1">
            <a:spLocks/>
          </p:cNvSpPr>
          <p:nvPr/>
        </p:nvSpPr>
        <p:spPr>
          <a:xfrm>
            <a:off x="587827" y="666290"/>
            <a:ext cx="10635494"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Teaching about sexual orientation &amp; gender identity matters</a:t>
            </a: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5259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3" name="Title 1">
            <a:extLst>
              <a:ext uri="{FF2B5EF4-FFF2-40B4-BE49-F238E27FC236}">
                <a16:creationId xmlns:a16="http://schemas.microsoft.com/office/drawing/2014/main" id="{DA8D7C90-A57B-2A29-8D7F-AAE5ACB729C7}"/>
              </a:ext>
            </a:extLst>
          </p:cNvPr>
          <p:cNvSpPr txBox="1">
            <a:spLocks/>
          </p:cNvSpPr>
          <p:nvPr/>
        </p:nvSpPr>
        <p:spPr>
          <a:xfrm>
            <a:off x="587826" y="666290"/>
            <a:ext cx="11009837" cy="6986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4B99AD7F-AC7E-8B9A-A5C4-B093D54D8CC6}"/>
              </a:ext>
            </a:extLst>
          </p:cNvPr>
          <p:cNvSpPr>
            <a:spLocks noGrp="1"/>
          </p:cNvSpPr>
          <p:nvPr>
            <p:ph type="title"/>
          </p:nvPr>
        </p:nvSpPr>
        <p:spPr>
          <a:xfrm>
            <a:off x="587828" y="666290"/>
            <a:ext cx="10657927" cy="652319"/>
          </a:xfrm>
        </p:spPr>
        <p:txBody>
          <a:bodyPr>
            <a:normAutofit/>
          </a:bodyPr>
          <a:lstStyle/>
          <a:p>
            <a:r>
              <a:rPr lang="en-US">
                <a:solidFill>
                  <a:schemeClr val="accent3"/>
                </a:solidFill>
              </a:rPr>
              <a:t>A lot of BC youth identify as 2SLGBTQIA+</a:t>
            </a:r>
            <a:endParaRPr lang="en-CA">
              <a:solidFill>
                <a:schemeClr val="accent3"/>
              </a:solidFill>
            </a:endParaRPr>
          </a:p>
        </p:txBody>
      </p:sp>
      <p:sp>
        <p:nvSpPr>
          <p:cNvPr id="8" name="TextBox 7">
            <a:extLst>
              <a:ext uri="{FF2B5EF4-FFF2-40B4-BE49-F238E27FC236}">
                <a16:creationId xmlns:a16="http://schemas.microsoft.com/office/drawing/2014/main" id="{A2458714-7BF6-8086-D058-61868EC069DE}"/>
              </a:ext>
            </a:extLst>
          </p:cNvPr>
          <p:cNvSpPr txBox="1"/>
          <p:nvPr/>
        </p:nvSpPr>
        <p:spPr>
          <a:xfrm>
            <a:off x="6430987" y="2802211"/>
            <a:ext cx="3490270" cy="1754326"/>
          </a:xfrm>
          <a:prstGeom prst="rect">
            <a:avLst/>
          </a:prstGeom>
          <a:noFill/>
        </p:spPr>
        <p:txBody>
          <a:bodyPr wrap="square">
            <a:spAutoFit/>
          </a:bodyPr>
          <a:lstStyle/>
          <a:p>
            <a:pPr lvl="0">
              <a:buNone/>
            </a:pPr>
            <a:r>
              <a:rPr lang="en-US" sz="2800" cap="small">
                <a:solidFill>
                  <a:srgbClr val="009FD4"/>
                </a:solidFill>
              </a:rPr>
              <a:t>Gender identities</a:t>
            </a:r>
          </a:p>
          <a:p>
            <a:pPr lvl="0">
              <a:buNone/>
            </a:pPr>
            <a:r>
              <a:rPr lang="en-US" sz="2000">
                <a:solidFill>
                  <a:schemeClr val="tx1">
                    <a:lumMod val="75000"/>
                    <a:lumOff val="25000"/>
                  </a:schemeClr>
                </a:solidFill>
              </a:rPr>
              <a:t>  </a:t>
            </a:r>
            <a:r>
              <a:rPr lang="en-US" sz="2000" b="1">
                <a:solidFill>
                  <a:schemeClr val="tx1">
                    <a:lumMod val="75000"/>
                    <a:lumOff val="25000"/>
                  </a:schemeClr>
                </a:solidFill>
              </a:rPr>
              <a:t>5% </a:t>
            </a:r>
            <a:r>
              <a:rPr lang="en-US" sz="2000">
                <a:solidFill>
                  <a:schemeClr val="tx1">
                    <a:lumMod val="75000"/>
                    <a:lumOff val="25000"/>
                  </a:schemeClr>
                </a:solidFill>
              </a:rPr>
              <a:t>Non-binary</a:t>
            </a:r>
          </a:p>
          <a:p>
            <a:pPr lvl="0">
              <a:buNone/>
            </a:pPr>
            <a:r>
              <a:rPr lang="en-US" sz="2000">
                <a:solidFill>
                  <a:schemeClr val="tx1">
                    <a:lumMod val="75000"/>
                    <a:lumOff val="25000"/>
                  </a:schemeClr>
                </a:solidFill>
              </a:rPr>
              <a:t>  </a:t>
            </a:r>
            <a:r>
              <a:rPr lang="en-US" sz="2000" b="1">
                <a:solidFill>
                  <a:schemeClr val="tx1">
                    <a:lumMod val="75000"/>
                    <a:lumOff val="25000"/>
                  </a:schemeClr>
                </a:solidFill>
              </a:rPr>
              <a:t>1% </a:t>
            </a:r>
            <a:r>
              <a:rPr lang="en-US" sz="2000">
                <a:solidFill>
                  <a:schemeClr val="tx1">
                    <a:lumMod val="75000"/>
                    <a:lumOff val="25000"/>
                  </a:schemeClr>
                </a:solidFill>
              </a:rPr>
              <a:t>Transgender</a:t>
            </a:r>
          </a:p>
          <a:p>
            <a:pPr lvl="0">
              <a:buNone/>
            </a:pPr>
            <a:r>
              <a:rPr lang="en-US" sz="2000" b="1">
                <a:solidFill>
                  <a:schemeClr val="tx1">
                    <a:lumMod val="75000"/>
                    <a:lumOff val="25000"/>
                  </a:schemeClr>
                </a:solidFill>
              </a:rPr>
              <a:t>94% </a:t>
            </a:r>
            <a:r>
              <a:rPr lang="en-US" sz="2000">
                <a:solidFill>
                  <a:schemeClr val="tx1">
                    <a:lumMod val="75000"/>
                    <a:lumOff val="25000"/>
                  </a:schemeClr>
                </a:solidFill>
              </a:rPr>
              <a:t>Gender identity matches </a:t>
            </a:r>
          </a:p>
          <a:p>
            <a:pPr lvl="0">
              <a:buNone/>
            </a:pPr>
            <a:r>
              <a:rPr lang="en-US" sz="2000">
                <a:solidFill>
                  <a:schemeClr val="tx1">
                    <a:lumMod val="75000"/>
                    <a:lumOff val="25000"/>
                  </a:schemeClr>
                </a:solidFill>
              </a:rPr>
              <a:t>         sex assigned at birth</a:t>
            </a:r>
          </a:p>
        </p:txBody>
      </p:sp>
      <p:sp>
        <p:nvSpPr>
          <p:cNvPr id="9" name="TextBox 8">
            <a:extLst>
              <a:ext uri="{FF2B5EF4-FFF2-40B4-BE49-F238E27FC236}">
                <a16:creationId xmlns:a16="http://schemas.microsoft.com/office/drawing/2014/main" id="{B02732C9-90C1-D839-13C0-43CDABC5CBCE}"/>
              </a:ext>
            </a:extLst>
          </p:cNvPr>
          <p:cNvSpPr txBox="1"/>
          <p:nvPr/>
        </p:nvSpPr>
        <p:spPr>
          <a:xfrm>
            <a:off x="1448729" y="2802212"/>
            <a:ext cx="4090737" cy="2985433"/>
          </a:xfrm>
          <a:prstGeom prst="rect">
            <a:avLst/>
          </a:prstGeom>
          <a:noFill/>
        </p:spPr>
        <p:txBody>
          <a:bodyPr wrap="square">
            <a:spAutoFit/>
          </a:bodyPr>
          <a:lstStyle/>
          <a:p>
            <a:pPr lvl="0">
              <a:buNone/>
            </a:pPr>
            <a:r>
              <a:rPr lang="en-US" sz="2800" cap="small">
                <a:solidFill>
                  <a:srgbClr val="009FD4"/>
                </a:solidFill>
              </a:rPr>
              <a:t>Sexual orientation</a:t>
            </a:r>
            <a:endParaRPr lang="en-US" sz="2400" cap="small">
              <a:solidFill>
                <a:srgbClr val="009FD4"/>
              </a:solidFill>
            </a:endParaRPr>
          </a:p>
          <a:p>
            <a:pPr lvl="0">
              <a:buNone/>
            </a:pPr>
            <a:r>
              <a:rPr lang="en-US" sz="2000" b="1">
                <a:solidFill>
                  <a:schemeClr val="tx1">
                    <a:lumMod val="75000"/>
                    <a:lumOff val="25000"/>
                  </a:schemeClr>
                </a:solidFill>
              </a:rPr>
              <a:t>75% </a:t>
            </a:r>
            <a:r>
              <a:rPr lang="en-US" sz="2000">
                <a:solidFill>
                  <a:schemeClr val="tx1">
                    <a:lumMod val="75000"/>
                    <a:lumOff val="25000"/>
                  </a:schemeClr>
                </a:solidFill>
              </a:rPr>
              <a:t>Straight</a:t>
            </a:r>
          </a:p>
          <a:p>
            <a:pPr lvl="0">
              <a:buNone/>
            </a:pPr>
            <a:r>
              <a:rPr lang="en-US" sz="2000" b="1">
                <a:solidFill>
                  <a:schemeClr val="tx1">
                    <a:lumMod val="75000"/>
                    <a:lumOff val="25000"/>
                  </a:schemeClr>
                </a:solidFill>
              </a:rPr>
              <a:t>25% </a:t>
            </a:r>
            <a:r>
              <a:rPr lang="en-US" sz="2000">
                <a:solidFill>
                  <a:schemeClr val="tx1">
                    <a:lumMod val="75000"/>
                    <a:lumOff val="25000"/>
                  </a:schemeClr>
                </a:solidFill>
              </a:rPr>
              <a:t>Not Straight</a:t>
            </a:r>
          </a:p>
          <a:p>
            <a:r>
              <a:rPr lang="en-US" sz="2000">
                <a:solidFill>
                  <a:schemeClr val="tx1">
                    <a:lumMod val="75000"/>
                    <a:lumOff val="25000"/>
                  </a:schemeClr>
                </a:solidFill>
              </a:rPr>
              <a:t>        6% Mostly straight</a:t>
            </a:r>
          </a:p>
          <a:p>
            <a:r>
              <a:rPr lang="en-US" sz="2000">
                <a:solidFill>
                  <a:schemeClr val="tx1">
                    <a:lumMod val="75000"/>
                    <a:lumOff val="25000"/>
                  </a:schemeClr>
                </a:solidFill>
              </a:rPr>
              <a:t>        2% Gay or lesbian</a:t>
            </a:r>
          </a:p>
          <a:p>
            <a:r>
              <a:rPr lang="en-US" sz="2000">
                <a:solidFill>
                  <a:schemeClr val="tx1">
                    <a:lumMod val="75000"/>
                    <a:lumOff val="25000"/>
                  </a:schemeClr>
                </a:solidFill>
              </a:rPr>
              <a:t>      10% Bisexual or pansexual</a:t>
            </a:r>
          </a:p>
          <a:p>
            <a:r>
              <a:rPr lang="en-US" sz="2000">
                <a:solidFill>
                  <a:schemeClr val="tx1">
                    <a:lumMod val="75000"/>
                    <a:lumOff val="25000"/>
                  </a:schemeClr>
                </a:solidFill>
              </a:rPr>
              <a:t>        2% Asexual</a:t>
            </a:r>
          </a:p>
          <a:p>
            <a:r>
              <a:rPr lang="en-US" sz="2000">
                <a:solidFill>
                  <a:schemeClr val="tx1">
                    <a:lumMod val="75000"/>
                    <a:lumOff val="25000"/>
                  </a:schemeClr>
                </a:solidFill>
              </a:rPr>
              <a:t>        5% Not sure</a:t>
            </a:r>
          </a:p>
          <a:p>
            <a:r>
              <a:rPr lang="en-US" sz="2000">
                <a:solidFill>
                  <a:schemeClr val="tx1">
                    <a:lumMod val="75000"/>
                    <a:lumOff val="25000"/>
                  </a:schemeClr>
                </a:solidFill>
              </a:rPr>
              <a:t>        4% Something other than listed</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B60129F0-655A-09B0-6DCB-D110D06F1B37}"/>
              </a:ext>
            </a:extLst>
          </p:cNvPr>
          <p:cNvSpPr txBox="1"/>
          <p:nvPr/>
        </p:nvSpPr>
        <p:spPr>
          <a:xfrm>
            <a:off x="7506927" y="5653321"/>
            <a:ext cx="4090737" cy="276999"/>
          </a:xfrm>
          <a:prstGeom prst="rect">
            <a:avLst/>
          </a:prstGeom>
          <a:noFill/>
        </p:spPr>
        <p:txBody>
          <a:bodyPr wrap="square" rtlCol="0">
            <a:spAutoFit/>
          </a:bodyPr>
          <a:lstStyle/>
          <a:p>
            <a:pPr algn="r"/>
            <a:r>
              <a:rPr lang="en-US" sz="1200">
                <a:effectLst/>
              </a:rPr>
              <a:t>Source: 2023 BC Adolescent Health Survey</a:t>
            </a:r>
          </a:p>
        </p:txBody>
      </p:sp>
      <p:pic>
        <p:nvPicPr>
          <p:cNvPr id="11" name="Picture 10" descr="A group of people with different colors&#10;&#10;Description automatically generated">
            <a:extLst>
              <a:ext uri="{FF2B5EF4-FFF2-40B4-BE49-F238E27FC236}">
                <a16:creationId xmlns:a16="http://schemas.microsoft.com/office/drawing/2014/main" id="{C2648354-DFA8-D78C-E440-2FA9ABAFBA4A}"/>
              </a:ext>
            </a:extLst>
          </p:cNvPr>
          <p:cNvPicPr>
            <a:picLocks noChangeAspect="1"/>
          </p:cNvPicPr>
          <p:nvPr/>
        </p:nvPicPr>
        <p:blipFill>
          <a:blip r:embed="rId3"/>
          <a:stretch>
            <a:fillRect/>
          </a:stretch>
        </p:blipFill>
        <p:spPr>
          <a:xfrm>
            <a:off x="6549406" y="1526495"/>
            <a:ext cx="2440822" cy="1184759"/>
          </a:xfrm>
          <a:prstGeom prst="rect">
            <a:avLst/>
          </a:prstGeom>
        </p:spPr>
      </p:pic>
      <p:pic>
        <p:nvPicPr>
          <p:cNvPr id="12" name="Picture 11" descr="A group of people with different colored circles&#10;&#10;Description automatically generated">
            <a:extLst>
              <a:ext uri="{FF2B5EF4-FFF2-40B4-BE49-F238E27FC236}">
                <a16:creationId xmlns:a16="http://schemas.microsoft.com/office/drawing/2014/main" id="{4BDA73EE-C379-16B3-494C-A5A0D3B3DF0B}"/>
              </a:ext>
            </a:extLst>
          </p:cNvPr>
          <p:cNvPicPr>
            <a:picLocks noChangeAspect="1"/>
          </p:cNvPicPr>
          <p:nvPr/>
        </p:nvPicPr>
        <p:blipFill>
          <a:blip r:embed="rId4"/>
          <a:stretch>
            <a:fillRect/>
          </a:stretch>
        </p:blipFill>
        <p:spPr>
          <a:xfrm>
            <a:off x="1530248" y="1526496"/>
            <a:ext cx="2440821" cy="1184758"/>
          </a:xfrm>
          <a:prstGeom prst="rect">
            <a:avLst/>
          </a:prstGeom>
        </p:spPr>
      </p:pic>
    </p:spTree>
    <p:extLst>
      <p:ext uri="{BB962C8B-B14F-4D97-AF65-F5344CB8AC3E}">
        <p14:creationId xmlns:p14="http://schemas.microsoft.com/office/powerpoint/2010/main" val="1145359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3" name="Title 1">
            <a:extLst>
              <a:ext uri="{FF2B5EF4-FFF2-40B4-BE49-F238E27FC236}">
                <a16:creationId xmlns:a16="http://schemas.microsoft.com/office/drawing/2014/main" id="{DA8D7C90-A57B-2A29-8D7F-AAE5ACB729C7}"/>
              </a:ext>
            </a:extLst>
          </p:cNvPr>
          <p:cNvSpPr txBox="1">
            <a:spLocks/>
          </p:cNvSpPr>
          <p:nvPr/>
        </p:nvSpPr>
        <p:spPr>
          <a:xfrm>
            <a:off x="587826" y="666290"/>
            <a:ext cx="11009837" cy="6986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8BE2A1EE-505E-605B-376B-1C976469E7CB}"/>
              </a:ext>
            </a:extLst>
          </p:cNvPr>
          <p:cNvSpPr txBox="1">
            <a:spLocks/>
          </p:cNvSpPr>
          <p:nvPr/>
        </p:nvSpPr>
        <p:spPr>
          <a:xfrm>
            <a:off x="587826" y="666290"/>
            <a:ext cx="11009837"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When students report receiving sexual health education at school…</a:t>
            </a: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pic>
        <p:nvPicPr>
          <p:cNvPr id="8" name="Picture 7" descr="A blue and white circle with numbers&#10;&#10;Description automatically generated">
            <a:extLst>
              <a:ext uri="{FF2B5EF4-FFF2-40B4-BE49-F238E27FC236}">
                <a16:creationId xmlns:a16="http://schemas.microsoft.com/office/drawing/2014/main" id="{F3A239FC-DC2C-C1AC-D574-70F883B54C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37391" y="1588256"/>
            <a:ext cx="2661034" cy="2661034"/>
          </a:xfrm>
          <a:prstGeom prst="rect">
            <a:avLst/>
          </a:prstGeom>
        </p:spPr>
      </p:pic>
      <p:pic>
        <p:nvPicPr>
          <p:cNvPr id="9" name="Picture 8" descr="A blue and white circle with numbers&#10;&#10;Description automatically generated">
            <a:extLst>
              <a:ext uri="{FF2B5EF4-FFF2-40B4-BE49-F238E27FC236}">
                <a16:creationId xmlns:a16="http://schemas.microsoft.com/office/drawing/2014/main" id="{65EE4F10-48D3-9B41-BE6A-779F5AD2760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37960" y="1204679"/>
            <a:ext cx="3428188" cy="3428188"/>
          </a:xfrm>
          <a:prstGeom prst="rect">
            <a:avLst/>
          </a:prstGeom>
        </p:spPr>
      </p:pic>
      <p:sp>
        <p:nvSpPr>
          <p:cNvPr id="10" name="TextBox 9">
            <a:extLst>
              <a:ext uri="{FF2B5EF4-FFF2-40B4-BE49-F238E27FC236}">
                <a16:creationId xmlns:a16="http://schemas.microsoft.com/office/drawing/2014/main" id="{A56B6CED-2DE3-E94F-C41C-5C890F71A32C}"/>
              </a:ext>
            </a:extLst>
          </p:cNvPr>
          <p:cNvSpPr txBox="1"/>
          <p:nvPr/>
        </p:nvSpPr>
        <p:spPr>
          <a:xfrm>
            <a:off x="1537704" y="4355065"/>
            <a:ext cx="3260407" cy="830997"/>
          </a:xfrm>
          <a:prstGeom prst="rect">
            <a:avLst/>
          </a:prstGeom>
          <a:noFill/>
        </p:spPr>
        <p:txBody>
          <a:bodyPr wrap="square">
            <a:spAutoFit/>
          </a:bodyPr>
          <a:lstStyle/>
          <a:p>
            <a:pPr algn="ctr"/>
            <a:r>
              <a:rPr lang="en-US" sz="2400" b="1">
                <a:solidFill>
                  <a:schemeClr val="tx1">
                    <a:lumMod val="75000"/>
                    <a:lumOff val="25000"/>
                  </a:schemeClr>
                </a:solidFill>
              </a:rPr>
              <a:t>feel it is relevant for their </a:t>
            </a:r>
            <a:r>
              <a:rPr lang="en-US" sz="2400" b="1">
                <a:solidFill>
                  <a:srgbClr val="009793"/>
                </a:solidFill>
              </a:rPr>
              <a:t>gender identity</a:t>
            </a:r>
            <a:endParaRPr lang="en-CA" sz="2400" b="1">
              <a:solidFill>
                <a:srgbClr val="009793"/>
              </a:solidFill>
            </a:endParaRPr>
          </a:p>
        </p:txBody>
      </p:sp>
      <p:sp>
        <p:nvSpPr>
          <p:cNvPr id="11" name="TextBox 10">
            <a:extLst>
              <a:ext uri="{FF2B5EF4-FFF2-40B4-BE49-F238E27FC236}">
                <a16:creationId xmlns:a16="http://schemas.microsoft.com/office/drawing/2014/main" id="{855E83A4-03CB-11D1-9DBE-F6F03FDA7000}"/>
              </a:ext>
            </a:extLst>
          </p:cNvPr>
          <p:cNvSpPr txBox="1"/>
          <p:nvPr/>
        </p:nvSpPr>
        <p:spPr>
          <a:xfrm>
            <a:off x="6621850" y="4355065"/>
            <a:ext cx="3260407" cy="830997"/>
          </a:xfrm>
          <a:prstGeom prst="rect">
            <a:avLst/>
          </a:prstGeom>
          <a:noFill/>
        </p:spPr>
        <p:txBody>
          <a:bodyPr wrap="square">
            <a:spAutoFit/>
          </a:bodyPr>
          <a:lstStyle/>
          <a:p>
            <a:pPr algn="ctr"/>
            <a:r>
              <a:rPr lang="en-US" sz="2400" b="1">
                <a:solidFill>
                  <a:schemeClr val="tx1">
                    <a:lumMod val="75000"/>
                    <a:lumOff val="25000"/>
                  </a:schemeClr>
                </a:solidFill>
              </a:rPr>
              <a:t>feel it is relevant to their </a:t>
            </a:r>
            <a:r>
              <a:rPr lang="en-US" sz="2400" b="1">
                <a:solidFill>
                  <a:srgbClr val="009793"/>
                </a:solidFill>
              </a:rPr>
              <a:t>sexual orientation</a:t>
            </a:r>
            <a:endParaRPr lang="en-CA" sz="2400" b="1">
              <a:solidFill>
                <a:srgbClr val="009793"/>
              </a:solidFill>
            </a:endParaRPr>
          </a:p>
        </p:txBody>
      </p:sp>
      <p:sp>
        <p:nvSpPr>
          <p:cNvPr id="12" name="TextBox 11">
            <a:extLst>
              <a:ext uri="{FF2B5EF4-FFF2-40B4-BE49-F238E27FC236}">
                <a16:creationId xmlns:a16="http://schemas.microsoft.com/office/drawing/2014/main" id="{E9E878C6-8CF2-B5A8-5486-17F376E7E005}"/>
              </a:ext>
            </a:extLst>
          </p:cNvPr>
          <p:cNvSpPr txBox="1"/>
          <p:nvPr/>
        </p:nvSpPr>
        <p:spPr>
          <a:xfrm>
            <a:off x="7506927" y="5653321"/>
            <a:ext cx="4090737" cy="276999"/>
          </a:xfrm>
          <a:prstGeom prst="rect">
            <a:avLst/>
          </a:prstGeom>
          <a:noFill/>
        </p:spPr>
        <p:txBody>
          <a:bodyPr wrap="square" rtlCol="0">
            <a:spAutoFit/>
          </a:bodyPr>
          <a:lstStyle/>
          <a:p>
            <a:pPr algn="r"/>
            <a:r>
              <a:rPr lang="en-US" sz="1200">
                <a:effectLst/>
              </a:rPr>
              <a:t>Source: 2023 BC Adolescent Health Survey</a:t>
            </a:r>
          </a:p>
        </p:txBody>
      </p:sp>
    </p:spTree>
    <p:extLst>
      <p:ext uri="{BB962C8B-B14F-4D97-AF65-F5344CB8AC3E}">
        <p14:creationId xmlns:p14="http://schemas.microsoft.com/office/powerpoint/2010/main" val="3770161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5EF39-658F-5DC5-DE1A-E916F81220EF}"/>
              </a:ext>
            </a:extLst>
          </p:cNvPr>
          <p:cNvSpPr>
            <a:spLocks noGrp="1"/>
          </p:cNvSpPr>
          <p:nvPr>
            <p:ph type="title"/>
          </p:nvPr>
        </p:nvSpPr>
        <p:spPr>
          <a:xfrm>
            <a:off x="775540" y="838198"/>
            <a:ext cx="9784666" cy="895068"/>
          </a:xfrm>
        </p:spPr>
        <p:txBody>
          <a:bodyPr anchor="t">
            <a:noAutofit/>
          </a:bodyPr>
          <a:lstStyle/>
          <a:p>
            <a:r>
              <a:rPr lang="en-US"/>
              <a:t>Sex, gender, and sexual orientation </a:t>
            </a:r>
            <a:endParaRPr lang="en-CA" b="0" i="1">
              <a:solidFill>
                <a:schemeClr val="accent2"/>
              </a:solidFill>
            </a:endParaRPr>
          </a:p>
        </p:txBody>
      </p:sp>
      <p:sp>
        <p:nvSpPr>
          <p:cNvPr id="3" name="Slide Number Placeholder 2">
            <a:extLst>
              <a:ext uri="{FF2B5EF4-FFF2-40B4-BE49-F238E27FC236}">
                <a16:creationId xmlns:a16="http://schemas.microsoft.com/office/drawing/2014/main" id="{7E43E32B-3E31-254B-655B-5E27A1D50AC5}"/>
              </a:ext>
            </a:extLst>
          </p:cNvPr>
          <p:cNvSpPr>
            <a:spLocks noGrp="1"/>
          </p:cNvSpPr>
          <p:nvPr>
            <p:ph type="sldNum" sz="quarter" idx="12"/>
          </p:nvPr>
        </p:nvSpPr>
        <p:spPr/>
        <p:txBody>
          <a:bodyPr/>
          <a:lstStyle/>
          <a:p>
            <a:fld id="{56F460CF-4789-5848-B965-6EAFD6B7CB2A}" type="slidenum">
              <a:rPr lang="en-US" smtClean="0"/>
              <a:t>14</a:t>
            </a:fld>
            <a:endParaRPr lang="en-US"/>
          </a:p>
        </p:txBody>
      </p:sp>
      <p:sp>
        <p:nvSpPr>
          <p:cNvPr id="2" name="TextBox 1">
            <a:extLst>
              <a:ext uri="{FF2B5EF4-FFF2-40B4-BE49-F238E27FC236}">
                <a16:creationId xmlns:a16="http://schemas.microsoft.com/office/drawing/2014/main" id="{ADC083AB-B1D9-90CC-6067-0F13AD2B5D74}"/>
              </a:ext>
            </a:extLst>
          </p:cNvPr>
          <p:cNvSpPr txBox="1"/>
          <p:nvPr/>
        </p:nvSpPr>
        <p:spPr>
          <a:xfrm>
            <a:off x="2764771" y="2698402"/>
            <a:ext cx="8481783" cy="1260345"/>
          </a:xfrm>
          <a:prstGeom prst="rect">
            <a:avLst/>
          </a:prstGeom>
          <a:noFill/>
        </p:spPr>
        <p:txBody>
          <a:bodyPr wrap="square">
            <a:spAutoFit/>
          </a:bodyPr>
          <a:lstStyle/>
          <a:p>
            <a:pPr lvl="0">
              <a:lnSpc>
                <a:spcPct val="107000"/>
              </a:lnSpc>
            </a:pPr>
            <a:r>
              <a:rPr lang="en-CA" sz="2400">
                <a:solidFill>
                  <a:srgbClr val="D4EFFC"/>
                </a:solidFill>
                <a:effectLst/>
                <a:latin typeface="Calibri" panose="020F0502020204030204" pitchFamily="34" charset="0"/>
                <a:ea typeface="Calibri" panose="020F0502020204030204" pitchFamily="34" charset="0"/>
                <a:cs typeface="Times New Roman" panose="02020603050405020304" pitchFamily="18" charset="0"/>
              </a:rPr>
              <a:t>Students will learn about factors and influences that shape personal identities and relationships, </a:t>
            </a:r>
            <a:r>
              <a:rPr lang="en-CA" sz="2400">
                <a:solidFill>
                  <a:srgbClr val="D4EFFC"/>
                </a:solidFill>
                <a:latin typeface="Calibri" panose="020F0502020204030204" pitchFamily="34" charset="0"/>
                <a:ea typeface="Calibri" panose="020F0502020204030204" pitchFamily="34" charset="0"/>
                <a:cs typeface="Times New Roman" panose="02020603050405020304" pitchFamily="18" charset="0"/>
              </a:rPr>
              <a:t>including s</a:t>
            </a:r>
            <a:r>
              <a:rPr lang="en-CA" sz="2400">
                <a:solidFill>
                  <a:srgbClr val="D4EFFC"/>
                </a:solidFill>
                <a:effectLst/>
                <a:latin typeface="Calibri" panose="020F0502020204030204" pitchFamily="34" charset="0"/>
                <a:ea typeface="Calibri" panose="020F0502020204030204" pitchFamily="34" charset="0"/>
                <a:cs typeface="Times New Roman" panose="02020603050405020304" pitchFamily="18" charset="0"/>
              </a:rPr>
              <a:t>ocial and cultural factors and physical changes (including sexual and gender identity).</a:t>
            </a:r>
          </a:p>
        </p:txBody>
      </p:sp>
      <p:sp>
        <p:nvSpPr>
          <p:cNvPr id="4" name="TextBox 3">
            <a:extLst>
              <a:ext uri="{FF2B5EF4-FFF2-40B4-BE49-F238E27FC236}">
                <a16:creationId xmlns:a16="http://schemas.microsoft.com/office/drawing/2014/main" id="{F57948D1-4045-4D44-8E16-48E458630D84}"/>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075EEB38-BD14-AF05-D225-03F58CCA169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7" name="Picture 6" descr="A blue logo with a person holding a book&#10;&#10;Description automatically generated">
            <a:extLst>
              <a:ext uri="{FF2B5EF4-FFF2-40B4-BE49-F238E27FC236}">
                <a16:creationId xmlns:a16="http://schemas.microsoft.com/office/drawing/2014/main" id="{3CD0069A-1B10-3867-DB98-10D7B437A319}"/>
              </a:ext>
            </a:extLst>
          </p:cNvPr>
          <p:cNvPicPr>
            <a:picLocks noChangeAspect="1"/>
          </p:cNvPicPr>
          <p:nvPr/>
        </p:nvPicPr>
        <p:blipFill>
          <a:blip r:embed="rId3">
            <a:biLevel thresh="25000"/>
          </a:blip>
          <a:stretch>
            <a:fillRect/>
          </a:stretch>
        </p:blipFill>
        <p:spPr>
          <a:xfrm>
            <a:off x="945446" y="2640730"/>
            <a:ext cx="1658320" cy="1462301"/>
          </a:xfrm>
          <a:prstGeom prst="rect">
            <a:avLst/>
          </a:prstGeom>
        </p:spPr>
      </p:pic>
      <p:sp>
        <p:nvSpPr>
          <p:cNvPr id="8" name="Text Placeholder 4">
            <a:extLst>
              <a:ext uri="{FF2B5EF4-FFF2-40B4-BE49-F238E27FC236}">
                <a16:creationId xmlns:a16="http://schemas.microsoft.com/office/drawing/2014/main" id="{1B81A036-8203-D500-DB06-741ADD822F15}"/>
              </a:ext>
            </a:extLst>
          </p:cNvPr>
          <p:cNvSpPr txBox="1">
            <a:spLocks/>
          </p:cNvSpPr>
          <p:nvPr/>
        </p:nvSpPr>
        <p:spPr>
          <a:xfrm>
            <a:off x="484586" y="2043001"/>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0">
                <a:ln>
                  <a:noFill/>
                </a:ln>
                <a:solidFill>
                  <a:prstClr val="white"/>
                </a:solidFill>
                <a:effectLst/>
                <a:uLnTx/>
                <a:uFillTx/>
                <a:latin typeface="Calibri"/>
                <a:ea typeface="+mn-ea"/>
                <a:cs typeface="+mn-cs"/>
              </a:rPr>
              <a:t>GRADES 8–10 PHE</a:t>
            </a:r>
          </a:p>
        </p:txBody>
      </p:sp>
    </p:spTree>
    <p:extLst>
      <p:ext uri="{BB962C8B-B14F-4D97-AF65-F5344CB8AC3E}">
        <p14:creationId xmlns:p14="http://schemas.microsoft.com/office/powerpoint/2010/main" val="367873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3704679" y="0"/>
            <a:ext cx="8487322"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 name="TextBox 1">
            <a:extLst>
              <a:ext uri="{FF2B5EF4-FFF2-40B4-BE49-F238E27FC236}">
                <a16:creationId xmlns:a16="http://schemas.microsoft.com/office/drawing/2014/main" id="{34893361-B7F0-7749-D60D-F71EFB5EDA5F}"/>
              </a:ext>
            </a:extLst>
          </p:cNvPr>
          <p:cNvSpPr txBox="1"/>
          <p:nvPr/>
        </p:nvSpPr>
        <p:spPr>
          <a:xfrm>
            <a:off x="587821" y="1720840"/>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Sex</a:t>
            </a:r>
          </a:p>
        </p:txBody>
      </p:sp>
      <p:sp>
        <p:nvSpPr>
          <p:cNvPr id="7" name="TextBox 6">
            <a:extLst>
              <a:ext uri="{FF2B5EF4-FFF2-40B4-BE49-F238E27FC236}">
                <a16:creationId xmlns:a16="http://schemas.microsoft.com/office/drawing/2014/main" id="{E609BA0C-FB6B-0FB0-7C69-70163F7E8B36}"/>
              </a:ext>
            </a:extLst>
          </p:cNvPr>
          <p:cNvSpPr txBox="1"/>
          <p:nvPr/>
        </p:nvSpPr>
        <p:spPr>
          <a:xfrm>
            <a:off x="4955453" y="1720840"/>
            <a:ext cx="6642206"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9793"/>
                </a:solidFill>
                <a:effectLst/>
                <a:uLnTx/>
                <a:uFillTx/>
                <a:latin typeface="Calibri"/>
                <a:ea typeface="+mn-ea"/>
                <a:cs typeface="+mn-cs"/>
              </a:rPr>
              <a:t>A person’s emotional and sexual attraction to others</a:t>
            </a:r>
            <a:br>
              <a:rPr kumimoji="0" lang="en-US" sz="2000" b="0" i="0" u="none" strike="noStrike" kern="1200" cap="none" spc="0" normalizeH="0" baseline="0" noProof="0">
                <a:ln>
                  <a:noFill/>
                </a:ln>
                <a:solidFill>
                  <a:srgbClr val="009793"/>
                </a:solidFill>
                <a:effectLst/>
                <a:uLnTx/>
                <a:uFillTx/>
                <a:latin typeface="Calibri"/>
                <a:ea typeface="+mn-ea"/>
                <a:cs typeface="+mn-cs"/>
              </a:rPr>
            </a:br>
            <a:r>
              <a:rPr kumimoji="0" lang="en-US" sz="2000" b="0" i="0" u="none" strike="noStrike" kern="1200" cap="none" spc="0" normalizeH="0" baseline="0" noProof="0">
                <a:ln>
                  <a:noFill/>
                </a:ln>
                <a:solidFill>
                  <a:prstClr val="black"/>
                </a:solidFill>
                <a:effectLst/>
                <a:uLnTx/>
                <a:uFillTx/>
                <a:latin typeface="Calibri"/>
                <a:ea typeface="+mn-ea"/>
                <a:cs typeface="+mn-cs"/>
              </a:rPr>
              <a:t>It can change over time.</a:t>
            </a:r>
            <a:br>
              <a:rPr kumimoji="0" lang="en-US" sz="2000" b="0" i="0" u="none" strike="noStrike" kern="1200" cap="none" spc="0" normalizeH="0" baseline="0" noProof="0">
                <a:ln>
                  <a:noFill/>
                </a:ln>
                <a:solidFill>
                  <a:prstClr val="black"/>
                </a:solidFill>
                <a:effectLst/>
                <a:uLnTx/>
                <a:uFillTx/>
                <a:latin typeface="Calibri"/>
                <a:ea typeface="+mn-ea"/>
                <a:cs typeface="+mn-cs"/>
              </a:rPr>
            </a:br>
            <a:r>
              <a:rPr lang="en-US" sz="2000">
                <a:solidFill>
                  <a:prstClr val="black"/>
                </a:solidFill>
                <a:latin typeface="Calibri"/>
              </a:rPr>
              <a:t>M</a:t>
            </a:r>
            <a:r>
              <a:rPr kumimoji="0" lang="en-US" sz="2000" b="0" i="0" u="none" strike="noStrike" kern="1200" cap="none" spc="0" normalizeH="0" baseline="0" noProof="0">
                <a:ln>
                  <a:noFill/>
                </a:ln>
                <a:solidFill>
                  <a:prstClr val="black"/>
                </a:solidFill>
                <a:effectLst/>
                <a:uLnTx/>
                <a:uFillTx/>
                <a:latin typeface="Calibri"/>
                <a:ea typeface="+mn-ea"/>
                <a:cs typeface="+mn-cs"/>
              </a:rPr>
              <a:t>ay or may not be related to sexual</a:t>
            </a:r>
            <a:r>
              <a:rPr kumimoji="0" lang="en-US" sz="2000" b="0" i="0" u="none" strike="noStrike" kern="1200" cap="none" spc="0" normalizeH="0" baseline="0" noProof="0">
                <a:ln>
                  <a:noFill/>
                </a:ln>
                <a:solidFill>
                  <a:srgbClr val="FF0000"/>
                </a:solidFill>
                <a:effectLst/>
                <a:uLnTx/>
                <a:uFillTx/>
                <a:latin typeface="Calibri"/>
                <a:ea typeface="+mn-ea"/>
                <a:cs typeface="+mn-cs"/>
              </a:rPr>
              <a:t> </a:t>
            </a:r>
            <a:r>
              <a:rPr kumimoji="0" lang="en-US" sz="2000" b="0" i="0" u="none" strike="noStrike" kern="1200" cap="none" spc="0" normalizeH="0" baseline="0" noProof="0" err="1">
                <a:ln>
                  <a:noFill/>
                </a:ln>
                <a:solidFill>
                  <a:prstClr val="black"/>
                </a:solidFill>
                <a:effectLst/>
                <a:uLnTx/>
                <a:uFillTx/>
                <a:latin typeface="Calibri"/>
                <a:ea typeface="+mn-ea"/>
                <a:cs typeface="+mn-cs"/>
              </a:rPr>
              <a:t>behaviour</a:t>
            </a:r>
            <a:r>
              <a:rPr kumimoji="0" lang="en-US" sz="2000" b="0" i="0" u="none" strike="noStrike" kern="1200" cap="none" spc="0" normalizeH="0" baseline="0" noProof="0">
                <a:ln>
                  <a:noFill/>
                </a:ln>
                <a:solidFill>
                  <a:prstClr val="black"/>
                </a:solidFill>
                <a:effectLst/>
                <a:uLnTx/>
                <a:uFillTx/>
                <a:latin typeface="Calibri"/>
                <a:ea typeface="+mn-ea"/>
                <a:cs typeface="+mn-cs"/>
              </a:rPr>
              <a:t> or activity.</a:t>
            </a:r>
          </a:p>
        </p:txBody>
      </p:sp>
      <p:sp>
        <p:nvSpPr>
          <p:cNvPr id="9" name="TextBox 8">
            <a:extLst>
              <a:ext uri="{FF2B5EF4-FFF2-40B4-BE49-F238E27FC236}">
                <a16:creationId xmlns:a16="http://schemas.microsoft.com/office/drawing/2014/main" id="{8526F3ED-F8F7-EBF2-B0CD-8F9670509AC9}"/>
              </a:ext>
            </a:extLst>
          </p:cNvPr>
          <p:cNvSpPr txBox="1"/>
          <p:nvPr/>
        </p:nvSpPr>
        <p:spPr>
          <a:xfrm>
            <a:off x="587824" y="3639062"/>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Gender/Gender identity</a:t>
            </a:r>
          </a:p>
        </p:txBody>
      </p:sp>
      <p:sp>
        <p:nvSpPr>
          <p:cNvPr id="10" name="TextBox 9">
            <a:extLst>
              <a:ext uri="{FF2B5EF4-FFF2-40B4-BE49-F238E27FC236}">
                <a16:creationId xmlns:a16="http://schemas.microsoft.com/office/drawing/2014/main" id="{D63F435A-4C6A-1028-EA96-75A6C9543522}"/>
              </a:ext>
            </a:extLst>
          </p:cNvPr>
          <p:cNvSpPr txBox="1"/>
          <p:nvPr/>
        </p:nvSpPr>
        <p:spPr>
          <a:xfrm>
            <a:off x="587822" y="2663199"/>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Sexual orientation</a:t>
            </a:r>
          </a:p>
        </p:txBody>
      </p:sp>
      <p:sp>
        <p:nvSpPr>
          <p:cNvPr id="11" name="TextBox 10">
            <a:extLst>
              <a:ext uri="{FF2B5EF4-FFF2-40B4-BE49-F238E27FC236}">
                <a16:creationId xmlns:a16="http://schemas.microsoft.com/office/drawing/2014/main" id="{C4436324-3158-5B32-0A45-EB05EE49A987}"/>
              </a:ext>
            </a:extLst>
          </p:cNvPr>
          <p:cNvSpPr txBox="1"/>
          <p:nvPr/>
        </p:nvSpPr>
        <p:spPr>
          <a:xfrm>
            <a:off x="587823" y="4605871"/>
            <a:ext cx="31168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prstClr val="black">
                    <a:lumMod val="75000"/>
                    <a:lumOff val="25000"/>
                  </a:prstClr>
                </a:solidFill>
                <a:effectLst/>
                <a:uLnTx/>
                <a:uFillTx/>
                <a:latin typeface="Calibri"/>
                <a:ea typeface="+mn-ea"/>
                <a:cs typeface="+mn-cs"/>
              </a:rPr>
              <a:t>Gender expression</a:t>
            </a:r>
          </a:p>
        </p:txBody>
      </p:sp>
      <p:cxnSp>
        <p:nvCxnSpPr>
          <p:cNvPr id="13" name="Straight Connector 12">
            <a:extLst>
              <a:ext uri="{FF2B5EF4-FFF2-40B4-BE49-F238E27FC236}">
                <a16:creationId xmlns:a16="http://schemas.microsoft.com/office/drawing/2014/main" id="{05502450-7AD2-DD4D-945B-2BB07021D806}"/>
              </a:ext>
            </a:extLst>
          </p:cNvPr>
          <p:cNvCxnSpPr>
            <a:cxnSpLocks/>
          </p:cNvCxnSpPr>
          <p:nvPr/>
        </p:nvCxnSpPr>
        <p:spPr>
          <a:xfrm flipV="1">
            <a:off x="3735729" y="1902542"/>
            <a:ext cx="1219729" cy="1006205"/>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15" name="Straight Connector 14">
            <a:extLst>
              <a:ext uri="{FF2B5EF4-FFF2-40B4-BE49-F238E27FC236}">
                <a16:creationId xmlns:a16="http://schemas.microsoft.com/office/drawing/2014/main" id="{B2F37C99-82A3-8973-4C81-B2B9EB9F8D18}"/>
              </a:ext>
            </a:extLst>
          </p:cNvPr>
          <p:cNvCxnSpPr>
            <a:cxnSpLocks/>
          </p:cNvCxnSpPr>
          <p:nvPr/>
        </p:nvCxnSpPr>
        <p:spPr>
          <a:xfrm>
            <a:off x="3735724" y="1951672"/>
            <a:ext cx="1219729" cy="2894032"/>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17" name="Straight Connector 16">
            <a:extLst>
              <a:ext uri="{FF2B5EF4-FFF2-40B4-BE49-F238E27FC236}">
                <a16:creationId xmlns:a16="http://schemas.microsoft.com/office/drawing/2014/main" id="{70C39C73-CF06-3405-66EE-BF6819EC2BEB}"/>
              </a:ext>
            </a:extLst>
          </p:cNvPr>
          <p:cNvCxnSpPr>
            <a:cxnSpLocks/>
          </p:cNvCxnSpPr>
          <p:nvPr/>
        </p:nvCxnSpPr>
        <p:spPr>
          <a:xfrm flipV="1">
            <a:off x="3735729" y="3869894"/>
            <a:ext cx="1219724" cy="13048"/>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511AF38A-08BF-7490-C503-1997FC1C3C14}"/>
              </a:ext>
            </a:extLst>
          </p:cNvPr>
          <p:cNvCxnSpPr>
            <a:cxnSpLocks/>
          </p:cNvCxnSpPr>
          <p:nvPr/>
        </p:nvCxnSpPr>
        <p:spPr>
          <a:xfrm flipV="1">
            <a:off x="3735729" y="2905515"/>
            <a:ext cx="1219724" cy="1940189"/>
          </a:xfrm>
          <a:prstGeom prst="line">
            <a:avLst/>
          </a:prstGeom>
          <a:ln w="101600" cap="rnd">
            <a:solidFill>
              <a:schemeClr val="accent4">
                <a:alpha val="50000"/>
              </a:schemeClr>
            </a:solidFill>
          </a:ln>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F493A5EC-2F4D-D91C-F359-B3D1BB17A581}"/>
              </a:ext>
            </a:extLst>
          </p:cNvPr>
          <p:cNvSpPr txBox="1"/>
          <p:nvPr/>
        </p:nvSpPr>
        <p:spPr>
          <a:xfrm>
            <a:off x="4955453" y="2710929"/>
            <a:ext cx="6642206" cy="923330"/>
          </a:xfrm>
          <a:prstGeom prst="rect">
            <a:avLst/>
          </a:prstGeom>
          <a:noFill/>
        </p:spPr>
        <p:txBody>
          <a:bodyPr wrap="square" rtlCol="0">
            <a:spAutoFit/>
          </a:bodyPr>
          <a:lstStyle/>
          <a:p>
            <a:pPr lvl="0">
              <a:lnSpc>
                <a:spcPct val="90000"/>
              </a:lnSpc>
              <a:spcAft>
                <a:spcPts val="1200"/>
              </a:spcAft>
              <a:defRPr/>
            </a:pPr>
            <a:r>
              <a:rPr kumimoji="0" lang="en-US" sz="2000" b="0" i="0" u="none" strike="noStrike" kern="1200" cap="none" spc="0" normalizeH="0" baseline="0" noProof="0">
                <a:ln>
                  <a:noFill/>
                </a:ln>
                <a:solidFill>
                  <a:srgbClr val="009793"/>
                </a:solidFill>
                <a:effectLst/>
                <a:uLnTx/>
                <a:uFillTx/>
                <a:latin typeface="Calibri"/>
                <a:ea typeface="+mn-ea"/>
                <a:cs typeface="+mn-cs"/>
              </a:rPr>
              <a:t>How a person expresses their gender </a:t>
            </a:r>
            <a:br>
              <a:rPr kumimoji="0" lang="en-US" sz="2000" b="0" i="0" u="none" strike="noStrike" kern="1200" cap="none" spc="0" normalizeH="0" baseline="0" noProof="0">
                <a:ln>
                  <a:noFill/>
                </a:ln>
                <a:solidFill>
                  <a:srgbClr val="009793"/>
                </a:solidFill>
                <a:effectLst/>
                <a:uLnTx/>
                <a:uFillTx/>
                <a:latin typeface="Calibri"/>
                <a:ea typeface="+mn-ea"/>
                <a:cs typeface="+mn-cs"/>
              </a:rPr>
            </a:br>
            <a:r>
              <a:rPr kumimoji="0" lang="en-US" sz="2000" b="0" i="0" u="none" strike="noStrike" kern="1200" cap="none" spc="0" normalizeH="0" baseline="0" noProof="0">
                <a:ln>
                  <a:noFill/>
                </a:ln>
                <a:solidFill>
                  <a:prstClr val="black"/>
                </a:solidFill>
                <a:effectLst/>
                <a:uLnTx/>
                <a:uFillTx/>
                <a:latin typeface="Calibri"/>
                <a:ea typeface="+mn-ea"/>
                <a:cs typeface="+mn-cs"/>
              </a:rPr>
              <a:t>Can include appearance, </a:t>
            </a:r>
            <a:r>
              <a:rPr lang="en-US" sz="2000">
                <a:solidFill>
                  <a:prstClr val="black"/>
                </a:solidFill>
              </a:rPr>
              <a:t>social </a:t>
            </a:r>
            <a:r>
              <a:rPr lang="en-US" sz="2000" err="1">
                <a:solidFill>
                  <a:prstClr val="black"/>
                </a:solidFill>
              </a:rPr>
              <a:t>behaviour</a:t>
            </a:r>
            <a:r>
              <a:rPr lang="en-US" sz="2000">
                <a:solidFill>
                  <a:prstClr val="black"/>
                </a:solidFill>
              </a:rPr>
              <a:t>, </a:t>
            </a:r>
            <a:r>
              <a:rPr kumimoji="0" lang="en-US" sz="2000" b="0" i="0" u="none" strike="noStrike" kern="1200" cap="none" spc="0" normalizeH="0" baseline="0" noProof="0">
                <a:ln>
                  <a:noFill/>
                </a:ln>
                <a:solidFill>
                  <a:prstClr val="black"/>
                </a:solidFill>
                <a:effectLst/>
                <a:uLnTx/>
                <a:uFillTx/>
                <a:latin typeface="Calibri"/>
                <a:ea typeface="+mn-ea"/>
                <a:cs typeface="+mn-cs"/>
              </a:rPr>
              <a:t>chosen name</a:t>
            </a:r>
            <a:r>
              <a:rPr lang="en-US" sz="2000">
                <a:solidFill>
                  <a:prstClr val="black"/>
                </a:solidFill>
              </a:rPr>
              <a:t>, </a:t>
            </a:r>
            <a:br>
              <a:rPr lang="en-US" sz="2000">
                <a:solidFill>
                  <a:prstClr val="black"/>
                </a:solidFill>
              </a:rPr>
            </a:br>
            <a:r>
              <a:rPr lang="en-US" sz="2000">
                <a:solidFill>
                  <a:prstClr val="black"/>
                </a:solidFill>
              </a:rPr>
              <a:t>and </a:t>
            </a:r>
            <a:r>
              <a:rPr kumimoji="0" lang="en-US" sz="2000" b="0" i="0" u="none" strike="noStrike" kern="1200" cap="none" spc="0" normalizeH="0" baseline="0" noProof="0">
                <a:ln>
                  <a:noFill/>
                </a:ln>
                <a:solidFill>
                  <a:prstClr val="black"/>
                </a:solidFill>
                <a:effectLst/>
                <a:uLnTx/>
                <a:uFillTx/>
                <a:latin typeface="Calibri"/>
                <a:ea typeface="+mn-ea"/>
                <a:cs typeface="+mn-cs"/>
              </a:rPr>
              <a:t>pronouns (e.g., he, she, </a:t>
            </a:r>
            <a:r>
              <a:rPr lang="en-US" sz="2000">
                <a:solidFill>
                  <a:prstClr val="black"/>
                </a:solidFill>
                <a:latin typeface="Calibri"/>
              </a:rPr>
              <a:t>they</a:t>
            </a:r>
            <a:r>
              <a:rPr kumimoji="0" lang="en-US" sz="2000" b="0" i="0" u="none" strike="noStrike" kern="1200" cap="none" spc="0" normalizeH="0" baseline="0" noProof="0">
                <a:ln>
                  <a:noFill/>
                </a:ln>
                <a:solidFill>
                  <a:prstClr val="black"/>
                </a:solidFill>
                <a:effectLst/>
                <a:uLnTx/>
                <a:uFillTx/>
                <a:latin typeface="Calibri"/>
                <a:ea typeface="+mn-ea"/>
                <a:cs typeface="+mn-cs"/>
              </a:rPr>
              <a:t>).</a:t>
            </a:r>
            <a:endParaRPr kumimoji="0" lang="en-CA" sz="20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CDCE349B-DFDE-D228-1230-C59AD1221F33}"/>
              </a:ext>
            </a:extLst>
          </p:cNvPr>
          <p:cNvSpPr txBox="1"/>
          <p:nvPr/>
        </p:nvSpPr>
        <p:spPr>
          <a:xfrm>
            <a:off x="4955453" y="4691106"/>
            <a:ext cx="6642206"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9793"/>
                </a:solidFill>
                <a:effectLst/>
                <a:uLnTx/>
                <a:uFillTx/>
                <a:latin typeface="Calibri"/>
                <a:ea typeface="+mn-ea"/>
                <a:cs typeface="+mn-cs"/>
              </a:rPr>
              <a:t>Biological assignment as male, female or </a:t>
            </a:r>
            <a:br>
              <a:rPr kumimoji="0" lang="en-US" sz="2000" b="0" i="0" u="none" strike="noStrike" kern="1200" cap="none" spc="0" normalizeH="0" baseline="0" noProof="0">
                <a:ln>
                  <a:noFill/>
                </a:ln>
                <a:solidFill>
                  <a:srgbClr val="009793"/>
                </a:solidFill>
                <a:effectLst/>
                <a:uLnTx/>
                <a:uFillTx/>
                <a:latin typeface="Calibri"/>
                <a:ea typeface="+mn-ea"/>
                <a:cs typeface="+mn-cs"/>
              </a:rPr>
            </a:br>
            <a:r>
              <a:rPr kumimoji="0" lang="en-US" sz="2000" b="0" i="0" u="none" strike="noStrike" kern="1200" cap="none" spc="0" normalizeH="0" baseline="0" noProof="0">
                <a:ln>
                  <a:noFill/>
                </a:ln>
                <a:solidFill>
                  <a:srgbClr val="009793"/>
                </a:solidFill>
                <a:effectLst/>
                <a:uLnTx/>
                <a:uFillTx/>
                <a:latin typeface="Calibri"/>
                <a:ea typeface="+mn-ea"/>
                <a:cs typeface="+mn-cs"/>
              </a:rPr>
              <a:t>having differences in sex development (DSD) </a:t>
            </a:r>
            <a:br>
              <a:rPr kumimoji="0" lang="en-US" sz="2000" b="0" i="0" u="none" strike="noStrike" kern="1200" cap="none" spc="0" normalizeH="0" baseline="0" noProof="0">
                <a:ln>
                  <a:noFill/>
                </a:ln>
                <a:solidFill>
                  <a:srgbClr val="009793"/>
                </a:solidFill>
                <a:effectLst/>
                <a:uLnTx/>
                <a:uFillTx/>
                <a:latin typeface="Calibri"/>
                <a:ea typeface="+mn-ea"/>
                <a:cs typeface="+mn-cs"/>
              </a:rPr>
            </a:br>
            <a:r>
              <a:rPr lang="en-US" sz="2000">
                <a:solidFill>
                  <a:prstClr val="black"/>
                </a:solidFill>
                <a:latin typeface="Calibri"/>
              </a:rPr>
              <a:t>D</a:t>
            </a:r>
            <a:r>
              <a:rPr kumimoji="0" lang="en-US" sz="2000" b="0" i="0" u="none" strike="noStrike" kern="1200" cap="none" spc="0" normalizeH="0" baseline="0" noProof="0" err="1">
                <a:ln>
                  <a:noFill/>
                </a:ln>
                <a:solidFill>
                  <a:prstClr val="black"/>
                </a:solidFill>
                <a:effectLst/>
                <a:uLnTx/>
                <a:uFillTx/>
                <a:latin typeface="Calibri"/>
                <a:ea typeface="+mn-ea"/>
                <a:cs typeface="+mn-cs"/>
              </a:rPr>
              <a:t>etermined</a:t>
            </a:r>
            <a:r>
              <a:rPr kumimoji="0" lang="en-US" sz="2000" b="0" i="0" u="none" strike="noStrike" kern="1200" cap="none" spc="0" normalizeH="0" baseline="0" noProof="0">
                <a:ln>
                  <a:noFill/>
                </a:ln>
                <a:solidFill>
                  <a:prstClr val="black"/>
                </a:solidFill>
                <a:effectLst/>
                <a:uLnTx/>
                <a:uFillTx/>
                <a:latin typeface="Calibri"/>
                <a:ea typeface="+mn-ea"/>
                <a:cs typeface="+mn-cs"/>
              </a:rPr>
              <a:t> by characteristics such as sexual and </a:t>
            </a:r>
            <a:br>
              <a:rPr kumimoji="0" lang="en-US" sz="2000" b="0" i="0" u="none" strike="noStrike" kern="1200" cap="none" spc="0" normalizeH="0" baseline="0" noProof="0">
                <a:ln>
                  <a:noFill/>
                </a:ln>
                <a:solidFill>
                  <a:prstClr val="black"/>
                </a:solidFill>
                <a:effectLst/>
                <a:uLnTx/>
                <a:uFillTx/>
                <a:latin typeface="Calibri"/>
                <a:ea typeface="+mn-ea"/>
                <a:cs typeface="+mn-cs"/>
              </a:rPr>
            </a:br>
            <a:r>
              <a:rPr kumimoji="0" lang="en-US" sz="2000" b="0" i="0" u="none" strike="noStrike" kern="1200" cap="none" spc="0" normalizeH="0" baseline="0" noProof="0">
                <a:ln>
                  <a:noFill/>
                </a:ln>
                <a:solidFill>
                  <a:prstClr val="black"/>
                </a:solidFill>
                <a:effectLst/>
                <a:uLnTx/>
                <a:uFillTx/>
                <a:latin typeface="Calibri"/>
                <a:ea typeface="+mn-ea"/>
                <a:cs typeface="+mn-cs"/>
              </a:rPr>
              <a:t>reproductive anatomy and genetic makeup.</a:t>
            </a:r>
            <a:endParaRPr kumimoji="0" lang="en-CA" sz="20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5ACD17A2-2F55-110F-CA1F-23394D07C605}"/>
              </a:ext>
            </a:extLst>
          </p:cNvPr>
          <p:cNvSpPr txBox="1"/>
          <p:nvPr/>
        </p:nvSpPr>
        <p:spPr>
          <a:xfrm>
            <a:off x="4955453" y="3701018"/>
            <a:ext cx="6642206"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buClrTx/>
              <a:buSzTx/>
              <a:buFontTx/>
              <a:buNone/>
              <a:tabLst/>
              <a:defRPr/>
            </a:pPr>
            <a:r>
              <a:rPr kumimoji="0" lang="en-US" sz="2000" b="0" i="0" u="none" strike="noStrike" kern="1200" cap="none" spc="0" normalizeH="0" baseline="0" noProof="0">
                <a:ln>
                  <a:noFill/>
                </a:ln>
                <a:solidFill>
                  <a:srgbClr val="009793"/>
                </a:solidFill>
                <a:effectLst/>
                <a:uLnTx/>
                <a:uFillTx/>
                <a:latin typeface="Calibri"/>
                <a:ea typeface="+mn-ea"/>
                <a:cs typeface="+mn-cs"/>
              </a:rPr>
              <a:t>A person’s internal sense of identity</a:t>
            </a:r>
            <a:br>
              <a:rPr kumimoji="0" lang="en-US" sz="2000" b="0" i="0" u="none" strike="noStrike" kern="1200" cap="none" spc="0" normalizeH="0" baseline="0" noProof="0">
                <a:ln>
                  <a:noFill/>
                </a:ln>
                <a:effectLst/>
                <a:uLnTx/>
                <a:uFillTx/>
                <a:latin typeface="Calibri"/>
                <a:ea typeface="+mn-ea"/>
                <a:cs typeface="+mn-cs"/>
              </a:rPr>
            </a:br>
            <a:r>
              <a:rPr lang="en-US" sz="2000" noProof="0">
                <a:solidFill>
                  <a:prstClr val="black"/>
                </a:solidFill>
                <a:latin typeface="Calibri"/>
              </a:rPr>
              <a:t>A</a:t>
            </a:r>
            <a:r>
              <a:rPr kumimoji="0" lang="en-US" sz="2000" b="0" i="0" u="none" strike="noStrike" kern="1200" cap="none" spc="0" normalizeH="0" baseline="0" noProof="0">
                <a:ln>
                  <a:noFill/>
                </a:ln>
                <a:solidFill>
                  <a:prstClr val="black"/>
                </a:solidFill>
                <a:effectLst/>
                <a:uLnTx/>
                <a:uFillTx/>
                <a:latin typeface="Calibri"/>
                <a:ea typeface="+mn-ea"/>
                <a:cs typeface="+mn-cs"/>
              </a:rPr>
              <a:t>s a boy/man, girl/woman, non-binary, Two-Spirit, etc.</a:t>
            </a:r>
          </a:p>
          <a:p>
            <a:pPr marL="0" marR="0" lvl="0" indent="0" algn="l" defTabSz="914400" rtl="0" eaLnBrk="1" fontAlgn="auto" latinLnBrk="0" hangingPunct="1">
              <a:lnSpc>
                <a:spcPct val="90000"/>
              </a:lnSpc>
              <a:spcBef>
                <a:spcPts val="0"/>
              </a:spcBef>
              <a:spcAft>
                <a:spcPts val="1200"/>
              </a:spcAft>
              <a:buClrTx/>
              <a:buSzTx/>
              <a:buFontTx/>
              <a:buNone/>
              <a:tabLst/>
              <a:defRPr/>
            </a:pPr>
            <a:r>
              <a:rPr lang="en-US" sz="2000"/>
              <a:t>Not necessarily related to their sex</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8D6518E0-7CB8-F106-CDF0-F281F5791122}"/>
              </a:ext>
            </a:extLst>
          </p:cNvPr>
          <p:cNvSpPr>
            <a:spLocks noGrp="1"/>
          </p:cNvSpPr>
          <p:nvPr>
            <p:ph type="title"/>
          </p:nvPr>
        </p:nvSpPr>
        <p:spPr>
          <a:xfrm>
            <a:off x="587828" y="666290"/>
            <a:ext cx="10558592" cy="538389"/>
          </a:xfrm>
        </p:spPr>
        <p:txBody>
          <a:bodyPr>
            <a:normAutofit/>
          </a:bodyPr>
          <a:lstStyle/>
          <a:p>
            <a:r>
              <a:rPr lang="en-US">
                <a:solidFill>
                  <a:schemeClr val="accent3"/>
                </a:solidFill>
              </a:rPr>
              <a:t>        Words matter: Sex, gender, and sexual orientation 101</a:t>
            </a:r>
            <a:endParaRPr lang="en-CA">
              <a:solidFill>
                <a:schemeClr val="accent3"/>
              </a:solidFill>
            </a:endParaRPr>
          </a:p>
        </p:txBody>
      </p:sp>
    </p:spTree>
    <p:extLst>
      <p:ext uri="{BB962C8B-B14F-4D97-AF65-F5344CB8AC3E}">
        <p14:creationId xmlns:p14="http://schemas.microsoft.com/office/powerpoint/2010/main" val="5629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fade">
                                      <p:cBhvr>
                                        <p:cTn id="39" dur="500"/>
                                        <p:tgtEl>
                                          <p:spTgt spid="2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xEl>
                                              <p:pRg st="0" end="0"/>
                                            </p:txEl>
                                          </p:spTgt>
                                        </p:tgtEl>
                                        <p:attrNameLst>
                                          <p:attrName>style.visibility</p:attrName>
                                        </p:attrNameLst>
                                      </p:cBhvr>
                                      <p:to>
                                        <p:strVal val="visible"/>
                                      </p:to>
                                    </p:set>
                                    <p:animEffect transition="in" filter="fade">
                                      <p:cBhvr>
                                        <p:cTn id="59" dur="500"/>
                                        <p:tgtEl>
                                          <p:spTgt spid="2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up)">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7" grpId="0" build="allAtOnce"/>
      <p:bldP spid="9" grpId="0" build="allAtOnce"/>
      <p:bldP spid="10" grpId="0" build="allAtOnce"/>
      <p:bldP spid="11" grpId="0" build="allAtOnce"/>
      <p:bldP spid="24" grpId="0" build="allAtOnce"/>
      <p:bldP spid="25" grpId="0" build="allAtOnce"/>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a:xfrm>
            <a:off x="587828" y="666290"/>
            <a:ext cx="3332662" cy="1448534"/>
          </a:xfrm>
        </p:spPr>
        <p:txBody>
          <a:bodyPr anchor="t">
            <a:normAutofit/>
          </a:bodyPr>
          <a:lstStyle/>
          <a:p>
            <a:r>
              <a:rPr lang="en-US">
                <a:solidFill>
                  <a:schemeClr val="accent3"/>
                </a:solidFill>
              </a:rPr>
              <a:t>The “Every Body” introduces SOGI concepts</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16</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9" name="Picture 18">
            <a:extLst>
              <a:ext uri="{FF2B5EF4-FFF2-40B4-BE49-F238E27FC236}">
                <a16:creationId xmlns:a16="http://schemas.microsoft.com/office/drawing/2014/main" id="{8A6BC10B-E200-C0B7-2B0E-8DFFDA3797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23714" y="651236"/>
            <a:ext cx="7476506" cy="5460169"/>
          </a:xfrm>
          <a:prstGeom prst="rect">
            <a:avLst/>
          </a:prstGeom>
        </p:spPr>
      </p:pic>
      <p:sp>
        <p:nvSpPr>
          <p:cNvPr id="20" name="TextBox 19">
            <a:extLst>
              <a:ext uri="{FF2B5EF4-FFF2-40B4-BE49-F238E27FC236}">
                <a16:creationId xmlns:a16="http://schemas.microsoft.com/office/drawing/2014/main" id="{BBAF64EB-5B0F-E765-E805-A6C38DA7C2EF}"/>
              </a:ext>
            </a:extLst>
          </p:cNvPr>
          <p:cNvSpPr txBox="1"/>
          <p:nvPr/>
        </p:nvSpPr>
        <p:spPr>
          <a:xfrm>
            <a:off x="8641080" y="5649740"/>
            <a:ext cx="2956584" cy="461665"/>
          </a:xfrm>
          <a:prstGeom prst="rect">
            <a:avLst/>
          </a:prstGeom>
          <a:noFill/>
        </p:spPr>
        <p:txBody>
          <a:bodyPr wrap="square" rtlCol="0">
            <a:spAutoFit/>
          </a:bodyPr>
          <a:lstStyle/>
          <a:p>
            <a:pPr algn="r"/>
            <a:r>
              <a:rPr lang="en-US" sz="1200">
                <a:effectLst/>
                <a:hlinkClick r:id="rId4"/>
              </a:rPr>
              <a:t>teachingsexualhealth.ca/parents/resources/gender-identity-learning-tool/</a:t>
            </a:r>
            <a:endParaRPr lang="en-US" sz="1200">
              <a:effectLst/>
            </a:endParaRPr>
          </a:p>
        </p:txBody>
      </p:sp>
    </p:spTree>
    <p:extLst>
      <p:ext uri="{BB962C8B-B14F-4D97-AF65-F5344CB8AC3E}">
        <p14:creationId xmlns:p14="http://schemas.microsoft.com/office/powerpoint/2010/main" val="28133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F460CF-4789-5848-B965-6EAFD6B7CB2A}" type="slidenum">
              <a:rPr lang="en-US" smtClean="0"/>
              <a:t>17</a:t>
            </a:fld>
            <a:endParaRPr lang="en-US"/>
          </a:p>
        </p:txBody>
      </p:sp>
      <p:pic>
        <p:nvPicPr>
          <p:cNvPr id="3" name="Picture 2">
            <a:extLst>
              <a:ext uri="{FF2B5EF4-FFF2-40B4-BE49-F238E27FC236}">
                <a16:creationId xmlns:a16="http://schemas.microsoft.com/office/drawing/2014/main" id="{F8C73C1C-6496-0584-C5AD-C2381A28BD9C}"/>
              </a:ext>
            </a:extLst>
          </p:cNvPr>
          <p:cNvPicPr>
            <a:picLocks noChangeAspect="1"/>
          </p:cNvPicPr>
          <p:nvPr/>
        </p:nvPicPr>
        <p:blipFill>
          <a:blip r:embed="rId3"/>
          <a:stretch>
            <a:fillRect/>
          </a:stretch>
        </p:blipFill>
        <p:spPr>
          <a:xfrm>
            <a:off x="359028" y="1204913"/>
            <a:ext cx="5067300" cy="3943350"/>
          </a:xfrm>
          <a:prstGeom prst="rect">
            <a:avLst/>
          </a:prstGeom>
        </p:spPr>
      </p:pic>
      <p:pic>
        <p:nvPicPr>
          <p:cNvPr id="7" name="Picture 6">
            <a:extLst>
              <a:ext uri="{FF2B5EF4-FFF2-40B4-BE49-F238E27FC236}">
                <a16:creationId xmlns:a16="http://schemas.microsoft.com/office/drawing/2014/main" id="{34DBFFBC-F8E1-A83B-6B4F-6948E670E37A}"/>
              </a:ext>
            </a:extLst>
          </p:cNvPr>
          <p:cNvPicPr>
            <a:picLocks noChangeAspect="1"/>
          </p:cNvPicPr>
          <p:nvPr/>
        </p:nvPicPr>
        <p:blipFill>
          <a:blip r:embed="rId4"/>
          <a:stretch>
            <a:fillRect/>
          </a:stretch>
        </p:blipFill>
        <p:spPr>
          <a:xfrm>
            <a:off x="5343737" y="2006606"/>
            <a:ext cx="6253927" cy="2844788"/>
          </a:xfrm>
          <a:prstGeom prst="rect">
            <a:avLst/>
          </a:prstGeom>
        </p:spPr>
      </p:pic>
      <p:pic>
        <p:nvPicPr>
          <p:cNvPr id="9" name="Picture 8">
            <a:extLst>
              <a:ext uri="{FF2B5EF4-FFF2-40B4-BE49-F238E27FC236}">
                <a16:creationId xmlns:a16="http://schemas.microsoft.com/office/drawing/2014/main" id="{AC44046F-F8F6-A529-891D-EC62B226D5C3}"/>
              </a:ext>
            </a:extLst>
          </p:cNvPr>
          <p:cNvPicPr>
            <a:picLocks noChangeAspect="1"/>
          </p:cNvPicPr>
          <p:nvPr/>
        </p:nvPicPr>
        <p:blipFill>
          <a:blip r:embed="rId5"/>
          <a:stretch>
            <a:fillRect/>
          </a:stretch>
        </p:blipFill>
        <p:spPr>
          <a:xfrm>
            <a:off x="6736482" y="5598393"/>
            <a:ext cx="4676775" cy="266700"/>
          </a:xfrm>
          <a:prstGeom prst="rect">
            <a:avLst/>
          </a:prstGeom>
        </p:spPr>
      </p:pic>
      <p:sp>
        <p:nvSpPr>
          <p:cNvPr id="2" name="TextBox 1">
            <a:extLst>
              <a:ext uri="{FF2B5EF4-FFF2-40B4-BE49-F238E27FC236}">
                <a16:creationId xmlns:a16="http://schemas.microsoft.com/office/drawing/2014/main" id="{869EB5AD-C3F3-74DD-201E-6964FF5233E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D5338BF-998A-C2A4-0610-C74148F9961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69175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F460CF-4789-5848-B965-6EAFD6B7CB2A}" type="slidenum">
              <a:rPr lang="en-US" smtClean="0"/>
              <a:t>18</a:t>
            </a:fld>
            <a:endParaRPr lang="en-US"/>
          </a:p>
        </p:txBody>
      </p:sp>
      <p:pic>
        <p:nvPicPr>
          <p:cNvPr id="6" name="Picture 5"/>
          <p:cNvPicPr>
            <a:picLocks noChangeAspect="1"/>
          </p:cNvPicPr>
          <p:nvPr/>
        </p:nvPicPr>
        <p:blipFill>
          <a:blip r:embed="rId3"/>
          <a:stretch>
            <a:fillRect/>
          </a:stretch>
        </p:blipFill>
        <p:spPr>
          <a:xfrm>
            <a:off x="2000472" y="133165"/>
            <a:ext cx="7969151" cy="6157981"/>
          </a:xfrm>
          <a:prstGeom prst="rect">
            <a:avLst/>
          </a:prstGeom>
        </p:spPr>
      </p:pic>
      <p:sp>
        <p:nvSpPr>
          <p:cNvPr id="2" name="TextBox 1">
            <a:extLst>
              <a:ext uri="{FF2B5EF4-FFF2-40B4-BE49-F238E27FC236}">
                <a16:creationId xmlns:a16="http://schemas.microsoft.com/office/drawing/2014/main" id="{8064C36D-3727-E105-748F-26B71075E60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6A688B65-4224-9697-81D5-4B2D9490ECC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169864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DD3-EA02-E9DA-55F8-917CC1C486AB}"/>
              </a:ext>
            </a:extLst>
          </p:cNvPr>
          <p:cNvSpPr>
            <a:spLocks noGrp="1"/>
          </p:cNvSpPr>
          <p:nvPr>
            <p:ph type="title"/>
          </p:nvPr>
        </p:nvSpPr>
        <p:spPr>
          <a:xfrm>
            <a:off x="587827" y="666290"/>
            <a:ext cx="10635494" cy="538389"/>
          </a:xfrm>
        </p:spPr>
        <p:txBody>
          <a:bodyPr>
            <a:normAutofit/>
          </a:bodyPr>
          <a:lstStyle/>
          <a:p>
            <a:r>
              <a:rPr lang="en-US">
                <a:solidFill>
                  <a:schemeClr val="accent3"/>
                </a:solidFill>
              </a:rPr>
              <a:t>Consider the learning needs of your students</a:t>
            </a:r>
            <a:endParaRPr lang="en-CA">
              <a:solidFill>
                <a:schemeClr val="accent3"/>
              </a:solidFill>
            </a:endParaRPr>
          </a:p>
        </p:txBody>
      </p:sp>
      <p:sp>
        <p:nvSpPr>
          <p:cNvPr id="4" name="Slide Number Placeholder 3">
            <a:extLst>
              <a:ext uri="{FF2B5EF4-FFF2-40B4-BE49-F238E27FC236}">
                <a16:creationId xmlns:a16="http://schemas.microsoft.com/office/drawing/2014/main" id="{C8195E9B-D91B-2002-D4FA-064F83CB282F}"/>
              </a:ext>
            </a:extLst>
          </p:cNvPr>
          <p:cNvSpPr>
            <a:spLocks noGrp="1"/>
          </p:cNvSpPr>
          <p:nvPr>
            <p:ph type="sldNum" sz="quarter" idx="12"/>
          </p:nvPr>
        </p:nvSpPr>
        <p:spPr/>
        <p:txBody>
          <a:bodyPr/>
          <a:lstStyle/>
          <a:p>
            <a:fld id="{56F460CF-4789-5848-B965-6EAFD6B7CB2A}" type="slidenum">
              <a:rPr lang="en-US" smtClean="0"/>
              <a:t>19</a:t>
            </a:fld>
            <a:endParaRPr lang="en-US"/>
          </a:p>
        </p:txBody>
      </p:sp>
      <p:sp>
        <p:nvSpPr>
          <p:cNvPr id="22" name="TextBox 21">
            <a:extLst>
              <a:ext uri="{FF2B5EF4-FFF2-40B4-BE49-F238E27FC236}">
                <a16:creationId xmlns:a16="http://schemas.microsoft.com/office/drawing/2014/main" id="{209B0AF1-65C9-4A46-57DE-AF6B5E0FA28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23" name="Subtitle 1">
            <a:extLst>
              <a:ext uri="{FF2B5EF4-FFF2-40B4-BE49-F238E27FC236}">
                <a16:creationId xmlns:a16="http://schemas.microsoft.com/office/drawing/2014/main" id="{05F879B7-B52B-E888-1830-5846171D8F8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045027D-A7E5-A5CA-C4EF-5A28005C4D6D}"/>
              </a:ext>
            </a:extLst>
          </p:cNvPr>
          <p:cNvGrpSpPr/>
          <p:nvPr/>
        </p:nvGrpSpPr>
        <p:grpSpPr>
          <a:xfrm>
            <a:off x="7446645" y="2322760"/>
            <a:ext cx="3331923" cy="1955054"/>
            <a:chOff x="7808541" y="2492514"/>
            <a:chExt cx="3331923" cy="1955054"/>
          </a:xfrm>
        </p:grpSpPr>
        <p:sp>
          <p:nvSpPr>
            <p:cNvPr id="19" name="TextBox 18">
              <a:extLst>
                <a:ext uri="{FF2B5EF4-FFF2-40B4-BE49-F238E27FC236}">
                  <a16:creationId xmlns:a16="http://schemas.microsoft.com/office/drawing/2014/main" id="{F251BD07-EC67-32E2-890A-2A7D404CCAC2}"/>
                </a:ext>
              </a:extLst>
            </p:cNvPr>
            <p:cNvSpPr txBox="1"/>
            <p:nvPr/>
          </p:nvSpPr>
          <p:spPr>
            <a:xfrm>
              <a:off x="7808541" y="3616571"/>
              <a:ext cx="3331923" cy="830997"/>
            </a:xfrm>
            <a:prstGeom prst="rect">
              <a:avLst/>
            </a:prstGeom>
            <a:noFill/>
          </p:spPr>
          <p:txBody>
            <a:bodyPr wrap="square">
              <a:spAutoFit/>
            </a:bodyPr>
            <a:lstStyle/>
            <a:p>
              <a:pPr algn="ctr">
                <a:spcAft>
                  <a:spcPts val="1200"/>
                </a:spcAft>
              </a:pPr>
              <a:r>
                <a:rPr lang="en-US" sz="2400"/>
                <a:t>Revise lessons </a:t>
              </a:r>
              <a:br>
                <a:rPr lang="en-US" sz="2400"/>
              </a:br>
              <a:r>
                <a:rPr lang="en-US" sz="2400"/>
                <a:t>as necessary</a:t>
              </a:r>
            </a:p>
          </p:txBody>
        </p:sp>
        <p:grpSp>
          <p:nvGrpSpPr>
            <p:cNvPr id="16" name="Group 15">
              <a:extLst>
                <a:ext uri="{FF2B5EF4-FFF2-40B4-BE49-F238E27FC236}">
                  <a16:creationId xmlns:a16="http://schemas.microsoft.com/office/drawing/2014/main" id="{0EA50B5E-EE72-3375-C1B6-FB1C03824BF3}"/>
                </a:ext>
              </a:extLst>
            </p:cNvPr>
            <p:cNvGrpSpPr/>
            <p:nvPr/>
          </p:nvGrpSpPr>
          <p:grpSpPr>
            <a:xfrm>
              <a:off x="8724137" y="2492514"/>
              <a:ext cx="1500731" cy="1425504"/>
              <a:chOff x="9922035" y="2721114"/>
              <a:chExt cx="1500731" cy="1425504"/>
            </a:xfrm>
          </p:grpSpPr>
          <p:pic>
            <p:nvPicPr>
              <p:cNvPr id="9" name="Picture 8">
                <a:extLst>
                  <a:ext uri="{FF2B5EF4-FFF2-40B4-BE49-F238E27FC236}">
                    <a16:creationId xmlns:a16="http://schemas.microsoft.com/office/drawing/2014/main" id="{D01517BC-488E-1ECD-7C17-A8C406252B2C}"/>
                  </a:ext>
                </a:extLst>
              </p:cNvPr>
              <p:cNvPicPr>
                <a:picLocks noChangeAspect="1"/>
              </p:cNvPicPr>
              <p:nvPr/>
            </p:nvPicPr>
            <p:blipFill>
              <a:blip r:embed="rId3">
                <a:duotone>
                  <a:schemeClr val="accent3">
                    <a:shade val="45000"/>
                    <a:satMod val="135000"/>
                  </a:schemeClr>
                  <a:prstClr val="white"/>
                </a:duotone>
                <a:extLst>
                  <a:ext uri="{837473B0-CC2E-450A-ABE3-18F120FF3D39}">
                    <a1611:picAttrSrcUrl xmlns:a1611="http://schemas.microsoft.com/office/drawing/2016/11/main" r:id="rId4"/>
                  </a:ext>
                </a:extLst>
              </a:blip>
              <a:srcRect/>
              <a:stretch/>
            </p:blipFill>
            <p:spPr>
              <a:xfrm rot="5400000">
                <a:off x="10048590" y="2898999"/>
                <a:ext cx="1247619" cy="1247619"/>
              </a:xfrm>
              <a:prstGeom prst="rect">
                <a:avLst/>
              </a:prstGeom>
            </p:spPr>
          </p:pic>
          <p:sp>
            <p:nvSpPr>
              <p:cNvPr id="10" name="Rectangle 9">
                <a:extLst>
                  <a:ext uri="{FF2B5EF4-FFF2-40B4-BE49-F238E27FC236}">
                    <a16:creationId xmlns:a16="http://schemas.microsoft.com/office/drawing/2014/main" id="{1649A64D-D7A0-4154-A3BB-6A4AB6012937}"/>
                  </a:ext>
                </a:extLst>
              </p:cNvPr>
              <p:cNvSpPr/>
              <p:nvPr/>
            </p:nvSpPr>
            <p:spPr>
              <a:xfrm>
                <a:off x="9922035" y="2721114"/>
                <a:ext cx="1500731" cy="707886"/>
              </a:xfrm>
              <a:prstGeom prst="rect">
                <a:avLst/>
              </a:prstGeom>
              <a:noFill/>
            </p:spPr>
            <p:txBody>
              <a:bodyPr wrap="none" lIns="91440" tIns="45720" rIns="91440" bIns="45720">
                <a:spAutoFit/>
              </a:bodyPr>
              <a:lstStyle/>
              <a:p>
                <a:pPr algn="ctr"/>
                <a:r>
                  <a:rPr lang="en-US" sz="4000">
                    <a:ln w="0"/>
                    <a:solidFill>
                      <a:schemeClr val="accent3"/>
                    </a:solidFill>
                    <a:effectLst>
                      <a:outerShdw blurRad="38100" dist="25400" dir="5400000" algn="ctr" rotWithShape="0">
                        <a:srgbClr val="6E747A">
                          <a:alpha val="43000"/>
                        </a:srgbClr>
                      </a:outerShdw>
                    </a:effectLst>
                    <a:latin typeface="Aptos" panose="020B0004020202020204" pitchFamily="34" charset="0"/>
                  </a:rPr>
                  <a:t>Adapt</a:t>
                </a:r>
              </a:p>
            </p:txBody>
          </p:sp>
        </p:grpSp>
      </p:grpSp>
      <p:grpSp>
        <p:nvGrpSpPr>
          <p:cNvPr id="25" name="Group 24">
            <a:extLst>
              <a:ext uri="{FF2B5EF4-FFF2-40B4-BE49-F238E27FC236}">
                <a16:creationId xmlns:a16="http://schemas.microsoft.com/office/drawing/2014/main" id="{CD24DD1E-8E72-5299-CAA0-C02FCE2EBDB1}"/>
              </a:ext>
            </a:extLst>
          </p:cNvPr>
          <p:cNvGrpSpPr/>
          <p:nvPr/>
        </p:nvGrpSpPr>
        <p:grpSpPr>
          <a:xfrm>
            <a:off x="4259441" y="2310601"/>
            <a:ext cx="3187204" cy="1967213"/>
            <a:chOff x="4597896" y="2495285"/>
            <a:chExt cx="3187204" cy="1967213"/>
          </a:xfrm>
        </p:grpSpPr>
        <p:sp>
          <p:nvSpPr>
            <p:cNvPr id="17" name="TextBox 16">
              <a:extLst>
                <a:ext uri="{FF2B5EF4-FFF2-40B4-BE49-F238E27FC236}">
                  <a16:creationId xmlns:a16="http://schemas.microsoft.com/office/drawing/2014/main" id="{FEC718EB-351E-0E0A-EDEF-9AF60907A92D}"/>
                </a:ext>
              </a:extLst>
            </p:cNvPr>
            <p:cNvSpPr txBox="1"/>
            <p:nvPr/>
          </p:nvSpPr>
          <p:spPr>
            <a:xfrm>
              <a:off x="4597896" y="3631501"/>
              <a:ext cx="3187204" cy="830997"/>
            </a:xfrm>
            <a:prstGeom prst="rect">
              <a:avLst/>
            </a:prstGeom>
            <a:noFill/>
          </p:spPr>
          <p:txBody>
            <a:bodyPr wrap="square">
              <a:spAutoFit/>
            </a:bodyPr>
            <a:lstStyle/>
            <a:p>
              <a:pPr algn="ctr">
                <a:spcAft>
                  <a:spcPts val="1200"/>
                </a:spcAft>
              </a:pPr>
              <a:r>
                <a:rPr lang="en-US" sz="2400"/>
                <a:t>Partner with them </a:t>
              </a:r>
              <a:br>
                <a:rPr lang="en-US" sz="2400"/>
              </a:br>
              <a:r>
                <a:rPr lang="en-US" sz="2400"/>
                <a:t>on learning needs</a:t>
              </a:r>
            </a:p>
          </p:txBody>
        </p:sp>
        <p:sp>
          <p:nvSpPr>
            <p:cNvPr id="8" name="Rectangle 7">
              <a:extLst>
                <a:ext uri="{FF2B5EF4-FFF2-40B4-BE49-F238E27FC236}">
                  <a16:creationId xmlns:a16="http://schemas.microsoft.com/office/drawing/2014/main" id="{296EBF5E-29E1-A0DA-FE09-0B9ABA0D0501}"/>
                </a:ext>
              </a:extLst>
            </p:cNvPr>
            <p:cNvSpPr/>
            <p:nvPr/>
          </p:nvSpPr>
          <p:spPr>
            <a:xfrm>
              <a:off x="5321548" y="2495285"/>
              <a:ext cx="1739900" cy="707886"/>
            </a:xfrm>
            <a:prstGeom prst="rect">
              <a:avLst/>
            </a:prstGeom>
            <a:noFill/>
          </p:spPr>
          <p:txBody>
            <a:bodyPr wrap="none" lIns="91440" tIns="45720" rIns="91440" bIns="45720">
              <a:spAutoFit/>
            </a:bodyPr>
            <a:lstStyle/>
            <a:p>
              <a:pPr algn="ctr"/>
              <a:r>
                <a:rPr lang="en-US" sz="4000">
                  <a:ln w="0"/>
                  <a:solidFill>
                    <a:schemeClr val="accent4"/>
                  </a:solidFill>
                  <a:effectLst>
                    <a:outerShdw blurRad="38100" dist="25400" dir="5400000" algn="ctr" rotWithShape="0">
                      <a:srgbClr val="6E747A">
                        <a:alpha val="43000"/>
                      </a:srgbClr>
                    </a:outerShdw>
                  </a:effectLst>
                  <a:latin typeface="Aptos" panose="020B0004020202020204" pitchFamily="34" charset="0"/>
                </a:rPr>
                <a:t>Involve</a:t>
              </a:r>
            </a:p>
          </p:txBody>
        </p:sp>
        <p:pic>
          <p:nvPicPr>
            <p:cNvPr id="20" name="Picture 19">
              <a:extLst>
                <a:ext uri="{FF2B5EF4-FFF2-40B4-BE49-F238E27FC236}">
                  <a16:creationId xmlns:a16="http://schemas.microsoft.com/office/drawing/2014/main" id="{70A72FFD-128F-48AC-7ED1-AD9D7343C7F0}"/>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t="40090"/>
            <a:stretch/>
          </p:blipFill>
          <p:spPr>
            <a:xfrm rot="5400000">
              <a:off x="5567689" y="2920484"/>
              <a:ext cx="1247619" cy="747452"/>
            </a:xfrm>
            <a:prstGeom prst="rect">
              <a:avLst/>
            </a:prstGeom>
          </p:spPr>
        </p:pic>
      </p:grpSp>
      <p:grpSp>
        <p:nvGrpSpPr>
          <p:cNvPr id="24" name="Group 23">
            <a:extLst>
              <a:ext uri="{FF2B5EF4-FFF2-40B4-BE49-F238E27FC236}">
                <a16:creationId xmlns:a16="http://schemas.microsoft.com/office/drawing/2014/main" id="{14C33374-F982-BA30-31E4-C5839A7C6DB0}"/>
              </a:ext>
            </a:extLst>
          </p:cNvPr>
          <p:cNvGrpSpPr/>
          <p:nvPr/>
        </p:nvGrpSpPr>
        <p:grpSpPr>
          <a:xfrm>
            <a:off x="853044" y="2310601"/>
            <a:ext cx="3091653" cy="1967213"/>
            <a:chOff x="930052" y="2495285"/>
            <a:chExt cx="3091653" cy="1967213"/>
          </a:xfrm>
        </p:grpSpPr>
        <p:sp>
          <p:nvSpPr>
            <p:cNvPr id="15" name="TextBox 14">
              <a:extLst>
                <a:ext uri="{FF2B5EF4-FFF2-40B4-BE49-F238E27FC236}">
                  <a16:creationId xmlns:a16="http://schemas.microsoft.com/office/drawing/2014/main" id="{363CE3D4-8CD3-1FF8-75B2-65388E6DE05F}"/>
                </a:ext>
              </a:extLst>
            </p:cNvPr>
            <p:cNvSpPr txBox="1"/>
            <p:nvPr/>
          </p:nvSpPr>
          <p:spPr>
            <a:xfrm>
              <a:off x="930052" y="3631501"/>
              <a:ext cx="3091653" cy="830997"/>
            </a:xfrm>
            <a:prstGeom prst="rect">
              <a:avLst/>
            </a:prstGeom>
            <a:noFill/>
          </p:spPr>
          <p:txBody>
            <a:bodyPr wrap="square">
              <a:spAutoFit/>
            </a:bodyPr>
            <a:lstStyle/>
            <a:p>
              <a:pPr algn="ctr">
                <a:spcAft>
                  <a:spcPts val="1200"/>
                </a:spcAft>
              </a:pPr>
              <a:r>
                <a:rPr lang="en-US" sz="2400"/>
                <a:t>Gauge background content knowledge</a:t>
              </a:r>
            </a:p>
          </p:txBody>
        </p:sp>
        <p:sp>
          <p:nvSpPr>
            <p:cNvPr id="7" name="Rectangle 6">
              <a:extLst>
                <a:ext uri="{FF2B5EF4-FFF2-40B4-BE49-F238E27FC236}">
                  <a16:creationId xmlns:a16="http://schemas.microsoft.com/office/drawing/2014/main" id="{92184FC9-A9F5-A8E9-E709-198AD4F614B9}"/>
                </a:ext>
              </a:extLst>
            </p:cNvPr>
            <p:cNvSpPr/>
            <p:nvPr/>
          </p:nvSpPr>
          <p:spPr>
            <a:xfrm>
              <a:off x="1596182" y="2495285"/>
              <a:ext cx="1759392" cy="707886"/>
            </a:xfrm>
            <a:prstGeom prst="rect">
              <a:avLst/>
            </a:prstGeom>
            <a:noFill/>
          </p:spPr>
          <p:txBody>
            <a:bodyPr wrap="none" lIns="91440" tIns="45720" rIns="91440" bIns="45720">
              <a:spAutoFit/>
            </a:bodyPr>
            <a:lstStyle/>
            <a:p>
              <a:pPr algn="ctr"/>
              <a:r>
                <a:rPr lang="en-US" sz="4000">
                  <a:ln w="0"/>
                  <a:solidFill>
                    <a:schemeClr val="accent1"/>
                  </a:solidFill>
                  <a:effectLst>
                    <a:outerShdw blurRad="38100" dist="25400" dir="5400000" algn="ctr" rotWithShape="0">
                      <a:srgbClr val="6E747A">
                        <a:alpha val="43000"/>
                      </a:srgbClr>
                    </a:outerShdw>
                  </a:effectLst>
                  <a:latin typeface="Aptos" panose="020B0004020202020204" pitchFamily="34" charset="0"/>
                </a:rPr>
                <a:t>Assess</a:t>
              </a:r>
            </a:p>
          </p:txBody>
        </p:sp>
        <p:pic>
          <p:nvPicPr>
            <p:cNvPr id="21" name="Picture 20">
              <a:extLst>
                <a:ext uri="{FF2B5EF4-FFF2-40B4-BE49-F238E27FC236}">
                  <a16:creationId xmlns:a16="http://schemas.microsoft.com/office/drawing/2014/main" id="{A2C3B08C-AB65-0923-E81F-61C0208CC053}"/>
                </a:ext>
              </a:extLst>
            </p:cNvPr>
            <p:cNvPicPr>
              <a:picLocks noChangeAspect="1"/>
            </p:cNvPicPr>
            <p:nvPr/>
          </p:nvPicPr>
          <p:blipFill rotWithShape="1">
            <a:blip r:embed="rId3">
              <a:duotone>
                <a:schemeClr val="accent1">
                  <a:shade val="45000"/>
                  <a:satMod val="135000"/>
                </a:schemeClr>
                <a:prstClr val="white"/>
              </a:duotone>
              <a:extLst>
                <a:ext uri="{837473B0-CC2E-450A-ABE3-18F120FF3D39}">
                  <a1611:picAttrSrcUrl xmlns:a1611="http://schemas.microsoft.com/office/drawing/2016/11/main" r:id="rId4"/>
                </a:ext>
              </a:extLst>
            </a:blip>
            <a:srcRect t="40090" b="38376"/>
            <a:stretch/>
          </p:blipFill>
          <p:spPr>
            <a:xfrm rot="5400000">
              <a:off x="1852069" y="3164483"/>
              <a:ext cx="1247619" cy="268667"/>
            </a:xfrm>
            <a:prstGeom prst="rect">
              <a:avLst/>
            </a:prstGeom>
          </p:spPr>
        </p:pic>
      </p:grpSp>
    </p:spTree>
    <p:extLst>
      <p:ext uri="{BB962C8B-B14F-4D97-AF65-F5344CB8AC3E}">
        <p14:creationId xmlns:p14="http://schemas.microsoft.com/office/powerpoint/2010/main" val="353303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539" y="838196"/>
            <a:ext cx="9648621" cy="1687833"/>
          </a:xfrm>
        </p:spPr>
        <p:txBody>
          <a:bodyPr anchor="t">
            <a:noAutofit/>
          </a:bodyPr>
          <a:lstStyle/>
          <a:p>
            <a:r>
              <a:rPr lang="en-US"/>
              <a:t>Sexual Orientation &amp; Gender Identity</a:t>
            </a:r>
            <a:br>
              <a:rPr lang="en-US"/>
            </a:br>
            <a:r>
              <a:rPr lang="en-US"/>
              <a:t>(SOGI)</a:t>
            </a:r>
            <a:endParaRPr lang="en-CA"/>
          </a:p>
        </p:txBody>
      </p:sp>
      <p:sp>
        <p:nvSpPr>
          <p:cNvPr id="3" name="Slide Number Placeholder 2"/>
          <p:cNvSpPr>
            <a:spLocks noGrp="1"/>
          </p:cNvSpPr>
          <p:nvPr>
            <p:ph type="sldNum" sz="quarter" idx="12"/>
          </p:nvPr>
        </p:nvSpPr>
        <p:spPr/>
        <p:txBody>
          <a:bodyPr/>
          <a:lstStyle/>
          <a:p>
            <a:fld id="{56F460CF-4789-5848-B965-6EAFD6B7CB2A}" type="slidenum">
              <a:rPr lang="en-US" smtClean="0"/>
              <a:pPr/>
              <a:t>2</a:t>
            </a:fld>
            <a:endParaRPr lang="en-US"/>
          </a:p>
        </p:txBody>
      </p:sp>
      <p:sp>
        <p:nvSpPr>
          <p:cNvPr id="4" name="TextBox 3">
            <a:extLst>
              <a:ext uri="{FF2B5EF4-FFF2-40B4-BE49-F238E27FC236}">
                <a16:creationId xmlns:a16="http://schemas.microsoft.com/office/drawing/2014/main" id="{6AC5150C-8F57-9DA1-3CA2-5CF70A06E463}"/>
              </a:ext>
            </a:extLst>
          </p:cNvPr>
          <p:cNvSpPr txBox="1"/>
          <p:nvPr/>
        </p:nvSpPr>
        <p:spPr>
          <a:xfrm>
            <a:off x="775539" y="2828835"/>
            <a:ext cx="8679012" cy="1200329"/>
          </a:xfrm>
          <a:prstGeom prst="rect">
            <a:avLst/>
          </a:prstGeom>
          <a:noFill/>
        </p:spPr>
        <p:txBody>
          <a:bodyPr wrap="square" rtlCol="0">
            <a:spAutoFit/>
          </a:bodyPr>
          <a:lstStyle/>
          <a:p>
            <a:pPr algn="l" rtl="0" fontAlgn="base"/>
            <a:r>
              <a:rPr lang="en-US" sz="2400">
                <a:solidFill>
                  <a:srgbClr val="D4EFFC"/>
                </a:solidFill>
              </a:rPr>
              <a:t>Sex, gender &amp; sexual orientation</a:t>
            </a:r>
          </a:p>
          <a:p>
            <a:pPr algn="l" rtl="0" fontAlgn="base"/>
            <a:r>
              <a:rPr lang="en-US" sz="2400" kern="100">
                <a:solidFill>
                  <a:srgbClr val="D4EFFC"/>
                </a:solidFill>
                <a:effectLst/>
                <a:latin typeface="Calibri" panose="020F0502020204030204" pitchFamily="34" charset="0"/>
                <a:ea typeface="Calibri" panose="020F0502020204030204" pitchFamily="34" charset="0"/>
                <a:cs typeface="Times New Roman" panose="02020603050405020304" pitchFamily="18" charset="0"/>
              </a:rPr>
              <a:t>Impact of sex and gender on personal identity and relationships</a:t>
            </a:r>
            <a:endParaRPr lang="en-US" sz="2400" kern="100">
              <a:solidFill>
                <a:srgbClr val="D4EFFC"/>
              </a:solidFill>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en-US" sz="2400">
                <a:solidFill>
                  <a:srgbClr val="D4EFFC"/>
                </a:solidFill>
              </a:rPr>
              <a:t>Gender-based discrimination &amp; violence</a:t>
            </a:r>
          </a:p>
        </p:txBody>
      </p:sp>
      <p:sp>
        <p:nvSpPr>
          <p:cNvPr id="7" name="TextBox 6">
            <a:extLst>
              <a:ext uri="{FF2B5EF4-FFF2-40B4-BE49-F238E27FC236}">
                <a16:creationId xmlns:a16="http://schemas.microsoft.com/office/drawing/2014/main" id="{F4D92530-DD40-2E72-6BD6-BAD01E3DBFAB}"/>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8" name="Subtitle 1">
            <a:extLst>
              <a:ext uri="{FF2B5EF4-FFF2-40B4-BE49-F238E27FC236}">
                <a16:creationId xmlns:a16="http://schemas.microsoft.com/office/drawing/2014/main" id="{1E7517C8-0CC7-3D6C-E618-894E4DC42317}"/>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05412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DB33-2DD1-1C8C-44C2-78BDCE90ED94}"/>
              </a:ext>
            </a:extLst>
          </p:cNvPr>
          <p:cNvSpPr>
            <a:spLocks noGrp="1"/>
          </p:cNvSpPr>
          <p:nvPr>
            <p:ph type="title"/>
          </p:nvPr>
        </p:nvSpPr>
        <p:spPr>
          <a:xfrm>
            <a:off x="587828" y="666290"/>
            <a:ext cx="10842173" cy="538389"/>
          </a:xfrm>
        </p:spPr>
        <p:txBody>
          <a:bodyPr>
            <a:normAutofit/>
          </a:bodyPr>
          <a:lstStyle/>
          <a:p>
            <a:r>
              <a:rPr lang="en-US">
                <a:solidFill>
                  <a:schemeClr val="accent3"/>
                </a:solidFill>
              </a:rPr>
              <a:t>Sexual orientation and gender identities develop throughout life</a:t>
            </a:r>
            <a:endParaRPr lang="en-CA">
              <a:solidFill>
                <a:schemeClr val="accent3"/>
              </a:solidFill>
            </a:endParaRPr>
          </a:p>
        </p:txBody>
      </p:sp>
      <p:sp>
        <p:nvSpPr>
          <p:cNvPr id="5" name="TextBox 4">
            <a:extLst>
              <a:ext uri="{FF2B5EF4-FFF2-40B4-BE49-F238E27FC236}">
                <a16:creationId xmlns:a16="http://schemas.microsoft.com/office/drawing/2014/main" id="{4D635C7E-64F8-AE38-7A42-6E80869E78D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17D40AC2-892B-5E7C-3667-5B6B0871752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Picture 7" descr="A blue and green diamond shapes&#10;&#10;Description automatically generated">
            <a:extLst>
              <a:ext uri="{FF2B5EF4-FFF2-40B4-BE49-F238E27FC236}">
                <a16:creationId xmlns:a16="http://schemas.microsoft.com/office/drawing/2014/main" id="{CF280F39-F4CD-1582-D10C-2D7935BC8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355197"/>
            <a:ext cx="4481932" cy="4481932"/>
          </a:xfrm>
          <a:prstGeom prst="rect">
            <a:avLst/>
          </a:prstGeom>
        </p:spPr>
      </p:pic>
      <p:sp>
        <p:nvSpPr>
          <p:cNvPr id="9" name="Slide Number Placeholder 8">
            <a:extLst>
              <a:ext uri="{FF2B5EF4-FFF2-40B4-BE49-F238E27FC236}">
                <a16:creationId xmlns:a16="http://schemas.microsoft.com/office/drawing/2014/main" id="{61E2F949-52F7-7372-EAB9-21B7DFEF2B81}"/>
              </a:ext>
            </a:extLst>
          </p:cNvPr>
          <p:cNvSpPr>
            <a:spLocks noGrp="1"/>
          </p:cNvSpPr>
          <p:nvPr>
            <p:ph type="sldNum" sz="quarter" idx="12"/>
          </p:nvPr>
        </p:nvSpPr>
        <p:spPr/>
        <p:txBody>
          <a:bodyPr/>
          <a:lstStyle/>
          <a:p>
            <a:fld id="{56F460CF-4789-5848-B965-6EAFD6B7CB2A}" type="slidenum">
              <a:rPr lang="en-US" smtClean="0"/>
              <a:t>20</a:t>
            </a:fld>
            <a:endParaRPr lang="en-US"/>
          </a:p>
        </p:txBody>
      </p:sp>
      <p:sp>
        <p:nvSpPr>
          <p:cNvPr id="10" name="TextBox 9">
            <a:extLst>
              <a:ext uri="{FF2B5EF4-FFF2-40B4-BE49-F238E27FC236}">
                <a16:creationId xmlns:a16="http://schemas.microsoft.com/office/drawing/2014/main" id="{C014155E-49E8-3EBF-F86D-5219490DB449}"/>
              </a:ext>
            </a:extLst>
          </p:cNvPr>
          <p:cNvSpPr txBox="1"/>
          <p:nvPr/>
        </p:nvSpPr>
        <p:spPr>
          <a:xfrm>
            <a:off x="5265109" y="2119423"/>
            <a:ext cx="5570531" cy="830997"/>
          </a:xfrm>
          <a:prstGeom prst="rect">
            <a:avLst/>
          </a:prstGeom>
          <a:noFill/>
        </p:spPr>
        <p:txBody>
          <a:bodyPr wrap="square" rtlCol="0">
            <a:spAutoFit/>
          </a:bodyPr>
          <a:lstStyle/>
          <a:p>
            <a:r>
              <a:rPr lang="en-US" sz="2400">
                <a:solidFill>
                  <a:schemeClr val="accent4"/>
                </a:solidFill>
              </a:rPr>
              <a:t>Gender identity </a:t>
            </a:r>
            <a:r>
              <a:rPr lang="en-US" sz="2400"/>
              <a:t>begins forming as early as preschool and is explored throughout life</a:t>
            </a:r>
          </a:p>
        </p:txBody>
      </p:sp>
      <p:sp>
        <p:nvSpPr>
          <p:cNvPr id="11" name="TextBox 10">
            <a:extLst>
              <a:ext uri="{FF2B5EF4-FFF2-40B4-BE49-F238E27FC236}">
                <a16:creationId xmlns:a16="http://schemas.microsoft.com/office/drawing/2014/main" id="{496741B4-9B1B-4FE5-37B1-AC90310729AF}"/>
              </a:ext>
            </a:extLst>
          </p:cNvPr>
          <p:cNvSpPr txBox="1"/>
          <p:nvPr/>
        </p:nvSpPr>
        <p:spPr>
          <a:xfrm>
            <a:off x="5265109" y="3195183"/>
            <a:ext cx="5570531" cy="830997"/>
          </a:xfrm>
          <a:prstGeom prst="rect">
            <a:avLst/>
          </a:prstGeom>
          <a:noFill/>
        </p:spPr>
        <p:txBody>
          <a:bodyPr wrap="square" rtlCol="0">
            <a:spAutoFit/>
          </a:bodyPr>
          <a:lstStyle/>
          <a:p>
            <a:r>
              <a:rPr lang="en-US" sz="2400">
                <a:solidFill>
                  <a:schemeClr val="accent3"/>
                </a:solidFill>
              </a:rPr>
              <a:t>Sexual orientation and identity </a:t>
            </a:r>
            <a:r>
              <a:rPr lang="en-US" sz="2400"/>
              <a:t>is explored </a:t>
            </a:r>
            <a:br>
              <a:rPr lang="en-US" sz="2400"/>
            </a:br>
            <a:r>
              <a:rPr lang="en-US" sz="2400"/>
              <a:t>at many different points in people’s lives</a:t>
            </a:r>
          </a:p>
        </p:txBody>
      </p:sp>
      <p:sp>
        <p:nvSpPr>
          <p:cNvPr id="12" name="TextBox 11">
            <a:extLst>
              <a:ext uri="{FF2B5EF4-FFF2-40B4-BE49-F238E27FC236}">
                <a16:creationId xmlns:a16="http://schemas.microsoft.com/office/drawing/2014/main" id="{F988415D-1C3D-8C5A-AB3E-C652EE966A38}"/>
              </a:ext>
            </a:extLst>
          </p:cNvPr>
          <p:cNvSpPr txBox="1"/>
          <p:nvPr/>
        </p:nvSpPr>
        <p:spPr>
          <a:xfrm>
            <a:off x="5265109" y="4247474"/>
            <a:ext cx="5570531" cy="1200329"/>
          </a:xfrm>
          <a:prstGeom prst="rect">
            <a:avLst/>
          </a:prstGeom>
          <a:noFill/>
        </p:spPr>
        <p:txBody>
          <a:bodyPr wrap="square" rtlCol="0">
            <a:spAutoFit/>
          </a:bodyPr>
          <a:lstStyle/>
          <a:p>
            <a:r>
              <a:rPr lang="en-US" sz="2400">
                <a:solidFill>
                  <a:srgbClr val="71BF4B"/>
                </a:solidFill>
              </a:rPr>
              <a:t>Puberty is a key time </a:t>
            </a:r>
            <a:r>
              <a:rPr lang="en-US" sz="2400"/>
              <a:t>to explore identity as youth develop feelings of romantic and sexual attraction to others</a:t>
            </a:r>
          </a:p>
        </p:txBody>
      </p:sp>
    </p:spTree>
    <p:extLst>
      <p:ext uri="{BB962C8B-B14F-4D97-AF65-F5344CB8AC3E}">
        <p14:creationId xmlns:p14="http://schemas.microsoft.com/office/powerpoint/2010/main" val="424129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22FED2-E1D0-7D1D-0C49-C7491209A161}"/>
              </a:ext>
            </a:extLst>
          </p:cNvPr>
          <p:cNvSpPr>
            <a:spLocks noGrp="1"/>
          </p:cNvSpPr>
          <p:nvPr>
            <p:ph type="sldNum" sz="quarter" idx="12"/>
          </p:nvPr>
        </p:nvSpPr>
        <p:spPr/>
        <p:txBody>
          <a:bodyPr/>
          <a:lstStyle/>
          <a:p>
            <a:fld id="{56F460CF-4789-5848-B965-6EAFD6B7CB2A}" type="slidenum">
              <a:rPr lang="en-US" smtClean="0"/>
              <a:t>21</a:t>
            </a:fld>
            <a:endParaRPr lang="en-US"/>
          </a:p>
        </p:txBody>
      </p:sp>
      <p:sp>
        <p:nvSpPr>
          <p:cNvPr id="2" name="TextBox 1">
            <a:extLst>
              <a:ext uri="{FF2B5EF4-FFF2-40B4-BE49-F238E27FC236}">
                <a16:creationId xmlns:a16="http://schemas.microsoft.com/office/drawing/2014/main" id="{D5D2B9BB-1AD6-2AEF-32D4-A9965D57C20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99A9AEC1-E65F-74E3-E856-BC70A67F8C1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close-up of a diagram&#10;&#10;Description automatically generated">
            <a:extLst>
              <a:ext uri="{FF2B5EF4-FFF2-40B4-BE49-F238E27FC236}">
                <a16:creationId xmlns:a16="http://schemas.microsoft.com/office/drawing/2014/main" id="{BF5A4186-A95F-62CC-A747-B3233C298324}"/>
              </a:ext>
            </a:extLst>
          </p:cNvPr>
          <p:cNvPicPr>
            <a:picLocks noChangeAspect="1"/>
          </p:cNvPicPr>
          <p:nvPr/>
        </p:nvPicPr>
        <p:blipFill>
          <a:blip r:embed="rId3"/>
          <a:stretch>
            <a:fillRect/>
          </a:stretch>
        </p:blipFill>
        <p:spPr>
          <a:xfrm>
            <a:off x="776850" y="1179000"/>
            <a:ext cx="10638299" cy="4500000"/>
          </a:xfrm>
          <a:prstGeom prst="rect">
            <a:avLst/>
          </a:prstGeom>
        </p:spPr>
      </p:pic>
    </p:spTree>
    <p:extLst>
      <p:ext uri="{BB962C8B-B14F-4D97-AF65-F5344CB8AC3E}">
        <p14:creationId xmlns:p14="http://schemas.microsoft.com/office/powerpoint/2010/main" val="2068839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0B9AA-4E6C-E605-B1A2-F606D1E93D21}"/>
              </a:ext>
            </a:extLst>
          </p:cNvPr>
          <p:cNvSpPr>
            <a:spLocks noGrp="1"/>
          </p:cNvSpPr>
          <p:nvPr>
            <p:ph type="sldNum" sz="quarter" idx="12"/>
          </p:nvPr>
        </p:nvSpPr>
        <p:spPr/>
        <p:txBody>
          <a:bodyPr/>
          <a:lstStyle/>
          <a:p>
            <a:fld id="{56F460CF-4789-5848-B965-6EAFD6B7CB2A}" type="slidenum">
              <a:rPr lang="en-US" smtClean="0"/>
              <a:t>22</a:t>
            </a:fld>
            <a:endParaRPr lang="en-US"/>
          </a:p>
        </p:txBody>
      </p:sp>
      <p:sp>
        <p:nvSpPr>
          <p:cNvPr id="2" name="TextBox 1">
            <a:extLst>
              <a:ext uri="{FF2B5EF4-FFF2-40B4-BE49-F238E27FC236}">
                <a16:creationId xmlns:a16="http://schemas.microsoft.com/office/drawing/2014/main" id="{970BF1CA-EFD0-505C-5761-119B54902424}"/>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2A6F739E-48B4-61C8-0B18-8B332FD01E3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diagram of different types of relationships&#10;&#10;Description automatically generated with medium confidence">
            <a:extLst>
              <a:ext uri="{FF2B5EF4-FFF2-40B4-BE49-F238E27FC236}">
                <a16:creationId xmlns:a16="http://schemas.microsoft.com/office/drawing/2014/main" id="{2289C490-433B-7C51-58F3-26117B33B569}"/>
              </a:ext>
            </a:extLst>
          </p:cNvPr>
          <p:cNvPicPr>
            <a:picLocks noChangeAspect="1"/>
          </p:cNvPicPr>
          <p:nvPr/>
        </p:nvPicPr>
        <p:blipFill>
          <a:blip r:embed="rId3"/>
          <a:stretch>
            <a:fillRect/>
          </a:stretch>
        </p:blipFill>
        <p:spPr>
          <a:xfrm>
            <a:off x="734305" y="1161000"/>
            <a:ext cx="10723389" cy="4536000"/>
          </a:xfrm>
          <a:prstGeom prst="rect">
            <a:avLst/>
          </a:prstGeom>
        </p:spPr>
      </p:pic>
    </p:spTree>
    <p:extLst>
      <p:ext uri="{BB962C8B-B14F-4D97-AF65-F5344CB8AC3E}">
        <p14:creationId xmlns:p14="http://schemas.microsoft.com/office/powerpoint/2010/main" val="613725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67576E-5B36-C960-2A28-4F870E480E89}"/>
              </a:ext>
            </a:extLst>
          </p:cNvPr>
          <p:cNvSpPr>
            <a:spLocks noGrp="1"/>
          </p:cNvSpPr>
          <p:nvPr>
            <p:ph type="sldNum" sz="quarter" idx="12"/>
          </p:nvPr>
        </p:nvSpPr>
        <p:spPr/>
        <p:txBody>
          <a:bodyPr/>
          <a:lstStyle/>
          <a:p>
            <a:fld id="{56F460CF-4789-5848-B965-6EAFD6B7CB2A}" type="slidenum">
              <a:rPr lang="en-US" smtClean="0"/>
              <a:t>23</a:t>
            </a:fld>
            <a:endParaRPr lang="en-US"/>
          </a:p>
        </p:txBody>
      </p:sp>
      <p:sp>
        <p:nvSpPr>
          <p:cNvPr id="2" name="TextBox 1">
            <a:extLst>
              <a:ext uri="{FF2B5EF4-FFF2-40B4-BE49-F238E27FC236}">
                <a16:creationId xmlns:a16="http://schemas.microsoft.com/office/drawing/2014/main" id="{789592A0-3184-62F0-F447-F52E1AA8133E}"/>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CEA069E1-5628-93B2-0E82-610728C1BD2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close-up of a diagram&#10;&#10;Description automatically generated">
            <a:extLst>
              <a:ext uri="{FF2B5EF4-FFF2-40B4-BE49-F238E27FC236}">
                <a16:creationId xmlns:a16="http://schemas.microsoft.com/office/drawing/2014/main" id="{6CD542A3-C703-84E2-3B07-84B065753BFF}"/>
              </a:ext>
            </a:extLst>
          </p:cNvPr>
          <p:cNvPicPr>
            <a:picLocks noChangeAspect="1"/>
          </p:cNvPicPr>
          <p:nvPr/>
        </p:nvPicPr>
        <p:blipFill>
          <a:blip r:embed="rId3"/>
          <a:stretch>
            <a:fillRect/>
          </a:stretch>
        </p:blipFill>
        <p:spPr>
          <a:xfrm>
            <a:off x="734305" y="1161000"/>
            <a:ext cx="10723389" cy="4536000"/>
          </a:xfrm>
          <a:prstGeom prst="rect">
            <a:avLst/>
          </a:prstGeom>
        </p:spPr>
      </p:pic>
    </p:spTree>
    <p:extLst>
      <p:ext uri="{BB962C8B-B14F-4D97-AF65-F5344CB8AC3E}">
        <p14:creationId xmlns:p14="http://schemas.microsoft.com/office/powerpoint/2010/main" val="447550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D435B3-1112-DD97-714A-3E38E4850613}"/>
              </a:ext>
            </a:extLst>
          </p:cNvPr>
          <p:cNvSpPr>
            <a:spLocks noGrp="1"/>
          </p:cNvSpPr>
          <p:nvPr>
            <p:ph type="sldNum" sz="quarter" idx="12"/>
          </p:nvPr>
        </p:nvSpPr>
        <p:spPr/>
        <p:txBody>
          <a:bodyPr/>
          <a:lstStyle/>
          <a:p>
            <a:fld id="{56F460CF-4789-5848-B965-6EAFD6B7CB2A}" type="slidenum">
              <a:rPr lang="en-US" smtClean="0"/>
              <a:t>24</a:t>
            </a:fld>
            <a:endParaRPr lang="en-US"/>
          </a:p>
        </p:txBody>
      </p:sp>
      <p:pic>
        <p:nvPicPr>
          <p:cNvPr id="3" name="Picture 2" descr="A diagram of a pride&#10;&#10;Description automatically generated with medium confidence">
            <a:extLst>
              <a:ext uri="{FF2B5EF4-FFF2-40B4-BE49-F238E27FC236}">
                <a16:creationId xmlns:a16="http://schemas.microsoft.com/office/drawing/2014/main" id="{23964DE9-5C41-08BC-3F2F-A06D80ED6027}"/>
              </a:ext>
            </a:extLst>
          </p:cNvPr>
          <p:cNvPicPr>
            <a:picLocks noChangeAspect="1"/>
          </p:cNvPicPr>
          <p:nvPr/>
        </p:nvPicPr>
        <p:blipFill>
          <a:blip r:embed="rId3"/>
          <a:stretch>
            <a:fillRect/>
          </a:stretch>
        </p:blipFill>
        <p:spPr>
          <a:xfrm>
            <a:off x="3041205" y="360062"/>
            <a:ext cx="6109589" cy="6137875"/>
          </a:xfrm>
          <a:prstGeom prst="rect">
            <a:avLst/>
          </a:prstGeom>
        </p:spPr>
      </p:pic>
      <p:sp>
        <p:nvSpPr>
          <p:cNvPr id="5" name="Subtitle 1">
            <a:extLst>
              <a:ext uri="{FF2B5EF4-FFF2-40B4-BE49-F238E27FC236}">
                <a16:creationId xmlns:a16="http://schemas.microsoft.com/office/drawing/2014/main" id="{1FA53582-A1F2-6F7F-70B9-BA46E62EA034}"/>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64306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6F460CF-4789-5848-B965-6EAFD6B7CB2A}" type="slidenum">
              <a:rPr lang="en-US" smtClean="0"/>
              <a:t>25</a:t>
            </a:fld>
            <a:endParaRPr lang="en-US"/>
          </a:p>
        </p:txBody>
      </p:sp>
      <p:sp>
        <p:nvSpPr>
          <p:cNvPr id="6" name="TextBox 5">
            <a:extLst>
              <a:ext uri="{FF2B5EF4-FFF2-40B4-BE49-F238E27FC236}">
                <a16:creationId xmlns:a16="http://schemas.microsoft.com/office/drawing/2014/main" id="{8224F524-D26E-A381-BA61-A6632BDC1CCD}"/>
              </a:ext>
            </a:extLst>
          </p:cNvPr>
          <p:cNvSpPr txBox="1"/>
          <p:nvPr/>
        </p:nvSpPr>
        <p:spPr>
          <a:xfrm>
            <a:off x="6840719" y="5525469"/>
            <a:ext cx="4756945" cy="461665"/>
          </a:xfrm>
          <a:prstGeom prst="rect">
            <a:avLst/>
          </a:prstGeom>
          <a:noFill/>
        </p:spPr>
        <p:txBody>
          <a:bodyPr wrap="square" rtlCol="0">
            <a:spAutoFit/>
          </a:bodyPr>
          <a:lstStyle/>
          <a:p>
            <a:pPr algn="r"/>
            <a:r>
              <a:rPr lang="en-CA" sz="1200"/>
              <a:t>Source: </a:t>
            </a:r>
            <a:r>
              <a:rPr lang="en-CA" sz="1200">
                <a:hlinkClick r:id="rId3"/>
              </a:rPr>
              <a:t>www.thetrevorproject.org</a:t>
            </a:r>
            <a:endParaRPr lang="en-CA" sz="1200"/>
          </a:p>
          <a:p>
            <a:pPr algn="r"/>
            <a:r>
              <a:rPr lang="en-CA" sz="1200"/>
              <a:t>A guide to being an ally to transgender and nonbinary youth</a:t>
            </a:r>
            <a:endParaRPr lang="en-US" sz="1200"/>
          </a:p>
        </p:txBody>
      </p:sp>
      <p:sp>
        <p:nvSpPr>
          <p:cNvPr id="8" name="Title 1">
            <a:extLst>
              <a:ext uri="{FF2B5EF4-FFF2-40B4-BE49-F238E27FC236}">
                <a16:creationId xmlns:a16="http://schemas.microsoft.com/office/drawing/2014/main" id="{DD6E8351-3433-D85F-AF16-7A01352EDC65}"/>
              </a:ext>
            </a:extLst>
          </p:cNvPr>
          <p:cNvSpPr txBox="1">
            <a:spLocks/>
          </p:cNvSpPr>
          <p:nvPr/>
        </p:nvSpPr>
        <p:spPr>
          <a:xfrm>
            <a:off x="587828" y="666290"/>
            <a:ext cx="10842173"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Labels matter</a:t>
            </a:r>
            <a:endParaRPr lang="en-CA">
              <a:solidFill>
                <a:schemeClr val="accent3"/>
              </a:solidFill>
            </a:endParaRPr>
          </a:p>
        </p:txBody>
      </p:sp>
      <p:sp>
        <p:nvSpPr>
          <p:cNvPr id="9" name="TextBox 8">
            <a:extLst>
              <a:ext uri="{FF2B5EF4-FFF2-40B4-BE49-F238E27FC236}">
                <a16:creationId xmlns:a16="http://schemas.microsoft.com/office/drawing/2014/main" id="{5718FE47-0DBB-26BB-DFD4-5A936C32A934}"/>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Subtitle 1">
            <a:extLst>
              <a:ext uri="{FF2B5EF4-FFF2-40B4-BE49-F238E27FC236}">
                <a16:creationId xmlns:a16="http://schemas.microsoft.com/office/drawing/2014/main" id="{3F231CD4-C6C4-58E1-05C7-C0E78923CD1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6" name="Picture 15" descr="A two arrows pointing to each other&#10;&#10;Description automatically generated">
            <a:extLst>
              <a:ext uri="{FF2B5EF4-FFF2-40B4-BE49-F238E27FC236}">
                <a16:creationId xmlns:a16="http://schemas.microsoft.com/office/drawing/2014/main" id="{DBFA23E2-1516-EBF3-8556-B868DCB7C36D}"/>
              </a:ext>
            </a:extLst>
          </p:cNvPr>
          <p:cNvPicPr>
            <a:picLocks noChangeAspect="1"/>
          </p:cNvPicPr>
          <p:nvPr/>
        </p:nvPicPr>
        <p:blipFill>
          <a:blip r:embed="rId4"/>
          <a:stretch>
            <a:fillRect/>
          </a:stretch>
        </p:blipFill>
        <p:spPr>
          <a:xfrm>
            <a:off x="587828" y="1518596"/>
            <a:ext cx="11009836" cy="3692955"/>
          </a:xfrm>
          <a:prstGeom prst="rect">
            <a:avLst/>
          </a:prstGeom>
        </p:spPr>
      </p:pic>
    </p:spTree>
    <p:extLst>
      <p:ext uri="{BB962C8B-B14F-4D97-AF65-F5344CB8AC3E}">
        <p14:creationId xmlns:p14="http://schemas.microsoft.com/office/powerpoint/2010/main" val="1948217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alpha val="30000"/>
          </a:schemeClr>
        </a:solidFill>
        <a:effectLst/>
      </p:bgPr>
    </p:bg>
    <p:spTree>
      <p:nvGrpSpPr>
        <p:cNvPr id="1" name=""/>
        <p:cNvGrpSpPr/>
        <p:nvPr/>
      </p:nvGrpSpPr>
      <p:grpSpPr>
        <a:xfrm>
          <a:off x="0" y="0"/>
          <a:ext cx="0" cy="0"/>
          <a:chOff x="0" y="0"/>
          <a:chExt cx="0" cy="0"/>
        </a:xfrm>
      </p:grpSpPr>
      <p:pic>
        <p:nvPicPr>
          <p:cNvPr id="8" name="Picture 7" descr="A person with a rainbow colored scarf and a rainbow colored scarf&#10;&#10;Description automatically generated">
            <a:extLst>
              <a:ext uri="{FF2B5EF4-FFF2-40B4-BE49-F238E27FC236}">
                <a16:creationId xmlns:a16="http://schemas.microsoft.com/office/drawing/2014/main" id="{58749BF3-974E-EA90-4E0D-0D9119C74C67}"/>
              </a:ext>
            </a:extLst>
          </p:cNvPr>
          <p:cNvPicPr>
            <a:picLocks noChangeAspect="1"/>
          </p:cNvPicPr>
          <p:nvPr/>
        </p:nvPicPr>
        <p:blipFill rotWithShape="1">
          <a:blip r:embed="rId3">
            <a:alphaModFix amt="50000"/>
          </a:blip>
          <a:srcRect r="7727" b="13172"/>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56F460CF-4789-5848-B965-6EAFD6B7CB2A}" type="slidenum">
              <a:rPr lang="en-US" smtClean="0"/>
              <a:t>26</a:t>
            </a:fld>
            <a:endParaRPr lang="en-US"/>
          </a:p>
        </p:txBody>
      </p:sp>
      <p:sp>
        <p:nvSpPr>
          <p:cNvPr id="12" name="TextBox 11">
            <a:extLst>
              <a:ext uri="{FF2B5EF4-FFF2-40B4-BE49-F238E27FC236}">
                <a16:creationId xmlns:a16="http://schemas.microsoft.com/office/drawing/2014/main" id="{14077FCD-3909-7BEF-50B4-153A34E4919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accent1"/>
                </a:solidFill>
                <a:effectLst/>
                <a:uLnTx/>
                <a:uFillTx/>
                <a:latin typeface="Calibri" panose="020F0502020204030204" pitchFamily="34" charset="0"/>
                <a:ea typeface="+mj-ea"/>
                <a:cs typeface="+mj-cs"/>
              </a:rPr>
              <a:t>Healthy Sexuality</a:t>
            </a:r>
            <a:endParaRPr lang="en-CA" sz="2000" spc="300">
              <a:solidFill>
                <a:schemeClr val="accent1"/>
              </a:solidFill>
            </a:endParaRPr>
          </a:p>
        </p:txBody>
      </p:sp>
      <p:sp>
        <p:nvSpPr>
          <p:cNvPr id="13" name="Subtitle 1">
            <a:extLst>
              <a:ext uri="{FF2B5EF4-FFF2-40B4-BE49-F238E27FC236}">
                <a16:creationId xmlns:a16="http://schemas.microsoft.com/office/drawing/2014/main" id="{A6648656-048F-EE3C-2C81-9B1F7F8698E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4" name="Text Placeholder 2">
            <a:extLst>
              <a:ext uri="{FF2B5EF4-FFF2-40B4-BE49-F238E27FC236}">
                <a16:creationId xmlns:a16="http://schemas.microsoft.com/office/drawing/2014/main" id="{7B7F7FAA-B9B2-4267-3444-76653A55ADAA}"/>
              </a:ext>
            </a:extLst>
          </p:cNvPr>
          <p:cNvSpPr txBox="1">
            <a:spLocks/>
          </p:cNvSpPr>
          <p:nvPr/>
        </p:nvSpPr>
        <p:spPr>
          <a:xfrm>
            <a:off x="6366636" y="2006129"/>
            <a:ext cx="4492936" cy="284574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a:t>You can’t know someone’s </a:t>
            </a:r>
            <a:br>
              <a:rPr lang="en-US" sz="3600"/>
            </a:br>
            <a:r>
              <a:rPr lang="en-US" sz="3600"/>
              <a:t>sexual orientation </a:t>
            </a:r>
            <a:br>
              <a:rPr lang="en-US" sz="3600"/>
            </a:br>
            <a:r>
              <a:rPr lang="en-US" sz="3600"/>
              <a:t>or gender identity just</a:t>
            </a:r>
            <a:br>
              <a:rPr lang="en-US" sz="3600"/>
            </a:br>
            <a:r>
              <a:rPr lang="en-US" sz="3600"/>
              <a:t>by looking at them.</a:t>
            </a:r>
          </a:p>
        </p:txBody>
      </p:sp>
      <p:sp>
        <p:nvSpPr>
          <p:cNvPr id="3" name="Text Placeholder 2"/>
          <p:cNvSpPr>
            <a:spLocks noGrp="1"/>
          </p:cNvSpPr>
          <p:nvPr>
            <p:ph type="body" sz="quarter" idx="13"/>
          </p:nvPr>
        </p:nvSpPr>
        <p:spPr>
          <a:xfrm>
            <a:off x="516025" y="1442244"/>
            <a:ext cx="4028661" cy="3973512"/>
          </a:xfrm>
        </p:spPr>
        <p:txBody>
          <a:bodyPr anchor="ctr"/>
          <a:lstStyle/>
          <a:p>
            <a:pPr algn="ctr"/>
            <a:r>
              <a:rPr lang="en-US" sz="3600"/>
              <a:t>A person’s </a:t>
            </a:r>
            <a:br>
              <a:rPr lang="en-US" sz="3600"/>
            </a:br>
            <a:r>
              <a:rPr lang="en-US" sz="3600"/>
              <a:t>sexual orientation, gender identity, and gender expression are a part of who they are.</a:t>
            </a:r>
          </a:p>
        </p:txBody>
      </p:sp>
      <p:sp>
        <p:nvSpPr>
          <p:cNvPr id="11" name="Title 1">
            <a:extLst>
              <a:ext uri="{FF2B5EF4-FFF2-40B4-BE49-F238E27FC236}">
                <a16:creationId xmlns:a16="http://schemas.microsoft.com/office/drawing/2014/main" id="{16149A65-383B-DF54-9D37-538F7FD3F401}"/>
              </a:ext>
            </a:extLst>
          </p:cNvPr>
          <p:cNvSpPr txBox="1">
            <a:spLocks/>
          </p:cNvSpPr>
          <p:nvPr/>
        </p:nvSpPr>
        <p:spPr>
          <a:xfrm>
            <a:off x="587828" y="666290"/>
            <a:ext cx="10842173"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Remember</a:t>
            </a:r>
            <a:endParaRPr lang="en-CA">
              <a:solidFill>
                <a:schemeClr val="accent3"/>
              </a:solidFill>
            </a:endParaRPr>
          </a:p>
        </p:txBody>
      </p:sp>
    </p:spTree>
    <p:extLst>
      <p:ext uri="{BB962C8B-B14F-4D97-AF65-F5344CB8AC3E}">
        <p14:creationId xmlns:p14="http://schemas.microsoft.com/office/powerpoint/2010/main" val="45466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pic>
        <p:nvPicPr>
          <p:cNvPr id="7" name="Picture 6" descr="A white puzzle pieces on a black background&#10;&#10;Description automatically generated">
            <a:extLst>
              <a:ext uri="{FF2B5EF4-FFF2-40B4-BE49-F238E27FC236}">
                <a16:creationId xmlns:a16="http://schemas.microsoft.com/office/drawing/2014/main" id="{0C724D2B-0798-2B8E-44A9-EBA44A6CB5E4}"/>
              </a:ext>
            </a:extLst>
          </p:cNvPr>
          <p:cNvPicPr>
            <a:picLocks noChangeAspect="1"/>
          </p:cNvPicPr>
          <p:nvPr/>
        </p:nvPicPr>
        <p:blipFill rotWithShape="1">
          <a:blip r:embed="rId3">
            <a:alphaModFix amt="35000"/>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69052" t="8117" r="3362" b="5667"/>
          <a:stretch/>
        </p:blipFill>
        <p:spPr>
          <a:xfrm rot="16200000">
            <a:off x="2831195" y="-1990826"/>
            <a:ext cx="6142783" cy="10798878"/>
          </a:xfrm>
          <a:prstGeom prst="rect">
            <a:avLst/>
          </a:prstGeom>
        </p:spPr>
      </p:pic>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white"/>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white"/>
              </a:solidFill>
              <a:effectLst/>
              <a:uLnTx/>
              <a:uFillTx/>
              <a:latin typeface="Calibri"/>
              <a:ea typeface="+mn-ea"/>
              <a:cs typeface="+mn-cs"/>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prstClr val="whit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4E80EBB6-465B-9A8F-A5FA-FFAFE465AE68}"/>
              </a:ext>
            </a:extLst>
          </p:cNvPr>
          <p:cNvSpPr txBox="1"/>
          <p:nvPr/>
        </p:nvSpPr>
        <p:spPr>
          <a:xfrm>
            <a:off x="986903" y="2254451"/>
            <a:ext cx="983136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a:ln>
                  <a:noFill/>
                </a:ln>
                <a:solidFill>
                  <a:prstClr val="white"/>
                </a:solidFill>
                <a:effectLst/>
                <a:uLnTx/>
                <a:uFillTx/>
                <a:latin typeface="Calibri" panose="020F0502020204030204" pitchFamily="34" charset="0"/>
                <a:ea typeface="+mn-ea"/>
                <a:cs typeface="+mn-cs"/>
              </a:rPr>
              <a:t>Matching activity</a:t>
            </a:r>
            <a:b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br>
            <a:r>
              <a:rPr kumimoji="0" lang="en-US" sz="4800" b="1" i="1" u="none" strike="noStrike" kern="1200" cap="none" spc="0" normalizeH="0" baseline="0" noProof="0">
                <a:ln>
                  <a:noFill/>
                </a:ln>
                <a:solidFill>
                  <a:prstClr val="white"/>
                </a:solidFill>
                <a:effectLst/>
                <a:uLnTx/>
                <a:uFillTx/>
                <a:latin typeface="Calibri" panose="020F0502020204030204" pitchFamily="34" charset="0"/>
                <a:ea typeface="+mn-ea"/>
                <a:cs typeface="+mn-cs"/>
              </a:rPr>
              <a:t>Sexual Orientation &amp; Gender Identity (SOGI) Terms</a:t>
            </a:r>
            <a:endParaRPr kumimoji="0" lang="en-CA" sz="18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E876C61-D8D1-F457-7DE7-AAF6C320B55A}"/>
              </a:ext>
            </a:extLst>
          </p:cNvPr>
          <p:cNvPicPr>
            <a:picLocks noChangeAspect="1"/>
          </p:cNvPicPr>
          <p:nvPr/>
        </p:nvPicPr>
        <p:blipFill>
          <a:blip r:embed="rId5">
            <a:biLevel thresh="25000"/>
          </a:blip>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2656358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Agender</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639999"/>
            <a:ext cx="7257361" cy="1207889"/>
            <a:chOff x="1074736" y="1535613"/>
            <a:chExt cx="10522927" cy="1207889"/>
          </a:xfrm>
        </p:grpSpPr>
        <p:sp>
          <p:nvSpPr>
            <p:cNvPr id="9" name="TextBox 8">
              <a:extLst>
                <a:ext uri="{FF2B5EF4-FFF2-40B4-BE49-F238E27FC236}">
                  <a16:creationId xmlns:a16="http://schemas.microsoft.com/office/drawing/2014/main" id="{D5F50559-0E49-9165-07A1-972DB192F152}"/>
                </a:ext>
              </a:extLst>
            </p:cNvPr>
            <p:cNvSpPr txBox="1"/>
            <p:nvPr/>
          </p:nvSpPr>
          <p:spPr>
            <a:xfrm>
              <a:off x="1074736" y="1535613"/>
              <a:ext cx="232697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89" y="1543173"/>
              <a:ext cx="79140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Someone who does not identify with a specific gender or have a recognizable gender expression.</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descr="A yellow circle with a black background&#10;&#10;Description automatically generated">
            <a:extLst>
              <a:ext uri="{FF2B5EF4-FFF2-40B4-BE49-F238E27FC236}">
                <a16:creationId xmlns:a16="http://schemas.microsoft.com/office/drawing/2014/main" id="{BF13B03A-9949-DCF5-2D17-5E04D52DDFD7}"/>
              </a:ext>
            </a:extLst>
          </p:cNvPr>
          <p:cNvPicPr>
            <a:picLocks noChangeAspect="1"/>
          </p:cNvPicPr>
          <p:nvPr/>
        </p:nvPicPr>
        <p:blipFill>
          <a:blip r:embed="rId3"/>
          <a:stretch>
            <a:fillRect/>
          </a:stretch>
        </p:blipFill>
        <p:spPr>
          <a:xfrm>
            <a:off x="8006826" y="909899"/>
            <a:ext cx="3590838" cy="4668090"/>
          </a:xfrm>
          <a:prstGeom prst="rect">
            <a:avLst/>
          </a:prstGeom>
        </p:spPr>
      </p:pic>
      <p:sp>
        <p:nvSpPr>
          <p:cNvPr id="15" name="TextBox 2">
            <a:extLst>
              <a:ext uri="{FF2B5EF4-FFF2-40B4-BE49-F238E27FC236}">
                <a16:creationId xmlns:a16="http://schemas.microsoft.com/office/drawing/2014/main" id="{FEA898B5-CC55-417E-BE11-FF303FEA2A21}"/>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6" name="Subtitle 1">
            <a:extLst>
              <a:ext uri="{FF2B5EF4-FFF2-40B4-BE49-F238E27FC236}">
                <a16:creationId xmlns:a16="http://schemas.microsoft.com/office/drawing/2014/main" id="{B7CABA86-A512-4685-7A03-4B00ED94EA8A}"/>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4237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Intersex</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94336" y="1436474"/>
            <a:ext cx="7345703" cy="4908233"/>
            <a:chOff x="1427653" y="1535613"/>
            <a:chExt cx="8950602" cy="2544104"/>
          </a:xfrm>
        </p:grpSpPr>
        <p:sp>
          <p:nvSpPr>
            <p:cNvPr id="9" name="TextBox 8">
              <a:extLst>
                <a:ext uri="{FF2B5EF4-FFF2-40B4-BE49-F238E27FC236}">
                  <a16:creationId xmlns:a16="http://schemas.microsoft.com/office/drawing/2014/main" id="{D5F50559-0E49-9165-07A1-972DB192F152}"/>
                </a:ext>
              </a:extLst>
            </p:cNvPr>
            <p:cNvSpPr txBox="1"/>
            <p:nvPr/>
          </p:nvSpPr>
          <p:spPr>
            <a:xfrm>
              <a:off x="1427653" y="1535613"/>
              <a:ext cx="197405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6694665" cy="2536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People’s sex may be assigned this way when their body’s reproductive sexual biology or genetic biology is not exclusively male or female, not clear, or otherwise does not fit within traditional definitions of male and female. </a:t>
              </a:r>
            </a:p>
            <a:p>
              <a:pPr>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a:p>
              <a:pPr>
                <a:defRPr/>
              </a:pPr>
              <a:r>
                <a:rPr kumimoji="0" lang="en-US" sz="2400" b="0" i="0" u="none" strike="noStrike" kern="1200" cap="none" spc="0" normalizeH="0" baseline="0" noProof="0">
                  <a:ln>
                    <a:noFill/>
                  </a:ln>
                  <a:solidFill>
                    <a:prstClr val="black"/>
                  </a:solidFill>
                  <a:effectLst/>
                  <a:uLnTx/>
                  <a:uFillTx/>
                  <a:latin typeface="Calibri"/>
                  <a:ea typeface="+mn-ea"/>
                  <a:cs typeface="+mn-cs"/>
                </a:rPr>
                <a:t>May or may not be assigned at birth or </a:t>
              </a:r>
              <a:br>
                <a:rPr kumimoji="0" lang="en-US" sz="2400" b="0" i="0" u="none" strike="noStrike" kern="1200" cap="none" spc="0" normalizeH="0" baseline="0" noProof="0">
                  <a:ln>
                    <a:noFill/>
                  </a:ln>
                  <a:solidFill>
                    <a:prstClr val="black"/>
                  </a:solidFill>
                  <a:effectLst/>
                  <a:uLnTx/>
                  <a:uFillTx/>
                  <a:latin typeface="Calibri"/>
                  <a:ea typeface="+mn-ea"/>
                  <a:cs typeface="+mn-cs"/>
                </a:rPr>
              </a:br>
              <a:r>
                <a:rPr kumimoji="0" lang="en-US" sz="2400" b="0" i="0" u="none" strike="noStrike" kern="1200" cap="none" spc="0" normalizeH="0" baseline="0" noProof="0">
                  <a:ln>
                    <a:noFill/>
                  </a:ln>
                  <a:solidFill>
                    <a:prstClr val="black"/>
                  </a:solidFill>
                  <a:effectLst/>
                  <a:uLnTx/>
                  <a:uFillTx/>
                  <a:latin typeface="Calibri"/>
                  <a:ea typeface="+mn-ea"/>
                  <a:cs typeface="+mn-cs"/>
                </a:rPr>
                <a:t>assigned at all. </a:t>
              </a:r>
            </a:p>
            <a:p>
              <a:pPr>
                <a:defRPr/>
              </a:pPr>
              <a:endParaRPr lang="en-US">
                <a:solidFill>
                  <a:prstClr val="black"/>
                </a:solidFill>
                <a:latin typeface="Calibri"/>
              </a:endParaRPr>
            </a:p>
            <a:p>
              <a:pPr>
                <a:defRPr/>
              </a:pPr>
              <a:r>
                <a:rPr kumimoji="0" lang="en-US" sz="2400" b="0" i="0" u="none" strike="noStrike" kern="1200" cap="none" spc="0" normalizeH="0" baseline="0" noProof="0">
                  <a:ln>
                    <a:noFill/>
                  </a:ln>
                  <a:solidFill>
                    <a:prstClr val="black"/>
                  </a:solidFill>
                  <a:effectLst/>
                  <a:uLnTx/>
                  <a:uFillTx/>
                  <a:latin typeface="Calibri"/>
                  <a:ea typeface="+mn-ea"/>
                  <a:cs typeface="+mn-cs"/>
                </a:rPr>
                <a:t>Some people may not use this term and instead use the term </a:t>
              </a:r>
              <a:r>
                <a:rPr kumimoji="0" lang="en-US" sz="2400" b="0" i="1" u="none" strike="noStrike" kern="1200" cap="none" spc="0" normalizeH="0" baseline="0" noProof="0">
                  <a:ln>
                    <a:noFill/>
                  </a:ln>
                  <a:solidFill>
                    <a:prstClr val="black"/>
                  </a:solidFill>
                  <a:effectLst/>
                  <a:uLnTx/>
                  <a:uFillTx/>
                  <a:latin typeface="Calibri"/>
                  <a:ea typeface="+mn-ea"/>
                  <a:cs typeface="+mn-cs"/>
                </a:rPr>
                <a:t>differences in sex development (DSD)</a:t>
              </a:r>
              <a:r>
                <a:rPr lang="en-US" sz="2400">
                  <a:solidFill>
                    <a:prstClr val="black"/>
                  </a:solidFill>
                  <a:latin typeface="Calibri"/>
                </a:rPr>
                <a:t>.</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2">
            <a:extLst>
              <a:ext uri="{FF2B5EF4-FFF2-40B4-BE49-F238E27FC236}">
                <a16:creationId xmlns:a16="http://schemas.microsoft.com/office/drawing/2014/main" id="{21517170-43A7-5B22-A19A-E3313646F677}"/>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2" name="Subtitle 1">
            <a:extLst>
              <a:ext uri="{FF2B5EF4-FFF2-40B4-BE49-F238E27FC236}">
                <a16:creationId xmlns:a16="http://schemas.microsoft.com/office/drawing/2014/main" id="{F9240079-C9C9-8700-33EF-F1B8917C2E95}"/>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3" name="Picture 12">
            <a:extLst>
              <a:ext uri="{FF2B5EF4-FFF2-40B4-BE49-F238E27FC236}">
                <a16:creationId xmlns:a16="http://schemas.microsoft.com/office/drawing/2014/main" id="{A6377298-9E48-5FED-18BA-DB21C708FF2C}"/>
              </a:ext>
            </a:extLst>
          </p:cNvPr>
          <p:cNvPicPr>
            <a:picLocks noChangeAspect="1"/>
          </p:cNvPicPr>
          <p:nvPr/>
        </p:nvPicPr>
        <p:blipFill>
          <a:blip r:embed="rId3"/>
          <a:stretch>
            <a:fillRect/>
          </a:stretch>
        </p:blipFill>
        <p:spPr>
          <a:xfrm>
            <a:off x="7677752" y="1436474"/>
            <a:ext cx="3859179" cy="2627526"/>
          </a:xfrm>
          <a:prstGeom prst="rect">
            <a:avLst/>
          </a:prstGeom>
        </p:spPr>
      </p:pic>
    </p:spTree>
    <p:extLst>
      <p:ext uri="{BB962C8B-B14F-4D97-AF65-F5344CB8AC3E}">
        <p14:creationId xmlns:p14="http://schemas.microsoft.com/office/powerpoint/2010/main" val="27673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D057A-DB12-01D8-D993-3E4D2FC8543F}"/>
              </a:ext>
            </a:extLst>
          </p:cNvPr>
          <p:cNvSpPr/>
          <p:nvPr/>
        </p:nvSpPr>
        <p:spPr>
          <a:xfrm>
            <a:off x="0" y="0"/>
            <a:ext cx="7033889"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97C0913-BCC1-BA4B-B817-05B850B70EF7}"/>
              </a:ext>
            </a:extLst>
          </p:cNvPr>
          <p:cNvSpPr>
            <a:spLocks noGrp="1"/>
          </p:cNvSpPr>
          <p:nvPr>
            <p:ph type="title"/>
          </p:nvPr>
        </p:nvSpPr>
        <p:spPr/>
        <p:txBody>
          <a:bodyPr/>
          <a:lstStyle/>
          <a:p>
            <a:r>
              <a:rPr lang="en-US"/>
              <a:t>Territorial Acknowledgment</a:t>
            </a:r>
          </a:p>
        </p:txBody>
      </p:sp>
      <p:sp>
        <p:nvSpPr>
          <p:cNvPr id="10" name="Text Placeholder 9"/>
          <p:cNvSpPr>
            <a:spLocks noGrp="1"/>
          </p:cNvSpPr>
          <p:nvPr>
            <p:ph type="body" sz="quarter" idx="13"/>
          </p:nvPr>
        </p:nvSpPr>
        <p:spPr>
          <a:xfrm>
            <a:off x="577055" y="1355197"/>
            <a:ext cx="6189149" cy="3973512"/>
          </a:xfrm>
        </p:spPr>
        <p:txBody>
          <a:bodyPr/>
          <a:lstStyle/>
          <a:p>
            <a:pPr marL="114300"/>
            <a:r>
              <a:rPr lang="en-US" b="1"/>
              <a:t>We wish to acknowledge that the land on which we gather is the traditional and unceded territory of the Coast Salish Peoples, including the Musqueam, Squamish, and Tsleil-Waututh Nations. </a:t>
            </a:r>
          </a:p>
          <a:p>
            <a:pPr marL="114300"/>
            <a:endParaRPr lang="en-US" b="1"/>
          </a:p>
          <a:p>
            <a:pPr marL="114300"/>
            <a:r>
              <a:rPr lang="en-US" sz="1800"/>
              <a:t>Vancouver Coastal Health is committed to delivering exceptional care to 1.25 million people, including the First Nations, </a:t>
            </a:r>
            <a:r>
              <a:rPr lang="en-CA" sz="1800"/>
              <a:t>Métis</a:t>
            </a:r>
            <a:r>
              <a:rPr lang="en-US" sz="1800"/>
              <a:t> and Inuit, within the traditional territories of the </a:t>
            </a:r>
            <a:r>
              <a:rPr lang="en-CA" sz="1800"/>
              <a:t>Heiltsuk, Kitasoo-Xai'xais, Lil'wat, Musqueam, N'Quatqua, Nuxalk, Samahquam, shíshálh, Skatin, Squamish, Tla'amin, Tsleil-Waututh, Wuikinuxv, and Xa'xtsa.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FCA9D6F-C4DF-AC67-FAE2-120EC42D4D41}"/>
              </a:ext>
            </a:extLst>
          </p:cNvPr>
          <p:cNvSpPr/>
          <p:nvPr/>
        </p:nvSpPr>
        <p:spPr>
          <a:xfrm>
            <a:off x="588343" y="5991210"/>
            <a:ext cx="3035390" cy="578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F42BCC-21D2-52D9-3929-0D9A2E71217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60229" y="6088310"/>
            <a:ext cx="2715924" cy="362123"/>
          </a:xfrm>
          <a:prstGeom prst="rect">
            <a:avLst/>
          </a:prstGeom>
        </p:spPr>
      </p:pic>
      <p:grpSp>
        <p:nvGrpSpPr>
          <p:cNvPr id="16" name="Group 15"/>
          <p:cNvGrpSpPr/>
          <p:nvPr/>
        </p:nvGrpSpPr>
        <p:grpSpPr>
          <a:xfrm>
            <a:off x="7178040" y="1231085"/>
            <a:ext cx="5145656" cy="4599117"/>
            <a:chOff x="6469215" y="705812"/>
            <a:chExt cx="5967100" cy="4929493"/>
          </a:xfrm>
        </p:grpSpPr>
        <p:grpSp>
          <p:nvGrpSpPr>
            <p:cNvPr id="17" name="Group 16"/>
            <p:cNvGrpSpPr/>
            <p:nvPr/>
          </p:nvGrpSpPr>
          <p:grpSpPr>
            <a:xfrm>
              <a:off x="6469215" y="705812"/>
              <a:ext cx="5967100" cy="4929493"/>
              <a:chOff x="6469215" y="705812"/>
              <a:chExt cx="5967100" cy="4929493"/>
            </a:xfrm>
          </p:grpSpPr>
          <p:pic>
            <p:nvPicPr>
              <p:cNvPr id="21" name="Picture 20"/>
              <p:cNvPicPr>
                <a:picLocks noChangeAspect="1"/>
              </p:cNvPicPr>
              <p:nvPr/>
            </p:nvPicPr>
            <p:blipFill>
              <a:blip r:embed="rId4"/>
              <a:stretch>
                <a:fillRect/>
              </a:stretch>
            </p:blipFill>
            <p:spPr>
              <a:xfrm>
                <a:off x="6469215" y="705812"/>
                <a:ext cx="5967099" cy="4016117"/>
              </a:xfrm>
              <a:prstGeom prst="rect">
                <a:avLst/>
              </a:prstGeom>
            </p:spPr>
          </p:pic>
          <p:pic>
            <p:nvPicPr>
              <p:cNvPr id="22" name="Picture 21"/>
              <p:cNvPicPr>
                <a:picLocks noChangeAspect="1"/>
              </p:cNvPicPr>
              <p:nvPr/>
            </p:nvPicPr>
            <p:blipFill>
              <a:blip r:embed="rId5"/>
              <a:stretch>
                <a:fillRect/>
              </a:stretch>
            </p:blipFill>
            <p:spPr>
              <a:xfrm>
                <a:off x="6469215" y="705812"/>
                <a:ext cx="5967100" cy="4026495"/>
              </a:xfrm>
              <a:prstGeom prst="rect">
                <a:avLst/>
              </a:prstGeom>
            </p:spPr>
          </p:pic>
          <p:pic>
            <p:nvPicPr>
              <p:cNvPr id="23" name="Picture 22"/>
              <p:cNvPicPr>
                <a:picLocks noChangeAspect="1"/>
              </p:cNvPicPr>
              <p:nvPr/>
            </p:nvPicPr>
            <p:blipFill>
              <a:blip r:embed="rId6"/>
              <a:stretch>
                <a:fillRect/>
              </a:stretch>
            </p:blipFill>
            <p:spPr>
              <a:xfrm>
                <a:off x="7325625" y="4287098"/>
                <a:ext cx="1021821" cy="1007361"/>
              </a:xfrm>
              <a:prstGeom prst="rect">
                <a:avLst/>
              </a:prstGeom>
            </p:spPr>
          </p:pic>
          <p:pic>
            <p:nvPicPr>
              <p:cNvPr id="24" name="Picture 23"/>
              <p:cNvPicPr>
                <a:picLocks noChangeAspect="1"/>
              </p:cNvPicPr>
              <p:nvPr/>
            </p:nvPicPr>
            <p:blipFill>
              <a:blip r:embed="rId7"/>
              <a:stretch>
                <a:fillRect/>
              </a:stretch>
            </p:blipFill>
            <p:spPr>
              <a:xfrm>
                <a:off x="8661136" y="4629441"/>
                <a:ext cx="1020302" cy="1005864"/>
              </a:xfrm>
              <a:prstGeom prst="rect">
                <a:avLst/>
              </a:prstGeom>
            </p:spPr>
          </p:pic>
          <p:pic>
            <p:nvPicPr>
              <p:cNvPr id="25" name="Picture 24"/>
              <p:cNvPicPr>
                <a:picLocks noChangeAspect="1"/>
              </p:cNvPicPr>
              <p:nvPr/>
            </p:nvPicPr>
            <p:blipFill>
              <a:blip r:embed="rId8"/>
              <a:stretch>
                <a:fillRect/>
              </a:stretch>
            </p:blipFill>
            <p:spPr>
              <a:xfrm>
                <a:off x="9995128" y="4515700"/>
                <a:ext cx="983405" cy="969489"/>
              </a:xfrm>
              <a:prstGeom prst="rect">
                <a:avLst/>
              </a:prstGeom>
            </p:spPr>
          </p:pic>
          <p:sp>
            <p:nvSpPr>
              <p:cNvPr id="26" name="Flowchart: Connector 25"/>
              <p:cNvSpPr/>
              <p:nvPr/>
            </p:nvSpPr>
            <p:spPr>
              <a:xfrm flipH="1">
                <a:off x="9806010" y="4211683"/>
                <a:ext cx="149919" cy="1508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endCxn id="26" idx="6"/>
            </p:cNvCxnSpPr>
            <p:nvPr/>
          </p:nvCxnSpPr>
          <p:spPr>
            <a:xfrm>
              <a:off x="8347446" y="4287097"/>
              <a:ext cx="1458564" cy="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6" idx="5"/>
            </p:cNvCxnSpPr>
            <p:nvPr/>
          </p:nvCxnSpPr>
          <p:spPr>
            <a:xfrm flipV="1">
              <a:off x="9681438" y="4340424"/>
              <a:ext cx="146527" cy="29612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endCxn id="26" idx="4"/>
            </p:cNvCxnSpPr>
            <p:nvPr/>
          </p:nvCxnSpPr>
          <p:spPr>
            <a:xfrm flipH="1" flipV="1">
              <a:off x="9880969" y="4362512"/>
              <a:ext cx="114159" cy="153188"/>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69137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Gender Binary</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271058"/>
            <a:ext cx="7146524" cy="2315884"/>
            <a:chOff x="1235446" y="1535613"/>
            <a:chExt cx="10362217" cy="2315884"/>
          </a:xfrm>
        </p:grpSpPr>
        <p:sp>
          <p:nvSpPr>
            <p:cNvPr id="9" name="TextBox 8">
              <a:extLst>
                <a:ext uri="{FF2B5EF4-FFF2-40B4-BE49-F238E27FC236}">
                  <a16:creationId xmlns:a16="http://schemas.microsoft.com/office/drawing/2014/main" id="{D5F50559-0E49-9165-07A1-972DB192F152}"/>
                </a:ext>
              </a:extLst>
            </p:cNvPr>
            <p:cNvSpPr txBox="1"/>
            <p:nvPr/>
          </p:nvSpPr>
          <p:spPr>
            <a:xfrm>
              <a:off x="1235446" y="1535613"/>
              <a:ext cx="216626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89" y="1543173"/>
              <a:ext cx="79140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classification of sex and gender into two distinct and separate states of masculine and feminine.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social boundary that discourages people from crossing or mixing gender roles.</a:t>
              </a:r>
              <a:r>
                <a:rPr kumimoji="0" lang="en-US" sz="2400" b="1" i="0" u="none" strike="noStrike" kern="1200" cap="none" spc="0" normalizeH="0" baseline="0" noProof="0">
                  <a:ln>
                    <a:noFill/>
                  </a:ln>
                  <a:solidFill>
                    <a:prstClr val="black"/>
                  </a:solidFill>
                  <a:effectLst/>
                  <a:uLnTx/>
                  <a:uFillTx/>
                  <a:latin typeface="Calibri"/>
                  <a:ea typeface="+mn-ea"/>
                  <a:cs typeface="+mn-cs"/>
                </a:rPr>
                <a:t> </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2">
            <a:extLst>
              <a:ext uri="{FF2B5EF4-FFF2-40B4-BE49-F238E27FC236}">
                <a16:creationId xmlns:a16="http://schemas.microsoft.com/office/drawing/2014/main" id="{A1D060EE-56D2-4C30-993A-213EDEB4511A}"/>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2" name="Subtitle 1">
            <a:extLst>
              <a:ext uri="{FF2B5EF4-FFF2-40B4-BE49-F238E27FC236}">
                <a16:creationId xmlns:a16="http://schemas.microsoft.com/office/drawing/2014/main" id="{38CA1D5F-50ED-451C-EDB4-CFFD2D5AFC66}"/>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5" name="Picture 4" descr="A person and person symbols&#10;&#10;Description automatically generated">
            <a:extLst>
              <a:ext uri="{FF2B5EF4-FFF2-40B4-BE49-F238E27FC236}">
                <a16:creationId xmlns:a16="http://schemas.microsoft.com/office/drawing/2014/main" id="{63BDC034-2DEE-9779-B2F3-77C9B50047CD}"/>
              </a:ext>
            </a:extLst>
          </p:cNvPr>
          <p:cNvPicPr>
            <a:picLocks noChangeAspect="1"/>
          </p:cNvPicPr>
          <p:nvPr/>
        </p:nvPicPr>
        <p:blipFill>
          <a:blip r:embed="rId3"/>
          <a:stretch>
            <a:fillRect/>
          </a:stretch>
        </p:blipFill>
        <p:spPr>
          <a:xfrm>
            <a:off x="8259353" y="1436914"/>
            <a:ext cx="2810715" cy="4305505"/>
          </a:xfrm>
          <a:prstGeom prst="rect">
            <a:avLst/>
          </a:prstGeom>
        </p:spPr>
      </p:pic>
    </p:spTree>
    <p:extLst>
      <p:ext uri="{BB962C8B-B14F-4D97-AF65-F5344CB8AC3E}">
        <p14:creationId xmlns:p14="http://schemas.microsoft.com/office/powerpoint/2010/main" val="140288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Non-Binary</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574161"/>
            <a:ext cx="7190179" cy="1577220"/>
            <a:chOff x="1172148" y="1535613"/>
            <a:chExt cx="10425515" cy="1577220"/>
          </a:xfrm>
        </p:grpSpPr>
        <p:sp>
          <p:nvSpPr>
            <p:cNvPr id="9" name="TextBox 8">
              <a:extLst>
                <a:ext uri="{FF2B5EF4-FFF2-40B4-BE49-F238E27FC236}">
                  <a16:creationId xmlns:a16="http://schemas.microsoft.com/office/drawing/2014/main" id="{D5F50559-0E49-9165-07A1-972DB192F152}"/>
                </a:ext>
              </a:extLst>
            </p:cNvPr>
            <p:cNvSpPr txBox="1"/>
            <p:nvPr/>
          </p:nvSpPr>
          <p:spPr>
            <a:xfrm>
              <a:off x="1172148" y="1535613"/>
              <a:ext cx="222955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89" y="1543173"/>
              <a:ext cx="79140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An umbrella term that refers to diverse people whose gender identity falls outside of the traditional western binary and don’t exclusively identify as a woman or a man.</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AC0F6024-AD2E-0558-748E-F0DD31D2A5BB}"/>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6E597B11-E382-DEFE-6F8B-493AF6CB7710}"/>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2" name="Picture 2">
            <a:extLst>
              <a:ext uri="{FF2B5EF4-FFF2-40B4-BE49-F238E27FC236}">
                <a16:creationId xmlns:a16="http://schemas.microsoft.com/office/drawing/2014/main" id="{071C745D-B030-0303-ED4B-3E7BFE5EA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72" y="1944916"/>
            <a:ext cx="3570957" cy="238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Queer</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1717060"/>
            <a:ext cx="6538686" cy="3793212"/>
            <a:chOff x="1216813" y="1535613"/>
            <a:chExt cx="9480872" cy="3793212"/>
          </a:xfrm>
        </p:grpSpPr>
        <p:sp>
          <p:nvSpPr>
            <p:cNvPr id="9" name="TextBox 8">
              <a:extLst>
                <a:ext uri="{FF2B5EF4-FFF2-40B4-BE49-F238E27FC236}">
                  <a16:creationId xmlns:a16="http://schemas.microsoft.com/office/drawing/2014/main" id="{D5F50559-0E49-9165-07A1-972DB192F152}"/>
                </a:ext>
              </a:extLst>
            </p:cNvPr>
            <p:cNvSpPr txBox="1"/>
            <p:nvPr/>
          </p:nvSpPr>
          <p:spPr>
            <a:xfrm>
              <a:off x="1216813" y="1535613"/>
              <a:ext cx="218489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89" y="1543173"/>
              <a:ext cx="701409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term used by some people who identify as sexually and/or gender diverse.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It is a reclaimed term as it was previously used as a slur.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It is now a positive, inclusive term to describe individuals, communities, and social movements.</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63E0647D-A96F-38EC-9B99-EE129B39D2FE}"/>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76EB4D22-08EF-29C6-4D8C-22C012FF6D44}"/>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1" name="Picture 10" descr="A rainbow flag with a cartoon feather">
            <a:extLst>
              <a:ext uri="{FF2B5EF4-FFF2-40B4-BE49-F238E27FC236}">
                <a16:creationId xmlns:a16="http://schemas.microsoft.com/office/drawing/2014/main" id="{005C1E0E-93E3-DA18-B399-BEC1D4019FB4}"/>
              </a:ext>
            </a:extLst>
          </p:cNvPr>
          <p:cNvPicPr>
            <a:picLocks noChangeAspect="1"/>
          </p:cNvPicPr>
          <p:nvPr/>
        </p:nvPicPr>
        <p:blipFill>
          <a:blip r:embed="rId3"/>
          <a:stretch>
            <a:fillRect/>
          </a:stretch>
        </p:blipFill>
        <p:spPr>
          <a:xfrm>
            <a:off x="7126514" y="1848791"/>
            <a:ext cx="4528539" cy="2548058"/>
          </a:xfrm>
          <a:prstGeom prst="rect">
            <a:avLst/>
          </a:prstGeom>
        </p:spPr>
      </p:pic>
    </p:spTree>
    <p:extLst>
      <p:ext uri="{BB962C8B-B14F-4D97-AF65-F5344CB8AC3E}">
        <p14:creationId xmlns:p14="http://schemas.microsoft.com/office/powerpoint/2010/main" val="326447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Cisgender / Cis</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3009720"/>
            <a:ext cx="7171707" cy="838557"/>
            <a:chOff x="1198932" y="1535613"/>
            <a:chExt cx="10398731" cy="838557"/>
          </a:xfrm>
        </p:grpSpPr>
        <p:sp>
          <p:nvSpPr>
            <p:cNvPr id="9" name="TextBox 8">
              <a:extLst>
                <a:ext uri="{FF2B5EF4-FFF2-40B4-BE49-F238E27FC236}">
                  <a16:creationId xmlns:a16="http://schemas.microsoft.com/office/drawing/2014/main" id="{D5F50559-0E49-9165-07A1-972DB192F152}"/>
                </a:ext>
              </a:extLst>
            </p:cNvPr>
            <p:cNvSpPr txBox="1"/>
            <p:nvPr/>
          </p:nvSpPr>
          <p:spPr>
            <a:xfrm>
              <a:off x="1198932" y="1535613"/>
              <a:ext cx="220277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89" y="1543173"/>
              <a:ext cx="7914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person whose gender identity matches the sex they were assigned at birth.</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9EB16499-C918-FEF6-4204-07D2669DF804}"/>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8D3E6B72-BA14-03EC-7310-BF2D447355A9}"/>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54191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Gender Diverse</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880455"/>
            <a:ext cx="7436310" cy="1097089"/>
            <a:chOff x="1287426" y="1535613"/>
            <a:chExt cx="10310237" cy="1097089"/>
          </a:xfrm>
        </p:grpSpPr>
        <p:sp>
          <p:nvSpPr>
            <p:cNvPr id="9" name="TextBox 8">
              <a:extLst>
                <a:ext uri="{FF2B5EF4-FFF2-40B4-BE49-F238E27FC236}">
                  <a16:creationId xmlns:a16="http://schemas.microsoft.com/office/drawing/2014/main" id="{D5F50559-0E49-9165-07A1-972DB192F152}"/>
                </a:ext>
              </a:extLst>
            </p:cNvPr>
            <p:cNvSpPr txBox="1"/>
            <p:nvPr/>
          </p:nvSpPr>
          <p:spPr>
            <a:xfrm>
              <a:off x="1287426" y="1535613"/>
              <a:ext cx="211428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1089529"/>
            </a:xfrm>
            <a:prstGeom prst="rect">
              <a:avLst/>
            </a:prstGeom>
            <a:noFill/>
          </p:spPr>
          <p:txBody>
            <a:bodyPr wrap="square" rtlCol="0">
              <a:spAutoFit/>
            </a:bodyPr>
            <a:lstStyle/>
            <a:p>
              <a:pPr marL="0" marR="0" lvl="0" indent="0" algn="l" defTabSz="1422400" rtl="0" eaLnBrk="1" fontAlgn="auto" latinLnBrk="0" hangingPunct="1">
                <a:lnSpc>
                  <a:spcPct val="90000"/>
                </a:lnSpc>
                <a:spcBef>
                  <a:spcPct val="0"/>
                </a:spcBef>
                <a:spcAft>
                  <a:spcPct val="15000"/>
                </a:spcAft>
                <a:buClrTx/>
                <a:buSzTx/>
                <a:buFontTx/>
                <a:buNone/>
                <a:tabLst/>
                <a:defRPr/>
              </a:pPr>
              <a:r>
                <a:rPr kumimoji="0" lang="en-CA" sz="24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rPr>
                <a:t>Gender identities, roles and/or gender expressions that do not match social and cultural expectations.</a:t>
              </a:r>
            </a:p>
          </p:txBody>
        </p:sp>
      </p:grpSp>
      <p:pic>
        <p:nvPicPr>
          <p:cNvPr id="5" name="Picture 4" descr="A group of colorful shapes&#10;&#10;Description automatically generated">
            <a:extLst>
              <a:ext uri="{FF2B5EF4-FFF2-40B4-BE49-F238E27FC236}">
                <a16:creationId xmlns:a16="http://schemas.microsoft.com/office/drawing/2014/main" id="{D87A457F-A685-0C8D-5B47-48CA7931DD7E}"/>
              </a:ext>
            </a:extLst>
          </p:cNvPr>
          <p:cNvPicPr>
            <a:picLocks noChangeAspect="1"/>
          </p:cNvPicPr>
          <p:nvPr/>
        </p:nvPicPr>
        <p:blipFill>
          <a:blip r:embed="rId3"/>
          <a:stretch>
            <a:fillRect/>
          </a:stretch>
        </p:blipFill>
        <p:spPr>
          <a:xfrm>
            <a:off x="8024138" y="1712719"/>
            <a:ext cx="3402970" cy="3432562"/>
          </a:xfrm>
          <a:prstGeom prst="rect">
            <a:avLst/>
          </a:prstGeom>
        </p:spPr>
      </p:pic>
      <p:sp>
        <p:nvSpPr>
          <p:cNvPr id="6" name="TextBox 2">
            <a:extLst>
              <a:ext uri="{FF2B5EF4-FFF2-40B4-BE49-F238E27FC236}">
                <a16:creationId xmlns:a16="http://schemas.microsoft.com/office/drawing/2014/main" id="{408FE593-1F6D-37DE-62B6-95694DCED962}"/>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650839C6-C0BD-A1D8-2DFA-9358F46B24BE}"/>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52778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Transgender / Trans</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825055"/>
            <a:ext cx="7464020" cy="1207889"/>
            <a:chOff x="1249007" y="1535613"/>
            <a:chExt cx="10348656" cy="1207889"/>
          </a:xfrm>
        </p:grpSpPr>
        <p:sp>
          <p:nvSpPr>
            <p:cNvPr id="9" name="TextBox 8">
              <a:extLst>
                <a:ext uri="{FF2B5EF4-FFF2-40B4-BE49-F238E27FC236}">
                  <a16:creationId xmlns:a16="http://schemas.microsoft.com/office/drawing/2014/main" id="{D5F50559-0E49-9165-07A1-972DB192F152}"/>
                </a:ext>
              </a:extLst>
            </p:cNvPr>
            <p:cNvSpPr txBox="1"/>
            <p:nvPr/>
          </p:nvSpPr>
          <p:spPr>
            <a:xfrm>
              <a:off x="1249007" y="1535613"/>
              <a:ext cx="215269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An umbrella term for people whose gender identity differs from the sex they were assigned at birth.</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D7FB25B-215D-769C-A4C5-86626006571F}"/>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4A64BBBA-C966-7C8E-A7BC-0E1E4A33C335}"/>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4098" name="Picture 2">
            <a:extLst>
              <a:ext uri="{FF2B5EF4-FFF2-40B4-BE49-F238E27FC236}">
                <a16:creationId xmlns:a16="http://schemas.microsoft.com/office/drawing/2014/main" id="{B61A4A1C-B735-317C-B63B-6415BDF0A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039" y="2168011"/>
            <a:ext cx="3958267" cy="237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Transition</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1436914"/>
            <a:ext cx="7429048" cy="4162544"/>
            <a:chOff x="1297495" y="1535613"/>
            <a:chExt cx="10300168" cy="4162544"/>
          </a:xfrm>
        </p:grpSpPr>
        <p:sp>
          <p:nvSpPr>
            <p:cNvPr id="9" name="TextBox 8">
              <a:extLst>
                <a:ext uri="{FF2B5EF4-FFF2-40B4-BE49-F238E27FC236}">
                  <a16:creationId xmlns:a16="http://schemas.microsoft.com/office/drawing/2014/main" id="{D5F50559-0E49-9165-07A1-972DB192F152}"/>
                </a:ext>
              </a:extLst>
            </p:cNvPr>
            <p:cNvSpPr txBox="1"/>
            <p:nvPr/>
          </p:nvSpPr>
          <p:spPr>
            <a:xfrm>
              <a:off x="1297495" y="1535613"/>
              <a:ext cx="210421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processes during which trans and other gender diverse people change their gender expression and/or bodies.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Can include name and pronoun change, wardrobe or hairstyle, medical care,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It is better understood as a personal journey to support someone’s health and happiness.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Also called "Gender-Affirmation".</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group of symbols on a black background&#10;&#10;Description automatically generated">
            <a:extLst>
              <a:ext uri="{FF2B5EF4-FFF2-40B4-BE49-F238E27FC236}">
                <a16:creationId xmlns:a16="http://schemas.microsoft.com/office/drawing/2014/main" id="{92CAA0D5-99B3-8610-FD78-6C9712DA38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86160" y="1771528"/>
            <a:ext cx="3311504" cy="3314943"/>
          </a:xfrm>
          <a:prstGeom prst="rect">
            <a:avLst/>
          </a:prstGeom>
        </p:spPr>
      </p:pic>
      <p:sp>
        <p:nvSpPr>
          <p:cNvPr id="6" name="TextBox 2">
            <a:extLst>
              <a:ext uri="{FF2B5EF4-FFF2-40B4-BE49-F238E27FC236}">
                <a16:creationId xmlns:a16="http://schemas.microsoft.com/office/drawing/2014/main" id="{A1FAAC17-1806-556C-ED6C-68FEFA01E389}"/>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F4710ABC-0F2A-B754-2222-74CA9A7CE91F}"/>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6882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Questioning</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734631"/>
            <a:ext cx="7464020" cy="838557"/>
            <a:chOff x="1249007" y="1535613"/>
            <a:chExt cx="10348656" cy="838557"/>
          </a:xfrm>
        </p:grpSpPr>
        <p:sp>
          <p:nvSpPr>
            <p:cNvPr id="9" name="TextBox 8">
              <a:extLst>
                <a:ext uri="{FF2B5EF4-FFF2-40B4-BE49-F238E27FC236}">
                  <a16:creationId xmlns:a16="http://schemas.microsoft.com/office/drawing/2014/main" id="{D5F50559-0E49-9165-07A1-972DB192F152}"/>
                </a:ext>
              </a:extLst>
            </p:cNvPr>
            <p:cNvSpPr txBox="1"/>
            <p:nvPr/>
          </p:nvSpPr>
          <p:spPr>
            <a:xfrm>
              <a:off x="1249007" y="1535613"/>
              <a:ext cx="215269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person exploring, or unsure of, their sexual orientation or gender identity.</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group of symbols on a black background&#10;&#10;Description automatically generated">
            <a:extLst>
              <a:ext uri="{FF2B5EF4-FFF2-40B4-BE49-F238E27FC236}">
                <a16:creationId xmlns:a16="http://schemas.microsoft.com/office/drawing/2014/main" id="{4C7DE623-3439-6EAB-273A-496737B3C2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626"/>
          <a:stretch/>
        </p:blipFill>
        <p:spPr>
          <a:xfrm>
            <a:off x="8255158" y="1440692"/>
            <a:ext cx="2823534" cy="3433993"/>
          </a:xfrm>
          <a:prstGeom prst="rect">
            <a:avLst/>
          </a:prstGeom>
        </p:spPr>
      </p:pic>
      <p:sp>
        <p:nvSpPr>
          <p:cNvPr id="6" name="TextBox 2">
            <a:extLst>
              <a:ext uri="{FF2B5EF4-FFF2-40B4-BE49-F238E27FC236}">
                <a16:creationId xmlns:a16="http://schemas.microsoft.com/office/drawing/2014/main" id="{AC44D2E4-FA7F-B1F5-73F8-7FA6B27B5FDB}"/>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A2515055-B1F7-33D6-8B63-6C08B640079B}"/>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3051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Coming Out</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640390"/>
            <a:ext cx="7399366" cy="1577220"/>
            <a:chOff x="1338648" y="1535613"/>
            <a:chExt cx="10259015" cy="1577220"/>
          </a:xfrm>
        </p:grpSpPr>
        <p:sp>
          <p:nvSpPr>
            <p:cNvPr id="9" name="TextBox 8">
              <a:extLst>
                <a:ext uri="{FF2B5EF4-FFF2-40B4-BE49-F238E27FC236}">
                  <a16:creationId xmlns:a16="http://schemas.microsoft.com/office/drawing/2014/main" id="{D5F50559-0E49-9165-07A1-972DB192F152}"/>
                </a:ext>
              </a:extLst>
            </p:cNvPr>
            <p:cNvSpPr txBox="1"/>
            <p:nvPr/>
          </p:nvSpPr>
          <p:spPr>
            <a:xfrm>
              <a:off x="1338648" y="1535613"/>
              <a:ext cx="2063058"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Telling people about one’s sexual orientation or gender identity.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Also known as ‘coming out of the closet’.</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descr="A group of symbols on a black background&#10;&#10;Description automatically generated">
            <a:extLst>
              <a:ext uri="{FF2B5EF4-FFF2-40B4-BE49-F238E27FC236}">
                <a16:creationId xmlns:a16="http://schemas.microsoft.com/office/drawing/2014/main" id="{A52AFEFC-B2C6-4361-4C57-D6DD18E1EB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88436" y="1811651"/>
            <a:ext cx="3509228" cy="3049970"/>
          </a:xfrm>
          <a:prstGeom prst="rect">
            <a:avLst/>
          </a:prstGeom>
        </p:spPr>
      </p:pic>
      <p:sp>
        <p:nvSpPr>
          <p:cNvPr id="6" name="TextBox 2">
            <a:extLst>
              <a:ext uri="{FF2B5EF4-FFF2-40B4-BE49-F238E27FC236}">
                <a16:creationId xmlns:a16="http://schemas.microsoft.com/office/drawing/2014/main" id="{FFF26E6F-AF34-C3D4-DE21-CB4CB9C006AA}"/>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3D96DA56-0C55-11FE-A725-FFFF19859440}"/>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9862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13D03-02A3-471C-4C5A-BDB870195F68}"/>
              </a:ext>
            </a:extLst>
          </p:cNvPr>
          <p:cNvSpPr>
            <a:spLocks noGrp="1"/>
          </p:cNvSpPr>
          <p:nvPr>
            <p:ph type="title"/>
          </p:nvPr>
        </p:nvSpPr>
        <p:spPr>
          <a:xfrm>
            <a:off x="587828" y="666290"/>
            <a:ext cx="5878286" cy="770624"/>
          </a:xfrm>
        </p:spPr>
        <p:txBody>
          <a:bodyPr>
            <a:normAutofit/>
          </a:bodyPr>
          <a:lstStyle/>
          <a:p>
            <a:r>
              <a:rPr lang="en-CA" sz="4000">
                <a:solidFill>
                  <a:schemeClr val="accent3"/>
                </a:solidFill>
              </a:rPr>
              <a:t>Ally</a:t>
            </a:r>
          </a:p>
        </p:txBody>
      </p:sp>
      <p:sp>
        <p:nvSpPr>
          <p:cNvPr id="3" name="Slide Number Placeholder 2">
            <a:extLst>
              <a:ext uri="{FF2B5EF4-FFF2-40B4-BE49-F238E27FC236}">
                <a16:creationId xmlns:a16="http://schemas.microsoft.com/office/drawing/2014/main" id="{6751CFF1-FA40-7A40-ACE6-BBA21B9A4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D87655C-0520-91C5-9C2D-F940C33D517D}"/>
              </a:ext>
            </a:extLst>
          </p:cNvPr>
          <p:cNvGrpSpPr/>
          <p:nvPr/>
        </p:nvGrpSpPr>
        <p:grpSpPr>
          <a:xfrm>
            <a:off x="587828" y="2640389"/>
            <a:ext cx="7454784" cy="1577220"/>
            <a:chOff x="1261812" y="1535613"/>
            <a:chExt cx="10335851" cy="1577220"/>
          </a:xfrm>
        </p:grpSpPr>
        <p:sp>
          <p:nvSpPr>
            <p:cNvPr id="9" name="TextBox 8">
              <a:extLst>
                <a:ext uri="{FF2B5EF4-FFF2-40B4-BE49-F238E27FC236}">
                  <a16:creationId xmlns:a16="http://schemas.microsoft.com/office/drawing/2014/main" id="{D5F50559-0E49-9165-07A1-972DB192F152}"/>
                </a:ext>
              </a:extLst>
            </p:cNvPr>
            <p:cNvSpPr txBox="1"/>
            <p:nvPr/>
          </p:nvSpPr>
          <p:spPr>
            <a:xfrm>
              <a:off x="1261812" y="1535613"/>
              <a:ext cx="213989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small" spc="0" normalizeH="0" baseline="0" noProof="0">
                  <a:ln>
                    <a:noFill/>
                  </a:ln>
                  <a:solidFill>
                    <a:srgbClr val="0078AE"/>
                  </a:solidFill>
                  <a:effectLst/>
                  <a:uLnTx/>
                  <a:uFillTx/>
                  <a:latin typeface="Calibri"/>
                  <a:ea typeface="+mn-ea"/>
                  <a:cs typeface="+mn-cs"/>
                </a:rPr>
                <a:t>What does it mean?</a:t>
              </a:r>
            </a:p>
          </p:txBody>
        </p:sp>
        <p:sp>
          <p:nvSpPr>
            <p:cNvPr id="10" name="TextBox 9">
              <a:extLst>
                <a:ext uri="{FF2B5EF4-FFF2-40B4-BE49-F238E27FC236}">
                  <a16:creationId xmlns:a16="http://schemas.microsoft.com/office/drawing/2014/main" id="{EA6A4C6E-DA9E-F1BF-84B4-FB398348704B}"/>
                </a:ext>
              </a:extLst>
            </p:cNvPr>
            <p:cNvSpPr txBox="1"/>
            <p:nvPr/>
          </p:nvSpPr>
          <p:spPr>
            <a:xfrm>
              <a:off x="3683590" y="1543173"/>
              <a:ext cx="79140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 person who advocates for the human rights of sexually and gender diverse people by challenging discrimination and heterosexism.</a:t>
              </a:r>
            </a:p>
          </p:txBody>
        </p:sp>
      </p:grpSp>
      <p:pic>
        <p:nvPicPr>
          <p:cNvPr id="5" name="Picture 4" descr="A logo of a company&#10;&#10;Description automatically generated">
            <a:extLst>
              <a:ext uri="{FF2B5EF4-FFF2-40B4-BE49-F238E27FC236}">
                <a16:creationId xmlns:a16="http://schemas.microsoft.com/office/drawing/2014/main" id="{A68A8771-D70A-0318-4066-4970C0ADEEF7}"/>
              </a:ext>
            </a:extLst>
          </p:cNvPr>
          <p:cNvPicPr>
            <a:picLocks noChangeAspect="1"/>
          </p:cNvPicPr>
          <p:nvPr/>
        </p:nvPicPr>
        <p:blipFill>
          <a:blip r:embed="rId3"/>
          <a:stretch>
            <a:fillRect/>
          </a:stretch>
        </p:blipFill>
        <p:spPr>
          <a:xfrm>
            <a:off x="8245922" y="1557536"/>
            <a:ext cx="3057410" cy="3742927"/>
          </a:xfrm>
          <a:prstGeom prst="rect">
            <a:avLst/>
          </a:prstGeom>
        </p:spPr>
      </p:pic>
      <p:sp>
        <p:nvSpPr>
          <p:cNvPr id="6" name="TextBox 2">
            <a:extLst>
              <a:ext uri="{FF2B5EF4-FFF2-40B4-BE49-F238E27FC236}">
                <a16:creationId xmlns:a16="http://schemas.microsoft.com/office/drawing/2014/main" id="{6F9A361D-9322-21AA-49B4-A13E77B5CD5D}"/>
              </a:ext>
            </a:extLst>
          </p:cNvPr>
          <p:cNvSpPr txBox="1"/>
          <p:nvPr/>
        </p:nvSpPr>
        <p:spPr>
          <a:xfrm>
            <a:off x="4251960" y="6137626"/>
            <a:ext cx="3688080"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34284496-8372-262E-C4FE-E34D6248D4AC}"/>
              </a:ext>
            </a:extLst>
          </p:cNvPr>
          <p:cNvSpPr txBox="1">
            <a:spLocks/>
          </p:cNvSpPr>
          <p:nvPr/>
        </p:nvSpPr>
        <p:spPr>
          <a:xfrm>
            <a:off x="1839006" y="6149056"/>
            <a:ext cx="2393116" cy="397944"/>
          </a:xfrm>
          <a:prstGeom prst="rect">
            <a:avLst/>
          </a:prstGeom>
        </p:spPr>
        <p:txBody>
          <a:bodyPr anchor="ctr">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3069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ymbol with a white background&#10;&#10;Description automatically generated">
            <a:extLst>
              <a:ext uri="{FF2B5EF4-FFF2-40B4-BE49-F238E27FC236}">
                <a16:creationId xmlns:a16="http://schemas.microsoft.com/office/drawing/2014/main" id="{57575711-1FFA-D81E-B403-52CD451A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5129EA-89CC-971A-A1FE-C78A915609FA}"/>
              </a:ext>
            </a:extLst>
          </p:cNvPr>
          <p:cNvSpPr>
            <a:spLocks noGrp="1"/>
          </p:cNvSpPr>
          <p:nvPr>
            <p:ph type="title"/>
          </p:nvPr>
        </p:nvSpPr>
        <p:spPr>
          <a:xfrm>
            <a:off x="587828" y="666290"/>
            <a:ext cx="10709825" cy="538389"/>
          </a:xfrm>
        </p:spPr>
        <p:txBody>
          <a:bodyPr>
            <a:normAutofit/>
          </a:bodyPr>
          <a:lstStyle/>
          <a:p>
            <a:pPr marL="0" indent="0">
              <a:buNone/>
            </a:pPr>
            <a:r>
              <a:rPr lang="en-CA">
                <a:solidFill>
                  <a:schemeClr val="accent3"/>
                </a:solidFill>
                <a:effectLst/>
                <a:latin typeface="Calibri" panose="020F0502020204030204" pitchFamily="34" charset="0"/>
                <a:ea typeface="Calibri" panose="020F0502020204030204" pitchFamily="34" charset="0"/>
              </a:rPr>
              <a:t>This material has been adapted from </a:t>
            </a:r>
            <a:r>
              <a:rPr lang="en-CA" b="1">
                <a:solidFill>
                  <a:schemeClr val="accent3"/>
                </a:solidFill>
                <a:effectLst/>
                <a:latin typeface="Calibri" panose="020F0502020204030204" pitchFamily="34" charset="0"/>
                <a:ea typeface="Calibri" panose="020F0502020204030204" pitchFamily="34" charset="0"/>
              </a:rPr>
              <a:t>teachingsexualhealth.ca </a:t>
            </a:r>
          </a:p>
        </p:txBody>
      </p:sp>
      <p:sp>
        <p:nvSpPr>
          <p:cNvPr id="4" name="Slide Number Placeholder 3">
            <a:extLst>
              <a:ext uri="{FF2B5EF4-FFF2-40B4-BE49-F238E27FC236}">
                <a16:creationId xmlns:a16="http://schemas.microsoft.com/office/drawing/2014/main" id="{925C8E25-589F-3656-6CB9-90734EA7F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5C39D487-6005-BF08-224F-89BD3E93B434}"/>
              </a:ext>
            </a:extLst>
          </p:cNvPr>
          <p:cNvSpPr>
            <a:spLocks noGrp="1"/>
          </p:cNvSpPr>
          <p:nvPr>
            <p:ph type="body" sz="quarter" idx="14"/>
          </p:nvPr>
        </p:nvSpPr>
        <p:spPr>
          <a:xfrm>
            <a:off x="587828" y="1610357"/>
            <a:ext cx="5137944" cy="4095370"/>
          </a:xfrm>
        </p:spPr>
        <p:txBody>
          <a:bodyPr anchor="ctr"/>
          <a:lstStyle/>
          <a:p>
            <a:pPr marL="0" indent="0">
              <a:buNone/>
            </a:pPr>
            <a:r>
              <a:rPr lang="en-CA">
                <a:effectLst/>
                <a:latin typeface="Calibri" panose="020F0502020204030204" pitchFamily="34" charset="0"/>
                <a:ea typeface="Calibri" panose="020F0502020204030204" pitchFamily="34" charset="0"/>
              </a:rPr>
              <a:t>Copyright 2023 Alberta Health Services ("AHS") with the permission of AHS. </a:t>
            </a:r>
            <a:endParaRPr lang="en-CA"/>
          </a:p>
          <a:p>
            <a:pPr marL="0" indent="0">
              <a:buNone/>
            </a:pPr>
            <a:r>
              <a:rPr lang="en-CA" sz="2400">
                <a:effectLst/>
                <a:latin typeface="Calibri" panose="020F0502020204030204" pitchFamily="34" charset="0"/>
                <a:ea typeface="Calibri" panose="020F0502020204030204" pitchFamily="34" charset="0"/>
              </a:rPr>
              <a:t>AHS is not responsible for any inaccuracies in content different from the content of the original English edition. All acts of copyright infringement including reproduction, translation, transmission, republication, and distribution of this material without written permission of Vancouver Coastal Health and AHS are prohibited.</a:t>
            </a:r>
            <a:endParaRPr lang="en-CA"/>
          </a:p>
        </p:txBody>
      </p:sp>
      <p:pic>
        <p:nvPicPr>
          <p:cNvPr id="10" name="Picture 9">
            <a:extLst>
              <a:ext uri="{FF2B5EF4-FFF2-40B4-BE49-F238E27FC236}">
                <a16:creationId xmlns:a16="http://schemas.microsoft.com/office/drawing/2014/main" id="{1914D849-C36D-D569-F040-0D0989B3A6C9}"/>
              </a:ext>
            </a:extLst>
          </p:cNvPr>
          <p:cNvPicPr>
            <a:picLocks noChangeAspect="1"/>
          </p:cNvPicPr>
          <p:nvPr/>
        </p:nvPicPr>
        <p:blipFill>
          <a:blip r:embed="rId4"/>
          <a:stretch>
            <a:fillRect/>
          </a:stretch>
        </p:blipFill>
        <p:spPr>
          <a:xfrm>
            <a:off x="676304" y="6151866"/>
            <a:ext cx="1039254" cy="271659"/>
          </a:xfrm>
          <a:prstGeom prst="rect">
            <a:avLst/>
          </a:prstGeom>
        </p:spPr>
      </p:pic>
      <p:sp>
        <p:nvSpPr>
          <p:cNvPr id="3" name="TextBox 2">
            <a:extLst>
              <a:ext uri="{FF2B5EF4-FFF2-40B4-BE49-F238E27FC236}">
                <a16:creationId xmlns:a16="http://schemas.microsoft.com/office/drawing/2014/main" id="{87DFD872-E5DE-99A9-58C5-5E294BF4D75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8" name="Subtitle 1">
            <a:extLst>
              <a:ext uri="{FF2B5EF4-FFF2-40B4-BE49-F238E27FC236}">
                <a16:creationId xmlns:a16="http://schemas.microsoft.com/office/drawing/2014/main" id="{030F1347-BB04-0990-CA77-C128942CBA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70602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40</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Sexual and Gender Identity:</a:t>
            </a:r>
          </a:p>
          <a:p>
            <a:r>
              <a:rPr lang="en-US">
                <a:solidFill>
                  <a:schemeClr val="accent3"/>
                </a:solidFill>
              </a:rPr>
              <a:t>Learning from Indigenous voices</a:t>
            </a:r>
            <a:endParaRPr lang="en-CA">
              <a:solidFill>
                <a:schemeClr val="accent3"/>
              </a:solidFill>
            </a:endParaRPr>
          </a:p>
        </p:txBody>
      </p:sp>
      <p:pic>
        <p:nvPicPr>
          <p:cNvPr id="11" name="Picture 10" descr="A cover of a book&#10;&#10;Description automatically generated">
            <a:extLst>
              <a:ext uri="{FF2B5EF4-FFF2-40B4-BE49-F238E27FC236}">
                <a16:creationId xmlns:a16="http://schemas.microsoft.com/office/drawing/2014/main" id="{3ED01967-F9A6-74CD-4207-9555384E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41" y="0"/>
            <a:ext cx="5916460" cy="6858147"/>
          </a:xfrm>
          <a:prstGeom prst="rect">
            <a:avLst/>
          </a:prstGeom>
        </p:spPr>
      </p:pic>
    </p:spTree>
    <p:extLst>
      <p:ext uri="{BB962C8B-B14F-4D97-AF65-F5344CB8AC3E}">
        <p14:creationId xmlns:p14="http://schemas.microsoft.com/office/powerpoint/2010/main" val="2071616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244E2D-8617-781C-D90E-5C273D369745}"/>
              </a:ext>
            </a:extLst>
          </p:cNvPr>
          <p:cNvSpPr>
            <a:spLocks noGrp="1"/>
          </p:cNvSpPr>
          <p:nvPr>
            <p:ph type="sldNum" sz="quarter" idx="12"/>
          </p:nvPr>
        </p:nvSpPr>
        <p:spPr/>
        <p:txBody>
          <a:bodyPr/>
          <a:lstStyle/>
          <a:p>
            <a:fld id="{56F460CF-4789-5848-B965-6EAFD6B7CB2A}" type="slidenum">
              <a:rPr lang="en-US" smtClean="0"/>
              <a:t>41</a:t>
            </a:fld>
            <a:endParaRPr lang="en-US"/>
          </a:p>
        </p:txBody>
      </p:sp>
      <p:pic>
        <p:nvPicPr>
          <p:cNvPr id="3" name="Picture 2" descr="A black and red circle with a black background&#10;&#10;Description automatically generated with medium confidence">
            <a:extLst>
              <a:ext uri="{FF2B5EF4-FFF2-40B4-BE49-F238E27FC236}">
                <a16:creationId xmlns:a16="http://schemas.microsoft.com/office/drawing/2014/main" id="{FD4C3CFB-8822-8B6F-9648-43D535EB9F91}"/>
              </a:ext>
            </a:extLst>
          </p:cNvPr>
          <p:cNvPicPr>
            <a:picLocks noChangeAspect="1"/>
          </p:cNvPicPr>
          <p:nvPr/>
        </p:nvPicPr>
        <p:blipFill rotWithShape="1">
          <a:blip r:embed="rId3">
            <a:extLst>
              <a:ext uri="{28A0092B-C50C-407E-A947-70E740481C1C}">
                <a14:useLocalDpi xmlns:a14="http://schemas.microsoft.com/office/drawing/2010/main" val="0"/>
              </a:ext>
            </a:extLst>
          </a:blip>
          <a:srcRect t="9774" b="57937"/>
          <a:stretch/>
        </p:blipFill>
        <p:spPr>
          <a:xfrm>
            <a:off x="481684" y="1627632"/>
            <a:ext cx="8224992" cy="3760078"/>
          </a:xfrm>
          <a:prstGeom prst="rect">
            <a:avLst/>
          </a:prstGeom>
        </p:spPr>
      </p:pic>
      <p:pic>
        <p:nvPicPr>
          <p:cNvPr id="5" name="Picture 4" descr="A group of white squares with blue text&#10;&#10;Description automatically generated">
            <a:extLst>
              <a:ext uri="{FF2B5EF4-FFF2-40B4-BE49-F238E27FC236}">
                <a16:creationId xmlns:a16="http://schemas.microsoft.com/office/drawing/2014/main" id="{3AED9A98-1E70-4C4B-5EA1-65E13F3A9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177" y="2313960"/>
            <a:ext cx="5043778" cy="3073749"/>
          </a:xfrm>
          <a:prstGeom prst="rect">
            <a:avLst/>
          </a:prstGeom>
        </p:spPr>
      </p:pic>
      <p:sp>
        <p:nvSpPr>
          <p:cNvPr id="7" name="Rectangle 6">
            <a:extLst>
              <a:ext uri="{FF2B5EF4-FFF2-40B4-BE49-F238E27FC236}">
                <a16:creationId xmlns:a16="http://schemas.microsoft.com/office/drawing/2014/main" id="{934294D7-3BF9-DBF5-B3A1-848F4C98664A}"/>
              </a:ext>
            </a:extLst>
          </p:cNvPr>
          <p:cNvSpPr/>
          <p:nvPr/>
        </p:nvSpPr>
        <p:spPr>
          <a:xfrm>
            <a:off x="2114029" y="3911600"/>
            <a:ext cx="2387448" cy="1466695"/>
          </a:xfrm>
          <a:prstGeom prst="rect">
            <a:avLst/>
          </a:prstGeom>
          <a:solidFill>
            <a:srgbClr val="800000">
              <a:alpha val="20000"/>
            </a:srgbClr>
          </a:solidFill>
          <a:ln w="19050">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3999DA3F-54C4-C060-457A-036F16DF95F9}"/>
              </a:ext>
            </a:extLst>
          </p:cNvPr>
          <p:cNvPicPr>
            <a:picLocks noChangeAspect="1"/>
          </p:cNvPicPr>
          <p:nvPr/>
        </p:nvPicPr>
        <p:blipFill>
          <a:blip r:embed="rId5"/>
          <a:stretch>
            <a:fillRect/>
          </a:stretch>
        </p:blipFill>
        <p:spPr>
          <a:xfrm>
            <a:off x="8889665" y="0"/>
            <a:ext cx="3302335" cy="6858000"/>
          </a:xfrm>
          <a:prstGeom prst="rect">
            <a:avLst/>
          </a:prstGeom>
        </p:spPr>
      </p:pic>
      <p:sp>
        <p:nvSpPr>
          <p:cNvPr id="13" name="Title 1">
            <a:extLst>
              <a:ext uri="{FF2B5EF4-FFF2-40B4-BE49-F238E27FC236}">
                <a16:creationId xmlns:a16="http://schemas.microsoft.com/office/drawing/2014/main" id="{B35638D7-6928-1775-922E-B4601BAA580D}"/>
              </a:ext>
            </a:extLst>
          </p:cNvPr>
          <p:cNvSpPr txBox="1">
            <a:spLocks/>
          </p:cNvSpPr>
          <p:nvPr/>
        </p:nvSpPr>
        <p:spPr>
          <a:xfrm>
            <a:off x="587827" y="666290"/>
            <a:ext cx="7549008"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Identity within Indigenous Sexual Wellbeing</a:t>
            </a:r>
            <a:endParaRPr lang="en-CA">
              <a:solidFill>
                <a:schemeClr val="accent3"/>
              </a:solidFill>
            </a:endParaRPr>
          </a:p>
        </p:txBody>
      </p:sp>
      <p:sp>
        <p:nvSpPr>
          <p:cNvPr id="2" name="TextBox 1">
            <a:extLst>
              <a:ext uri="{FF2B5EF4-FFF2-40B4-BE49-F238E27FC236}">
                <a16:creationId xmlns:a16="http://schemas.microsoft.com/office/drawing/2014/main" id="{14450787-AF39-E2EE-9567-76A82B79EBE1}"/>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96D27852-8B47-73BF-6E86-F027165917DA}"/>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4481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8" name="Picture 7" descr="A yellow and green circles&#10;&#10;Description automatically generated">
            <a:extLst>
              <a:ext uri="{FF2B5EF4-FFF2-40B4-BE49-F238E27FC236}">
                <a16:creationId xmlns:a16="http://schemas.microsoft.com/office/drawing/2014/main" id="{8134FEFB-33F3-7C24-DD60-1CDCF3A01CD9}"/>
              </a:ext>
            </a:extLst>
          </p:cNvPr>
          <p:cNvPicPr>
            <a:picLocks noChangeAspect="1"/>
          </p:cNvPicPr>
          <p:nvPr/>
        </p:nvPicPr>
        <p:blipFill rotWithShape="1">
          <a:blip r:embed="rId3">
            <a:alphaModFix amt="70000"/>
          </a:blip>
          <a:srcRect r="9696"/>
          <a:stretch/>
        </p:blipFill>
        <p:spPr>
          <a:xfrm>
            <a:off x="2194560" y="1388487"/>
            <a:ext cx="7049587" cy="4391171"/>
          </a:xfrm>
          <a:prstGeom prst="rect">
            <a:avLst/>
          </a:prstGeom>
        </p:spPr>
      </p:pic>
      <p:sp>
        <p:nvSpPr>
          <p:cNvPr id="9" name="TextBox 8">
            <a:extLst>
              <a:ext uri="{FF2B5EF4-FFF2-40B4-BE49-F238E27FC236}">
                <a16:creationId xmlns:a16="http://schemas.microsoft.com/office/drawing/2014/main" id="{FBFDCEEA-8A35-6590-369E-C8CA36635B65}"/>
              </a:ext>
            </a:extLst>
          </p:cNvPr>
          <p:cNvSpPr txBox="1"/>
          <p:nvPr/>
        </p:nvSpPr>
        <p:spPr>
          <a:xfrm>
            <a:off x="2267016" y="2799242"/>
            <a:ext cx="2643187" cy="1569660"/>
          </a:xfrm>
          <a:prstGeom prst="rect">
            <a:avLst/>
          </a:prstGeom>
          <a:noFill/>
        </p:spPr>
        <p:txBody>
          <a:bodyPr wrap="square">
            <a:spAutoFit/>
          </a:bodyPr>
          <a:lstStyle/>
          <a:p>
            <a:pPr algn="ctr"/>
            <a:r>
              <a:rPr lang="en-US" sz="2400"/>
              <a:t>Indigenous views on sexuality were not rooted in heteronormativity</a:t>
            </a:r>
            <a:endParaRPr lang="en-CA" sz="2400"/>
          </a:p>
        </p:txBody>
      </p:sp>
      <p:sp>
        <p:nvSpPr>
          <p:cNvPr id="10" name="TextBox 9">
            <a:extLst>
              <a:ext uri="{FF2B5EF4-FFF2-40B4-BE49-F238E27FC236}">
                <a16:creationId xmlns:a16="http://schemas.microsoft.com/office/drawing/2014/main" id="{E9BEC0F7-AD08-2F19-EDFA-C06E8FCF1F74}"/>
              </a:ext>
            </a:extLst>
          </p:cNvPr>
          <p:cNvSpPr txBox="1"/>
          <p:nvPr/>
        </p:nvSpPr>
        <p:spPr>
          <a:xfrm>
            <a:off x="5355499" y="2803528"/>
            <a:ext cx="3603034" cy="1569660"/>
          </a:xfrm>
          <a:prstGeom prst="rect">
            <a:avLst/>
          </a:prstGeom>
          <a:noFill/>
        </p:spPr>
        <p:txBody>
          <a:bodyPr wrap="square">
            <a:spAutoFit/>
          </a:bodyPr>
          <a:lstStyle/>
          <a:p>
            <a:pPr algn="ctr"/>
            <a:r>
              <a:rPr lang="en-US" sz="2400"/>
              <a:t>Many cultures traditionally had more complex non-binary concepts of gender and sexuality</a:t>
            </a:r>
            <a:endParaRPr lang="en-CA" sz="2400"/>
          </a:p>
        </p:txBody>
      </p:sp>
      <p:sp>
        <p:nvSpPr>
          <p:cNvPr id="11" name="TextBox 10">
            <a:extLst>
              <a:ext uri="{FF2B5EF4-FFF2-40B4-BE49-F238E27FC236}">
                <a16:creationId xmlns:a16="http://schemas.microsoft.com/office/drawing/2014/main" id="{E3904091-E3BA-1688-C8D3-B43F65F125C6}"/>
              </a:ext>
            </a:extLst>
          </p:cNvPr>
          <p:cNvSpPr txBox="1"/>
          <p:nvPr/>
        </p:nvSpPr>
        <p:spPr>
          <a:xfrm>
            <a:off x="6226763" y="5476504"/>
            <a:ext cx="5463541" cy="646331"/>
          </a:xfrm>
          <a:prstGeom prst="rect">
            <a:avLst/>
          </a:prstGeom>
          <a:noFill/>
        </p:spPr>
        <p:txBody>
          <a:bodyPr wrap="square" rtlCol="0">
            <a:spAutoFit/>
          </a:bodyPr>
          <a:lstStyle/>
          <a:p>
            <a:pPr algn="r"/>
            <a:r>
              <a:rPr lang="en-CA" sz="1200"/>
              <a:t>Sources:</a:t>
            </a:r>
            <a:endParaRPr lang="en-CA" sz="1200">
              <a:hlinkClick r:id="rId4"/>
            </a:endParaRPr>
          </a:p>
          <a:p>
            <a:pPr algn="r"/>
            <a:r>
              <a:rPr lang="en-CA" sz="1200">
                <a:hlinkClick r:id="rId4"/>
              </a:rPr>
              <a:t>MMIWGSLGBTQQIA National Action Plan Final Report</a:t>
            </a:r>
            <a:endParaRPr lang="en-CA" sz="1200"/>
          </a:p>
          <a:p>
            <a:pPr algn="r"/>
            <a:r>
              <a:rPr lang="en-CA" sz="1200">
                <a:hlinkClick r:id="rId5"/>
              </a:rPr>
              <a:t>Health Professionals working with First Nations, Inuit, and Metis Consensus Guideline</a:t>
            </a:r>
            <a:endParaRPr lang="en-CA" sz="1200"/>
          </a:p>
        </p:txBody>
      </p:sp>
      <p:sp>
        <p:nvSpPr>
          <p:cNvPr id="13" name="Title 1">
            <a:extLst>
              <a:ext uri="{FF2B5EF4-FFF2-40B4-BE49-F238E27FC236}">
                <a16:creationId xmlns:a16="http://schemas.microsoft.com/office/drawing/2014/main" id="{DA8D7C90-A57B-2A29-8D7F-AAE5ACB729C7}"/>
              </a:ext>
            </a:extLst>
          </p:cNvPr>
          <p:cNvSpPr txBox="1">
            <a:spLocks/>
          </p:cNvSpPr>
          <p:nvPr/>
        </p:nvSpPr>
        <p:spPr>
          <a:xfrm>
            <a:off x="587826" y="666290"/>
            <a:ext cx="11009837"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Pre-colonial Indigenous perspectives recognized diverse identities</a:t>
            </a:r>
            <a:endParaRPr lang="en-CA">
              <a:solidFill>
                <a:schemeClr val="accent3"/>
              </a:solidFill>
            </a:endParaRPr>
          </a:p>
        </p:txBody>
      </p:sp>
    </p:spTree>
    <p:extLst>
      <p:ext uri="{BB962C8B-B14F-4D97-AF65-F5344CB8AC3E}">
        <p14:creationId xmlns:p14="http://schemas.microsoft.com/office/powerpoint/2010/main" val="3001925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CC9F0223-2F7A-5A68-CEF9-67F2B6393A18}"/>
              </a:ext>
            </a:extLst>
          </p:cNvPr>
          <p:cNvSpPr txBox="1"/>
          <p:nvPr/>
        </p:nvSpPr>
        <p:spPr>
          <a:xfrm>
            <a:off x="6226763" y="5661170"/>
            <a:ext cx="5463541" cy="461665"/>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rPr>
              <a:t>Source:</a:t>
            </a:r>
            <a:endParaRPr kumimoji="0" lang="en-CA" sz="1200" b="0" i="0" u="none" strike="noStrike" kern="1200" cap="none" spc="0" normalizeH="0" baseline="0" noProof="0">
              <a:ln>
                <a:noFill/>
              </a:ln>
              <a:solidFill>
                <a:prstClr val="black"/>
              </a:solidFill>
              <a:effectLst/>
              <a:uLnTx/>
              <a:uFillTx/>
              <a:latin typeface="Calibri"/>
              <a:ea typeface="+mn-ea"/>
              <a:cs typeface="+mn-cs"/>
              <a:hlinkClick r:id="rId3"/>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a:ea typeface="+mn-ea"/>
                <a:cs typeface="+mn-cs"/>
                <a:hlinkClick r:id="rId3"/>
              </a:rPr>
              <a:t>MMIWGSLGBTQQIA National Action Plan Final Report</a:t>
            </a: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yellow and green circles&#10;&#10;Description automatically generated">
            <a:extLst>
              <a:ext uri="{FF2B5EF4-FFF2-40B4-BE49-F238E27FC236}">
                <a16:creationId xmlns:a16="http://schemas.microsoft.com/office/drawing/2014/main" id="{9E0074EC-499F-5130-8905-A5F66E65E49E}"/>
              </a:ext>
            </a:extLst>
          </p:cNvPr>
          <p:cNvPicPr>
            <a:picLocks noChangeAspect="1"/>
          </p:cNvPicPr>
          <p:nvPr/>
        </p:nvPicPr>
        <p:blipFill rotWithShape="1">
          <a:blip r:embed="rId4">
            <a:alphaModFix amt="70000"/>
          </a:blip>
          <a:srcRect r="9696"/>
          <a:stretch/>
        </p:blipFill>
        <p:spPr>
          <a:xfrm flipH="1">
            <a:off x="2194560" y="1388487"/>
            <a:ext cx="7049587" cy="4391171"/>
          </a:xfrm>
          <a:prstGeom prst="rect">
            <a:avLst/>
          </a:prstGeom>
        </p:spPr>
      </p:pic>
      <p:sp>
        <p:nvSpPr>
          <p:cNvPr id="3" name="TextBox 2">
            <a:extLst>
              <a:ext uri="{FF2B5EF4-FFF2-40B4-BE49-F238E27FC236}">
                <a16:creationId xmlns:a16="http://schemas.microsoft.com/office/drawing/2014/main" id="{EAD68B3E-F5BE-22D1-2507-1A9B2771D228}"/>
              </a:ext>
            </a:extLst>
          </p:cNvPr>
          <p:cNvSpPr txBox="1"/>
          <p:nvPr/>
        </p:nvSpPr>
        <p:spPr>
          <a:xfrm>
            <a:off x="2547345" y="2614576"/>
            <a:ext cx="2802869" cy="1938992"/>
          </a:xfrm>
          <a:prstGeom prst="rect">
            <a:avLst/>
          </a:prstGeom>
          <a:noFill/>
        </p:spPr>
        <p:txBody>
          <a:bodyPr wrap="square">
            <a:spAutoFit/>
          </a:bodyPr>
          <a:lstStyle/>
          <a:p>
            <a:pPr algn="ctr"/>
            <a:r>
              <a:rPr lang="en-US" sz="2400"/>
              <a:t>Two-Spirit people existed among many Indigenous nations prior to contact with European colonizers</a:t>
            </a:r>
            <a:endParaRPr lang="en-CA" sz="2400"/>
          </a:p>
        </p:txBody>
      </p:sp>
      <p:sp>
        <p:nvSpPr>
          <p:cNvPr id="5" name="TextBox 4">
            <a:extLst>
              <a:ext uri="{FF2B5EF4-FFF2-40B4-BE49-F238E27FC236}">
                <a16:creationId xmlns:a16="http://schemas.microsoft.com/office/drawing/2014/main" id="{3AF3223F-3EB2-B7EA-EAA7-EFE1CCECA85F}"/>
              </a:ext>
            </a:extLst>
          </p:cNvPr>
          <p:cNvSpPr txBox="1"/>
          <p:nvPr/>
        </p:nvSpPr>
        <p:spPr>
          <a:xfrm>
            <a:off x="5616579" y="2614576"/>
            <a:ext cx="3603034" cy="1938992"/>
          </a:xfrm>
          <a:prstGeom prst="rect">
            <a:avLst/>
          </a:prstGeom>
          <a:noFill/>
        </p:spPr>
        <p:txBody>
          <a:bodyPr wrap="square">
            <a:spAutoFit/>
          </a:bodyPr>
          <a:lstStyle/>
          <a:p>
            <a:pPr algn="ctr"/>
            <a:r>
              <a:rPr lang="en-US" sz="2400"/>
              <a:t>Two-Spirit people often carried unique roles and responsibilities that were vital to their communities’ well-being and survival</a:t>
            </a:r>
            <a:endParaRPr lang="en-CA" sz="2400"/>
          </a:p>
        </p:txBody>
      </p:sp>
      <p:sp>
        <p:nvSpPr>
          <p:cNvPr id="15" name="Title 1">
            <a:extLst>
              <a:ext uri="{FF2B5EF4-FFF2-40B4-BE49-F238E27FC236}">
                <a16:creationId xmlns:a16="http://schemas.microsoft.com/office/drawing/2014/main" id="{89C2EBC0-BB33-A5B9-9517-469303612C4C}"/>
              </a:ext>
            </a:extLst>
          </p:cNvPr>
          <p:cNvSpPr txBox="1">
            <a:spLocks/>
          </p:cNvSpPr>
          <p:nvPr/>
        </p:nvSpPr>
        <p:spPr>
          <a:xfrm>
            <a:off x="587826" y="666290"/>
            <a:ext cx="11009837"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Two-Spirit people were here before colonization</a:t>
            </a:r>
            <a:endParaRPr lang="en-CA">
              <a:solidFill>
                <a:schemeClr val="accent3"/>
              </a:solidFill>
            </a:endParaRPr>
          </a:p>
        </p:txBody>
      </p:sp>
    </p:spTree>
    <p:extLst>
      <p:ext uri="{BB962C8B-B14F-4D97-AF65-F5344CB8AC3E}">
        <p14:creationId xmlns:p14="http://schemas.microsoft.com/office/powerpoint/2010/main" val="1173843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8" name="Picture 7">
            <a:extLst>
              <a:ext uri="{FF2B5EF4-FFF2-40B4-BE49-F238E27FC236}">
                <a16:creationId xmlns:a16="http://schemas.microsoft.com/office/drawing/2014/main" id="{F33BF518-0F98-1B55-CDDB-962045094D01}"/>
              </a:ext>
            </a:extLst>
          </p:cNvPr>
          <p:cNvPicPr>
            <a:picLocks noChangeAspect="1"/>
          </p:cNvPicPr>
          <p:nvPr/>
        </p:nvPicPr>
        <p:blipFill rotWithShape="1">
          <a:blip r:embed="rId3">
            <a:alphaModFix amt="50000"/>
          </a:blip>
          <a:srcRect l="11109" t="35536" r="17564" b="7980"/>
          <a:stretch/>
        </p:blipFill>
        <p:spPr>
          <a:xfrm flipH="1">
            <a:off x="587826" y="1181490"/>
            <a:ext cx="10561957" cy="4704798"/>
          </a:xfrm>
          <a:prstGeom prst="rect">
            <a:avLst/>
          </a:prstGeom>
        </p:spPr>
      </p:pic>
      <p:sp>
        <p:nvSpPr>
          <p:cNvPr id="9" name="TextBox 8">
            <a:extLst>
              <a:ext uri="{FF2B5EF4-FFF2-40B4-BE49-F238E27FC236}">
                <a16:creationId xmlns:a16="http://schemas.microsoft.com/office/drawing/2014/main" id="{60D4D483-9C7B-2EDC-57B1-3C74B059EFBA}"/>
              </a:ext>
            </a:extLst>
          </p:cNvPr>
          <p:cNvSpPr txBox="1"/>
          <p:nvPr/>
        </p:nvSpPr>
        <p:spPr>
          <a:xfrm>
            <a:off x="7277258" y="2379727"/>
            <a:ext cx="3489731" cy="2677656"/>
          </a:xfrm>
          <a:prstGeom prst="rect">
            <a:avLst/>
          </a:prstGeom>
          <a:noFill/>
        </p:spPr>
        <p:txBody>
          <a:bodyPr wrap="square">
            <a:spAutoFit/>
          </a:bodyPr>
          <a:lstStyle/>
          <a:p>
            <a:pPr algn="ctr"/>
            <a:r>
              <a:rPr lang="en-US" sz="2400"/>
              <a:t>Helps facilitate re-connection with pre-colonial cultural expressions and roles of gender and sexual diversity for Indigenous Peoples</a:t>
            </a:r>
            <a:endParaRPr lang="en-CA" sz="2400"/>
          </a:p>
        </p:txBody>
      </p:sp>
      <p:sp>
        <p:nvSpPr>
          <p:cNvPr id="10" name="TextBox 9">
            <a:extLst>
              <a:ext uri="{FF2B5EF4-FFF2-40B4-BE49-F238E27FC236}">
                <a16:creationId xmlns:a16="http://schemas.microsoft.com/office/drawing/2014/main" id="{FB161AF8-6F43-AAAA-440D-AF13072F3BFE}"/>
              </a:ext>
            </a:extLst>
          </p:cNvPr>
          <p:cNvSpPr txBox="1"/>
          <p:nvPr/>
        </p:nvSpPr>
        <p:spPr>
          <a:xfrm>
            <a:off x="1464766" y="2463716"/>
            <a:ext cx="2636788" cy="2308324"/>
          </a:xfrm>
          <a:prstGeom prst="rect">
            <a:avLst/>
          </a:prstGeom>
          <a:noFill/>
        </p:spPr>
        <p:txBody>
          <a:bodyPr wrap="square">
            <a:spAutoFit/>
          </a:bodyPr>
          <a:lstStyle/>
          <a:p>
            <a:pPr algn="ctr"/>
            <a:r>
              <a:rPr lang="en-US" sz="2400"/>
              <a:t>May be used to describe North American Indigenous people who identify as LGBTQIA+</a:t>
            </a:r>
            <a:endParaRPr lang="en-CA" sz="2400"/>
          </a:p>
        </p:txBody>
      </p:sp>
      <p:sp>
        <p:nvSpPr>
          <p:cNvPr id="11" name="TextBox 10">
            <a:extLst>
              <a:ext uri="{FF2B5EF4-FFF2-40B4-BE49-F238E27FC236}">
                <a16:creationId xmlns:a16="http://schemas.microsoft.com/office/drawing/2014/main" id="{9580BA82-C49B-867A-3A3A-2850CFD36746}"/>
              </a:ext>
            </a:extLst>
          </p:cNvPr>
          <p:cNvSpPr txBox="1"/>
          <p:nvPr/>
        </p:nvSpPr>
        <p:spPr>
          <a:xfrm>
            <a:off x="4484348" y="2640025"/>
            <a:ext cx="2794397" cy="1938992"/>
          </a:xfrm>
          <a:prstGeom prst="rect">
            <a:avLst/>
          </a:prstGeom>
          <a:noFill/>
        </p:spPr>
        <p:txBody>
          <a:bodyPr wrap="square">
            <a:spAutoFit/>
          </a:bodyPr>
          <a:lstStyle/>
          <a:p>
            <a:pPr algn="ctr"/>
            <a:r>
              <a:rPr lang="en-US" sz="2400"/>
              <a:t>May refer to sexual orientation, gender, or sex, but is </a:t>
            </a:r>
            <a:r>
              <a:rPr lang="en-US" sz="2400" b="1"/>
              <a:t>not limited </a:t>
            </a:r>
            <a:r>
              <a:rPr lang="en-US" sz="2400"/>
              <a:t>to these characteristics</a:t>
            </a:r>
            <a:endParaRPr lang="en-CA" sz="2400"/>
          </a:p>
        </p:txBody>
      </p:sp>
      <p:sp>
        <p:nvSpPr>
          <p:cNvPr id="12" name="TextBox 11">
            <a:extLst>
              <a:ext uri="{FF2B5EF4-FFF2-40B4-BE49-F238E27FC236}">
                <a16:creationId xmlns:a16="http://schemas.microsoft.com/office/drawing/2014/main" id="{CC9F0223-2F7A-5A68-CEF9-67F2B6393A18}"/>
              </a:ext>
            </a:extLst>
          </p:cNvPr>
          <p:cNvSpPr txBox="1"/>
          <p:nvPr/>
        </p:nvSpPr>
        <p:spPr>
          <a:xfrm>
            <a:off x="6226763" y="5661170"/>
            <a:ext cx="5463541" cy="461665"/>
          </a:xfrm>
          <a:prstGeom prst="rect">
            <a:avLst/>
          </a:prstGeom>
          <a:noFill/>
        </p:spPr>
        <p:txBody>
          <a:bodyPr wrap="square" rtlCol="0" anchor="b">
            <a:spAutoFit/>
          </a:bodyPr>
          <a:lstStyle/>
          <a:p>
            <a:pPr algn="r"/>
            <a:r>
              <a:rPr lang="en-CA" sz="1200"/>
              <a:t>Source:</a:t>
            </a:r>
            <a:endParaRPr lang="en-CA" sz="1200">
              <a:hlinkClick r:id="rId4"/>
            </a:endParaRPr>
          </a:p>
          <a:p>
            <a:pPr algn="r"/>
            <a:r>
              <a:rPr lang="en-CA" sz="1200">
                <a:hlinkClick r:id="rId4"/>
              </a:rPr>
              <a:t>MMIWGSLGBTQQIA National Action Plan Final Report</a:t>
            </a:r>
            <a:endParaRPr lang="en-CA" sz="1200"/>
          </a:p>
        </p:txBody>
      </p:sp>
      <p:sp>
        <p:nvSpPr>
          <p:cNvPr id="13" name="Title 1">
            <a:extLst>
              <a:ext uri="{FF2B5EF4-FFF2-40B4-BE49-F238E27FC236}">
                <a16:creationId xmlns:a16="http://schemas.microsoft.com/office/drawing/2014/main" id="{B560F153-17F0-E2F3-2F2E-CC12BF074763}"/>
              </a:ext>
            </a:extLst>
          </p:cNvPr>
          <p:cNvSpPr txBox="1">
            <a:spLocks/>
          </p:cNvSpPr>
          <p:nvPr/>
        </p:nvSpPr>
        <p:spPr>
          <a:xfrm>
            <a:off x="587826" y="666290"/>
            <a:ext cx="11009837" cy="9620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Two-Spirit is a concept deeply rooted in Indigenous culture</a:t>
            </a:r>
            <a:endParaRPr lang="en-CA">
              <a:solidFill>
                <a:schemeClr val="accent3"/>
              </a:solidFill>
            </a:endParaRPr>
          </a:p>
        </p:txBody>
      </p:sp>
    </p:spTree>
    <p:extLst>
      <p:ext uri="{BB962C8B-B14F-4D97-AF65-F5344CB8AC3E}">
        <p14:creationId xmlns:p14="http://schemas.microsoft.com/office/powerpoint/2010/main" val="2776864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6359C3-B0D4-7BCA-D220-2E5047C05FB2}"/>
              </a:ext>
            </a:extLst>
          </p:cNvPr>
          <p:cNvSpPr>
            <a:spLocks noGrp="1"/>
          </p:cNvSpPr>
          <p:nvPr>
            <p:ph type="sldNum" sz="quarter" idx="12"/>
          </p:nvPr>
        </p:nvSpPr>
        <p:spPr/>
        <p:txBody>
          <a:bodyPr/>
          <a:lstStyle/>
          <a:p>
            <a:fld id="{56F460CF-4789-5848-B965-6EAFD6B7CB2A}" type="slidenum">
              <a:rPr lang="en-US" smtClean="0"/>
              <a:t>45</a:t>
            </a:fld>
            <a:endParaRPr lang="en-US"/>
          </a:p>
        </p:txBody>
      </p:sp>
      <p:pic>
        <p:nvPicPr>
          <p:cNvPr id="8" name="Online Media 7" title="Personal reflections on Two-Spirit identities, histories, and cultural contexts">
            <a:hlinkClick r:id="" action="ppaction://media"/>
            <a:extLst>
              <a:ext uri="{FF2B5EF4-FFF2-40B4-BE49-F238E27FC236}">
                <a16:creationId xmlns:a16="http://schemas.microsoft.com/office/drawing/2014/main" id="{3037B97E-948B-F7F1-88CB-8D0F4408950B}"/>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25049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 name="TextBox 1">
            <a:extLst>
              <a:ext uri="{FF2B5EF4-FFF2-40B4-BE49-F238E27FC236}">
                <a16:creationId xmlns:a16="http://schemas.microsoft.com/office/drawing/2014/main" id="{1766CBE1-609B-64F0-CF9E-E0D0BCE77F3D}"/>
              </a:ext>
            </a:extLst>
          </p:cNvPr>
          <p:cNvSpPr txBox="1"/>
          <p:nvPr/>
        </p:nvSpPr>
        <p:spPr>
          <a:xfrm>
            <a:off x="1269691" y="1791204"/>
            <a:ext cx="9652618" cy="2154436"/>
          </a:xfrm>
          <a:prstGeom prst="rect">
            <a:avLst/>
          </a:prstGeom>
          <a:noFill/>
        </p:spPr>
        <p:txBody>
          <a:bodyPr wrap="square">
            <a:spAutoFit/>
          </a:bodyPr>
          <a:lstStyle/>
          <a:p>
            <a:r>
              <a:rPr lang="en-US" sz="5400" b="1" i="0">
                <a:solidFill>
                  <a:srgbClr val="009FD4"/>
                </a:solidFill>
                <a:effectLst/>
                <a:latin typeface="Aptos SemiBold" panose="020B0004020202020204" pitchFamily="34" charset="0"/>
              </a:rPr>
              <a:t>2S</a:t>
            </a:r>
            <a:r>
              <a:rPr lang="en-US" sz="5400" b="1" i="0">
                <a:solidFill>
                  <a:srgbClr val="006271"/>
                </a:solidFill>
                <a:effectLst/>
                <a:latin typeface="Aptos SemiBold" panose="020B0004020202020204" pitchFamily="34" charset="0"/>
              </a:rPr>
              <a:t>LGBTQIA+ </a:t>
            </a:r>
            <a:endParaRPr lang="en-US" sz="5400">
              <a:solidFill>
                <a:srgbClr val="006271"/>
              </a:solidFill>
              <a:effectLst/>
              <a:latin typeface="Aptos SemiBold" panose="020B0004020202020204" pitchFamily="34" charset="0"/>
            </a:endParaRPr>
          </a:p>
          <a:p>
            <a:r>
              <a:rPr lang="en-US" sz="4000" b="0" i="0">
                <a:solidFill>
                  <a:srgbClr val="53585F"/>
                </a:solidFill>
                <a:effectLst/>
                <a:latin typeface="Aptos SemiBold" panose="020B0004020202020204" pitchFamily="34" charset="0"/>
              </a:rPr>
              <a:t>recognizes that 2S (Two-spirit) is different and unique from other LGBTQ+ identities.</a:t>
            </a:r>
            <a:endParaRPr lang="en-US" sz="4000">
              <a:solidFill>
                <a:srgbClr val="006271"/>
              </a:solidFill>
              <a:effectLst/>
              <a:latin typeface="Aptos SemiBold" panose="020B0004020202020204" pitchFamily="34" charset="0"/>
            </a:endParaRPr>
          </a:p>
        </p:txBody>
      </p:sp>
    </p:spTree>
    <p:extLst>
      <p:ext uri="{BB962C8B-B14F-4D97-AF65-F5344CB8AC3E}">
        <p14:creationId xmlns:p14="http://schemas.microsoft.com/office/powerpoint/2010/main" val="1387298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5EF39-658F-5DC5-DE1A-E916F81220EF}"/>
              </a:ext>
            </a:extLst>
          </p:cNvPr>
          <p:cNvSpPr>
            <a:spLocks noGrp="1"/>
          </p:cNvSpPr>
          <p:nvPr>
            <p:ph type="title"/>
          </p:nvPr>
        </p:nvSpPr>
        <p:spPr>
          <a:xfrm>
            <a:off x="775540" y="838198"/>
            <a:ext cx="9784666" cy="895068"/>
          </a:xfrm>
        </p:spPr>
        <p:txBody>
          <a:bodyPr anchor="t">
            <a:noAutofit/>
          </a:bodyPr>
          <a:lstStyle/>
          <a:p>
            <a:r>
              <a:rPr lang="en-US"/>
              <a:t>Gender-based discrimination and violence</a:t>
            </a:r>
            <a:endParaRPr lang="en-CA" b="0" i="1">
              <a:solidFill>
                <a:schemeClr val="accent2"/>
              </a:solidFill>
            </a:endParaRPr>
          </a:p>
        </p:txBody>
      </p:sp>
      <p:sp>
        <p:nvSpPr>
          <p:cNvPr id="3" name="Slide Number Placeholder 2">
            <a:extLst>
              <a:ext uri="{FF2B5EF4-FFF2-40B4-BE49-F238E27FC236}">
                <a16:creationId xmlns:a16="http://schemas.microsoft.com/office/drawing/2014/main" id="{7E43E32B-3E31-254B-655B-5E27A1D50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C083AB-B1D9-90CC-6067-0F13AD2B5D74}"/>
              </a:ext>
            </a:extLst>
          </p:cNvPr>
          <p:cNvSpPr txBox="1"/>
          <p:nvPr/>
        </p:nvSpPr>
        <p:spPr>
          <a:xfrm>
            <a:off x="3176466" y="3014036"/>
            <a:ext cx="7761144" cy="12603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CA" sz="2400">
                <a:solidFill>
                  <a:srgbClr val="D4EFFC"/>
                </a:solidFill>
                <a:latin typeface="Calibri" panose="020F0502020204030204" pitchFamily="34" charset="0"/>
                <a:cs typeface="Times New Roman" panose="02020603050405020304" pitchFamily="18" charset="0"/>
              </a:rPr>
              <a:t>Students will </a:t>
            </a:r>
            <a:r>
              <a:rPr lang="en-US" sz="2400">
                <a:solidFill>
                  <a:srgbClr val="D4EFFC"/>
                </a:solidFill>
                <a:latin typeface="Calibri" panose="020F0502020204030204" pitchFamily="34" charset="0"/>
                <a:cs typeface="Times New Roman" panose="02020603050405020304" pitchFamily="18" charset="0"/>
              </a:rPr>
              <a:t>cultivate an awareness of the nature and consequences of bullying, stereotyping, discrimination, and violence based on gender identity/expressions and sexuality.</a:t>
            </a:r>
            <a:endParaRPr lang="en-CA" sz="2400">
              <a:solidFill>
                <a:srgbClr val="D4EFFC"/>
              </a:solidFill>
              <a:latin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948D1-4045-4D44-8E16-48E458630D84}"/>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075EEB38-BD14-AF05-D225-03F58CCA169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7" name="Picture 6" descr="A blue logo with a person holding a book&#10;&#10;Description automatically generated">
            <a:extLst>
              <a:ext uri="{FF2B5EF4-FFF2-40B4-BE49-F238E27FC236}">
                <a16:creationId xmlns:a16="http://schemas.microsoft.com/office/drawing/2014/main" id="{3CD0069A-1B10-3867-DB98-10D7B437A319}"/>
              </a:ext>
            </a:extLst>
          </p:cNvPr>
          <p:cNvPicPr>
            <a:picLocks noChangeAspect="1"/>
          </p:cNvPicPr>
          <p:nvPr/>
        </p:nvPicPr>
        <p:blipFill>
          <a:blip r:embed="rId3">
            <a:biLevel thresh="25000"/>
          </a:blip>
          <a:stretch>
            <a:fillRect/>
          </a:stretch>
        </p:blipFill>
        <p:spPr>
          <a:xfrm>
            <a:off x="1225632" y="3045897"/>
            <a:ext cx="1658320" cy="1462301"/>
          </a:xfrm>
          <a:prstGeom prst="rect">
            <a:avLst/>
          </a:prstGeom>
        </p:spPr>
      </p:pic>
      <p:sp>
        <p:nvSpPr>
          <p:cNvPr id="8" name="Text Placeholder 4">
            <a:extLst>
              <a:ext uri="{FF2B5EF4-FFF2-40B4-BE49-F238E27FC236}">
                <a16:creationId xmlns:a16="http://schemas.microsoft.com/office/drawing/2014/main" id="{DB12FE2E-6252-9476-D7CB-ECAE58200159}"/>
              </a:ext>
            </a:extLst>
          </p:cNvPr>
          <p:cNvSpPr txBox="1">
            <a:spLocks/>
          </p:cNvSpPr>
          <p:nvPr/>
        </p:nvSpPr>
        <p:spPr>
          <a:xfrm>
            <a:off x="826265" y="2464806"/>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0">
                <a:ln>
                  <a:noFill/>
                </a:ln>
                <a:solidFill>
                  <a:prstClr val="white"/>
                </a:solidFill>
                <a:effectLst/>
                <a:uLnTx/>
                <a:uFillTx/>
                <a:latin typeface="Calibri"/>
                <a:ea typeface="+mn-ea"/>
                <a:cs typeface="+mn-cs"/>
              </a:rPr>
              <a:t>GRADES 8–10 PHE</a:t>
            </a:r>
          </a:p>
        </p:txBody>
      </p:sp>
    </p:spTree>
    <p:extLst>
      <p:ext uri="{BB962C8B-B14F-4D97-AF65-F5344CB8AC3E}">
        <p14:creationId xmlns:p14="http://schemas.microsoft.com/office/powerpoint/2010/main" val="1093163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1F81E7-2528-1720-4364-A14B17E9FF59}"/>
              </a:ext>
            </a:extLst>
          </p:cNvPr>
          <p:cNvSpPr/>
          <p:nvPr/>
        </p:nvSpPr>
        <p:spPr>
          <a:xfrm>
            <a:off x="3829050" y="0"/>
            <a:ext cx="8353306"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a:xfrm>
            <a:off x="587828" y="666290"/>
            <a:ext cx="10430692" cy="538389"/>
          </a:xfrm>
        </p:spPr>
        <p:txBody>
          <a:bodyPr>
            <a:normAutofit/>
          </a:bodyPr>
          <a:lstStyle/>
          <a:p>
            <a:r>
              <a:rPr lang="en-CA">
                <a:solidFill>
                  <a:schemeClr val="accent3"/>
                </a:solidFill>
              </a:rPr>
              <a:t>Let’s discuss </a:t>
            </a:r>
            <a:r>
              <a:rPr lang="en-CA">
                <a:solidFill>
                  <a:schemeClr val="accent4"/>
                </a:solidFill>
              </a:rPr>
              <a:t>gender stereotypes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747845" y="1599931"/>
            <a:ext cx="281388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schemeClr val="accent4"/>
                </a:solidFill>
                <a:effectLst/>
                <a:uLnTx/>
                <a:uFillTx/>
                <a:latin typeface="Calibri"/>
                <a:ea typeface="+mn-ea"/>
                <a:cs typeface="+mn-cs"/>
              </a:rPr>
              <a:t>What is a </a:t>
            </a:r>
            <a:r>
              <a:rPr kumimoji="0" lang="en-CA" sz="2400" b="0" i="0" u="none" strike="noStrike" kern="1200" cap="small" spc="0" normalizeH="0" baseline="0" noProof="0" err="1">
                <a:ln>
                  <a:noFill/>
                </a:ln>
                <a:solidFill>
                  <a:schemeClr val="accent4"/>
                </a:solidFill>
                <a:effectLst/>
                <a:uLnTx/>
                <a:uFillTx/>
                <a:latin typeface="Calibri"/>
                <a:ea typeface="+mn-ea"/>
                <a:cs typeface="+mn-cs"/>
              </a:rPr>
              <a:t>stereoty</a:t>
            </a:r>
            <a:r>
              <a:rPr lang="en-CA" sz="2400" cap="small">
                <a:solidFill>
                  <a:schemeClr val="accent4"/>
                </a:solidFill>
                <a:latin typeface="Calibri"/>
              </a:rPr>
              <a:t>pe?</a:t>
            </a:r>
            <a:endParaRPr kumimoji="0" lang="en-CA" sz="2400" b="0" i="0" u="none" strike="noStrike" kern="1200" cap="small" spc="0" normalizeH="0" baseline="0" noProof="0">
              <a:ln>
                <a:noFill/>
              </a:ln>
              <a:solidFill>
                <a:schemeClr val="accent4"/>
              </a:solidFill>
              <a:effectLst/>
              <a:uLnTx/>
              <a:uFillTx/>
              <a:latin typeface="Calibri"/>
              <a:ea typeface="+mn-ea"/>
              <a:cs typeface="+mn-cs"/>
            </a:endParaRPr>
          </a:p>
        </p:txBody>
      </p:sp>
      <p:sp>
        <p:nvSpPr>
          <p:cNvPr id="9" name="TextBox 8">
            <a:extLst>
              <a:ext uri="{FF2B5EF4-FFF2-40B4-BE49-F238E27FC236}">
                <a16:creationId xmlns:a16="http://schemas.microsoft.com/office/drawing/2014/main" id="{BC45FC9F-F13B-E198-ED6D-9B675D269E39}"/>
              </a:ext>
            </a:extLst>
          </p:cNvPr>
          <p:cNvSpPr txBox="1"/>
          <p:nvPr/>
        </p:nvSpPr>
        <p:spPr>
          <a:xfrm>
            <a:off x="3861555" y="1629517"/>
            <a:ext cx="77589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mn-cs"/>
              </a:rPr>
              <a:t>A belief about specific types of people or certain ways of doing things that may or may not accurately reflect reality.</a:t>
            </a:r>
            <a:endParaRPr kumimoji="0" lang="en-CA" sz="2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044B83D-692B-B07A-2A0A-9389B0462F63}"/>
              </a:ext>
            </a:extLst>
          </p:cNvPr>
          <p:cNvSpPr txBox="1"/>
          <p:nvPr/>
        </p:nvSpPr>
        <p:spPr>
          <a:xfrm>
            <a:off x="747846" y="4272012"/>
            <a:ext cx="281388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schemeClr val="accent1"/>
                </a:solidFill>
                <a:effectLst/>
                <a:uLnTx/>
                <a:uFillTx/>
                <a:latin typeface="Calibri"/>
                <a:ea typeface="+mn-ea"/>
                <a:cs typeface="+mn-cs"/>
              </a:rPr>
              <a:t>How does it feel to be stereotyped? Why?</a:t>
            </a:r>
          </a:p>
        </p:txBody>
      </p:sp>
      <p:sp>
        <p:nvSpPr>
          <p:cNvPr id="12" name="TextBox 11">
            <a:extLst>
              <a:ext uri="{FF2B5EF4-FFF2-40B4-BE49-F238E27FC236}">
                <a16:creationId xmlns:a16="http://schemas.microsoft.com/office/drawing/2014/main" id="{AFE03908-5641-E1F9-21D5-517B9E19F984}"/>
              </a:ext>
            </a:extLst>
          </p:cNvPr>
          <p:cNvSpPr txBox="1"/>
          <p:nvPr/>
        </p:nvSpPr>
        <p:spPr>
          <a:xfrm>
            <a:off x="747847" y="2834200"/>
            <a:ext cx="281388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small" spc="0" normalizeH="0" baseline="0" noProof="0">
                <a:ln>
                  <a:noFill/>
                </a:ln>
                <a:solidFill>
                  <a:schemeClr val="accent3"/>
                </a:solidFill>
                <a:effectLst/>
                <a:uLnTx/>
                <a:uFillTx/>
                <a:latin typeface="Calibri"/>
                <a:ea typeface="+mn-ea"/>
                <a:cs typeface="+mn-cs"/>
              </a:rPr>
              <a:t>What is a gender stereotype?</a:t>
            </a:r>
          </a:p>
        </p:txBody>
      </p:sp>
      <p:sp>
        <p:nvSpPr>
          <p:cNvPr id="5" name="TextBox 4">
            <a:extLst>
              <a:ext uri="{FF2B5EF4-FFF2-40B4-BE49-F238E27FC236}">
                <a16:creationId xmlns:a16="http://schemas.microsoft.com/office/drawing/2014/main" id="{78F303E2-BE61-E891-F51C-271BBCF63275}"/>
              </a:ext>
            </a:extLst>
          </p:cNvPr>
          <p:cNvSpPr txBox="1"/>
          <p:nvPr/>
        </p:nvSpPr>
        <p:spPr>
          <a:xfrm>
            <a:off x="6086549" y="5644752"/>
            <a:ext cx="5511115" cy="461665"/>
          </a:xfrm>
          <a:prstGeom prst="rect">
            <a:avLst/>
          </a:prstGeom>
          <a:noFill/>
        </p:spPr>
        <p:txBody>
          <a:bodyPr wrap="square" rtlCol="0">
            <a:spAutoFit/>
          </a:bodyPr>
          <a:lstStyle/>
          <a:p>
            <a:pPr algn="r"/>
            <a:r>
              <a:rPr kumimoji="0" lang="en-US" sz="1200" b="0" i="0" u="none" strike="noStrike" kern="1200" cap="none" spc="0" normalizeH="0" baseline="0" noProof="0">
                <a:ln>
                  <a:noFill/>
                </a:ln>
                <a:solidFill>
                  <a:prstClr val="black"/>
                </a:solidFill>
                <a:effectLst/>
                <a:uLnTx/>
                <a:uFillTx/>
                <a:latin typeface="Calibri"/>
                <a:ea typeface="+mn-ea"/>
                <a:cs typeface="+mn-cs"/>
              </a:rPr>
              <a:t>Source: </a:t>
            </a:r>
            <a:r>
              <a:rPr lang="en-CA" sz="1200" i="1"/>
              <a:t>Gender, Body Image &amp; Social Influences Lesson Plan (Gr 7)</a:t>
            </a:r>
          </a:p>
          <a:p>
            <a:pPr algn="r"/>
            <a:r>
              <a:rPr lang="en-US" sz="1200">
                <a:hlinkClick r:id="rId3"/>
              </a:rPr>
              <a:t>https://teachingsexualhealth.ca/teachers/lesson-plans-resources/resource-finder/</a:t>
            </a:r>
            <a:endParaRPr lang="en-US" sz="1200"/>
          </a:p>
        </p:txBody>
      </p:sp>
      <p:cxnSp>
        <p:nvCxnSpPr>
          <p:cNvPr id="10" name="Straight Connector 9">
            <a:extLst>
              <a:ext uri="{FF2B5EF4-FFF2-40B4-BE49-F238E27FC236}">
                <a16:creationId xmlns:a16="http://schemas.microsoft.com/office/drawing/2014/main" id="{6EF77646-1480-28CD-0EE1-107B0E835F67}"/>
              </a:ext>
            </a:extLst>
          </p:cNvPr>
          <p:cNvCxnSpPr>
            <a:cxnSpLocks/>
          </p:cNvCxnSpPr>
          <p:nvPr/>
        </p:nvCxnSpPr>
        <p:spPr>
          <a:xfrm>
            <a:off x="3829195" y="1643603"/>
            <a:ext cx="0" cy="642397"/>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EAA445AD-CEAF-E601-760F-247FD9F73012}"/>
              </a:ext>
            </a:extLst>
          </p:cNvPr>
          <p:cNvCxnSpPr>
            <a:cxnSpLocks/>
          </p:cNvCxnSpPr>
          <p:nvPr/>
        </p:nvCxnSpPr>
        <p:spPr>
          <a:xfrm>
            <a:off x="3819550" y="2950292"/>
            <a:ext cx="0" cy="844468"/>
          </a:xfrm>
          <a:prstGeom prst="line">
            <a:avLst/>
          </a:prstGeom>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CD68BE71-6520-FA8B-1BCD-0A814DA3231A}"/>
              </a:ext>
            </a:extLst>
          </p:cNvPr>
          <p:cNvCxnSpPr>
            <a:cxnSpLocks/>
          </p:cNvCxnSpPr>
          <p:nvPr/>
        </p:nvCxnSpPr>
        <p:spPr>
          <a:xfrm>
            <a:off x="3819550" y="4425627"/>
            <a:ext cx="0" cy="534993"/>
          </a:xfrm>
          <a:prstGeom prst="line">
            <a:avLst/>
          </a:prstGeom>
        </p:spPr>
        <p:style>
          <a:lnRef idx="3">
            <a:schemeClr val="accent1"/>
          </a:lnRef>
          <a:fillRef idx="0">
            <a:schemeClr val="accent1"/>
          </a:fillRef>
          <a:effectRef idx="2">
            <a:schemeClr val="accent1"/>
          </a:effectRef>
          <a:fontRef idx="minor">
            <a:schemeClr val="tx1"/>
          </a:fontRef>
        </p:style>
      </p:cxnSp>
      <p:sp>
        <p:nvSpPr>
          <p:cNvPr id="23" name="TextBox 22">
            <a:extLst>
              <a:ext uri="{FF2B5EF4-FFF2-40B4-BE49-F238E27FC236}">
                <a16:creationId xmlns:a16="http://schemas.microsoft.com/office/drawing/2014/main" id="{E4BD92D2-EE46-AB84-A146-8936D10B264A}"/>
              </a:ext>
            </a:extLst>
          </p:cNvPr>
          <p:cNvSpPr txBox="1"/>
          <p:nvPr/>
        </p:nvSpPr>
        <p:spPr>
          <a:xfrm>
            <a:off x="3861555" y="2845124"/>
            <a:ext cx="75825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t>Something that people think is true about how others look, act, think, talk or feel because they are a certain gender. There are specific meanings associated with “acting like a boy” or “acting like a girl”. </a:t>
            </a:r>
          </a:p>
        </p:txBody>
      </p:sp>
      <p:sp>
        <p:nvSpPr>
          <p:cNvPr id="27" name="TextBox 26">
            <a:extLst>
              <a:ext uri="{FF2B5EF4-FFF2-40B4-BE49-F238E27FC236}">
                <a16:creationId xmlns:a16="http://schemas.microsoft.com/office/drawing/2014/main" id="{853A49A3-5838-A587-F534-6633A808C7E4}"/>
              </a:ext>
            </a:extLst>
          </p:cNvPr>
          <p:cNvSpPr txBox="1"/>
          <p:nvPr/>
        </p:nvSpPr>
        <p:spPr>
          <a:xfrm>
            <a:off x="3861554" y="4364344"/>
            <a:ext cx="7259835" cy="646331"/>
          </a:xfrm>
          <a:prstGeom prst="rect">
            <a:avLst/>
          </a:prstGeom>
          <a:noFill/>
        </p:spPr>
        <p:txBody>
          <a:bodyPr wrap="square">
            <a:spAutoFit/>
          </a:bodyPr>
          <a:lstStyle/>
          <a:p>
            <a:pPr marL="0" marR="0" lvl="0" indent="0" algn="l" defTabSz="8890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t>Usually negative. You aren’t being seen the way you really are. </a:t>
            </a:r>
            <a:b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br>
            <a:r>
              <a:rPr kumimoji="0" lang="en-US" sz="2000" b="0" i="0" u="none" strike="noStrike" kern="1200" cap="none" spc="0" normalizeH="0" baseline="0" noProof="0">
                <a:ln>
                  <a:noFill/>
                </a:ln>
                <a:solidFill>
                  <a:prstClr val="black">
                    <a:lumMod val="75000"/>
                    <a:lumOff val="25000"/>
                  </a:prstClr>
                </a:solidFill>
                <a:effectLst/>
                <a:uLnTx/>
                <a:uFillTx/>
                <a:latin typeface="Calibri"/>
                <a:ea typeface="+mn-ea"/>
                <a:cs typeface="+mn-cs"/>
              </a:rPr>
              <a:t>You are being judged by what someone else thinks. </a:t>
            </a:r>
          </a:p>
        </p:txBody>
      </p:sp>
    </p:spTree>
    <p:extLst>
      <p:ext uri="{BB962C8B-B14F-4D97-AF65-F5344CB8AC3E}">
        <p14:creationId xmlns:p14="http://schemas.microsoft.com/office/powerpoint/2010/main" val="348314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par>
                          <p:cTn id="42" fill="hold">
                            <p:stCondLst>
                              <p:cond delay="500"/>
                            </p:stCondLst>
                            <p:childTnLst>
                              <p:par>
                                <p:cTn id="43" presetID="1" presetClass="entr" presetSubtype="0" fill="hold" grpId="0" nodeType="afterEffect">
                                  <p:stCondLst>
                                    <p:cond delay="25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5" grpId="0"/>
      <p:bldP spid="23"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9" name="TextBox 8">
            <a:extLst>
              <a:ext uri="{FF2B5EF4-FFF2-40B4-BE49-F238E27FC236}">
                <a16:creationId xmlns:a16="http://schemas.microsoft.com/office/drawing/2014/main" id="{BC45FC9F-F13B-E198-ED6D-9B675D269E39}"/>
              </a:ext>
            </a:extLst>
          </p:cNvPr>
          <p:cNvSpPr txBox="1"/>
          <p:nvPr/>
        </p:nvSpPr>
        <p:spPr>
          <a:xfrm>
            <a:off x="7809293" y="1691358"/>
            <a:ext cx="38315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Calibri" panose="020F0502020204030204" pitchFamily="34" charset="0"/>
                <a:ea typeface="+mn-ea"/>
                <a:cs typeface="+mn-cs"/>
              </a:rPr>
              <a:t>Why do you think Tshepo is unsure about letting Ramone play with a doll? What beliefs do people have about boys and dolls? </a:t>
            </a:r>
          </a:p>
        </p:txBody>
      </p:sp>
      <p:sp>
        <p:nvSpPr>
          <p:cNvPr id="21" name="TextBox 20">
            <a:extLst>
              <a:ext uri="{FF2B5EF4-FFF2-40B4-BE49-F238E27FC236}">
                <a16:creationId xmlns:a16="http://schemas.microsoft.com/office/drawing/2014/main" id="{A7EFD5BD-62A2-A6EC-6DD9-4C876ECEF372}"/>
              </a:ext>
            </a:extLst>
          </p:cNvPr>
          <p:cNvSpPr txBox="1"/>
          <p:nvPr/>
        </p:nvSpPr>
        <p:spPr>
          <a:xfrm>
            <a:off x="7809293" y="3429000"/>
            <a:ext cx="3636040" cy="923330"/>
          </a:xfrm>
          <a:prstGeom prst="rect">
            <a:avLst/>
          </a:prstGeom>
          <a:noFill/>
        </p:spPr>
        <p:txBody>
          <a:bodyPr wrap="square" rtlCol="0">
            <a:spAutoFit/>
          </a:bodyPr>
          <a:lstStyle/>
          <a:p>
            <a:pPr marR="0" lvl="0" algn="l" defTabSz="8890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accent4"/>
                </a:solidFill>
                <a:effectLst/>
                <a:uLnTx/>
                <a:uFillTx/>
                <a:latin typeface="Calibri"/>
                <a:ea typeface="+mn-ea"/>
                <a:cs typeface="+mn-cs"/>
              </a:rPr>
              <a:t>Why do you think Jaya’s parents are worried about Jaya spending time with Cam?</a:t>
            </a:r>
          </a:p>
        </p:txBody>
      </p:sp>
      <p:cxnSp>
        <p:nvCxnSpPr>
          <p:cNvPr id="24" name="Straight Connector 23">
            <a:extLst>
              <a:ext uri="{FF2B5EF4-FFF2-40B4-BE49-F238E27FC236}">
                <a16:creationId xmlns:a16="http://schemas.microsoft.com/office/drawing/2014/main" id="{7A67197A-CB1A-3F84-D222-BF5C1BFF32B5}"/>
              </a:ext>
            </a:extLst>
          </p:cNvPr>
          <p:cNvCxnSpPr>
            <a:cxnSpLocks/>
          </p:cNvCxnSpPr>
          <p:nvPr/>
        </p:nvCxnSpPr>
        <p:spPr>
          <a:xfrm>
            <a:off x="7692390" y="1805650"/>
            <a:ext cx="0" cy="1291880"/>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4DCF1A16-7935-BABB-39D0-175EF91F863E}"/>
              </a:ext>
            </a:extLst>
          </p:cNvPr>
          <p:cNvCxnSpPr>
            <a:cxnSpLocks/>
          </p:cNvCxnSpPr>
          <p:nvPr/>
        </p:nvCxnSpPr>
        <p:spPr>
          <a:xfrm flipH="1">
            <a:off x="7692390" y="3542546"/>
            <a:ext cx="14654" cy="2081014"/>
          </a:xfrm>
          <a:prstGeom prst="line">
            <a:avLst/>
          </a:prstGeom>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063A3B91-31D8-FD2D-F39C-F93F05B52480}"/>
              </a:ext>
            </a:extLst>
          </p:cNvPr>
          <p:cNvSpPr txBox="1"/>
          <p:nvPr/>
        </p:nvSpPr>
        <p:spPr>
          <a:xfrm>
            <a:off x="7881032" y="5372208"/>
            <a:ext cx="3688080" cy="830997"/>
          </a:xfrm>
          <a:prstGeom prst="rect">
            <a:avLst/>
          </a:prstGeom>
          <a:noFill/>
        </p:spPr>
        <p:txBody>
          <a:bodyPr wrap="square" rtlCol="0">
            <a:spAutoFit/>
          </a:bodyPr>
          <a:lstStyle/>
          <a:p>
            <a:pPr algn="r"/>
            <a:r>
              <a:rPr kumimoji="0" lang="en-US" sz="1200" b="0" i="0" u="none" strike="noStrike" kern="1200" cap="none" spc="0" normalizeH="0" baseline="0" noProof="0">
                <a:ln>
                  <a:noFill/>
                </a:ln>
                <a:solidFill>
                  <a:prstClr val="black"/>
                </a:solidFill>
                <a:effectLst/>
                <a:uLnTx/>
                <a:uFillTx/>
                <a:latin typeface="Calibri"/>
                <a:ea typeface="+mn-ea"/>
                <a:cs typeface="+mn-cs"/>
              </a:rPr>
              <a:t>Source: </a:t>
            </a:r>
            <a:r>
              <a:rPr lang="en-CA" sz="1200" i="1"/>
              <a:t>Gender, Body Image &amp; Social Influences Lesson Plan (Gr 7)</a:t>
            </a:r>
          </a:p>
          <a:p>
            <a:pPr algn="r"/>
            <a:r>
              <a:rPr lang="en-US" sz="1200">
                <a:hlinkClick r:id="rId3"/>
              </a:rPr>
              <a:t>https://teachingsexualhealth.ca/teachers/lesson-plans-resources/resource-finder/</a:t>
            </a:r>
            <a:endParaRPr lang="en-US" sz="1200"/>
          </a:p>
        </p:txBody>
      </p:sp>
      <p:sp>
        <p:nvSpPr>
          <p:cNvPr id="5" name="Rectangle 4">
            <a:extLst>
              <a:ext uri="{FF2B5EF4-FFF2-40B4-BE49-F238E27FC236}">
                <a16:creationId xmlns:a16="http://schemas.microsoft.com/office/drawing/2014/main" id="{8717B6CE-BE14-A96B-625E-B904338D91DB}"/>
              </a:ext>
            </a:extLst>
          </p:cNvPr>
          <p:cNvSpPr/>
          <p:nvPr/>
        </p:nvSpPr>
        <p:spPr>
          <a:xfrm>
            <a:off x="0" y="0"/>
            <a:ext cx="7648427"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044B83D-692B-B07A-2A0A-9389B0462F63}"/>
              </a:ext>
            </a:extLst>
          </p:cNvPr>
          <p:cNvSpPr txBox="1"/>
          <p:nvPr/>
        </p:nvSpPr>
        <p:spPr>
          <a:xfrm>
            <a:off x="587827" y="3407057"/>
            <a:ext cx="7104563"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spc="0" normalizeH="0" noProof="0">
                <a:ln>
                  <a:noFill/>
                </a:ln>
                <a:solidFill>
                  <a:schemeClr val="tx1">
                    <a:lumMod val="65000"/>
                    <a:lumOff val="35000"/>
                  </a:schemeClr>
                </a:solidFill>
                <a:effectLst/>
                <a:uLnTx/>
                <a:uFillTx/>
                <a:latin typeface="Calibri"/>
                <a:ea typeface="+mn-ea"/>
                <a:cs typeface="+mn-cs"/>
              </a:rPr>
              <a:t>Jaya has a new friend this year, named Cam. They both love skateboarding, have the same taste in music and comics, and have fun hanging out after school. Cam is non-binary and uses they/them pronouns. </a:t>
            </a:r>
            <a:r>
              <a:rPr kumimoji="0" lang="en-US" sz="2400" i="1" u="none" strike="noStrike" kern="1200" spc="0" normalizeH="0" noProof="0">
                <a:ln>
                  <a:noFill/>
                </a:ln>
                <a:solidFill>
                  <a:schemeClr val="tx1">
                    <a:lumMod val="65000"/>
                    <a:lumOff val="35000"/>
                  </a:schemeClr>
                </a:solidFill>
                <a:effectLst/>
                <a:uLnTx/>
                <a:uFillTx/>
                <a:latin typeface="Calibri"/>
                <a:ea typeface="+mn-ea"/>
                <a:cs typeface="+mn-cs"/>
              </a:rPr>
              <a:t>Jaya’s parents say that people are either boys or girls and that is it, and don’t want Jaya to spend any time with Cam.</a:t>
            </a:r>
            <a:endParaRPr kumimoji="0" lang="en-CA" sz="2400" i="1" u="none" strike="noStrike" kern="1200" spc="0" normalizeH="0" noProof="0">
              <a:ln>
                <a:noFill/>
              </a:ln>
              <a:solidFill>
                <a:schemeClr val="tx1">
                  <a:lumMod val="65000"/>
                  <a:lumOff val="35000"/>
                </a:scheme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E0712354-0BE0-736B-90E5-B72170BB4BEA}"/>
              </a:ext>
            </a:extLst>
          </p:cNvPr>
          <p:cNvSpPr txBox="1"/>
          <p:nvPr/>
        </p:nvSpPr>
        <p:spPr>
          <a:xfrm>
            <a:off x="587828" y="1660376"/>
            <a:ext cx="7104562"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spc="0" normalizeH="0" baseline="0" noProof="0">
                <a:ln>
                  <a:noFill/>
                </a:ln>
                <a:solidFill>
                  <a:schemeClr val="tx1">
                    <a:lumMod val="65000"/>
                    <a:lumOff val="35000"/>
                  </a:schemeClr>
                </a:solidFill>
                <a:effectLst/>
                <a:uLnTx/>
                <a:uFillTx/>
                <a:latin typeface="Calibri"/>
                <a:ea typeface="+mn-ea"/>
                <a:cs typeface="+mn-cs"/>
              </a:rPr>
              <a:t>Tshepo is babysitting a little boy named Ramone, age 6. </a:t>
            </a:r>
            <a:r>
              <a:rPr kumimoji="0" lang="en-US" sz="2400" i="0" u="none" strike="noStrike" kern="1200" spc="0" normalizeH="0" noProof="0">
                <a:ln>
                  <a:noFill/>
                </a:ln>
                <a:solidFill>
                  <a:schemeClr val="tx1">
                    <a:lumMod val="65000"/>
                    <a:lumOff val="35000"/>
                  </a:schemeClr>
                </a:solidFill>
                <a:effectLst/>
                <a:uLnTx/>
                <a:uFillTx/>
                <a:latin typeface="Calibri"/>
                <a:ea typeface="+mn-ea"/>
                <a:cs typeface="+mn-cs"/>
              </a:rPr>
              <a:t>Ramone’s</a:t>
            </a:r>
            <a:r>
              <a:rPr kumimoji="0" lang="en-US" sz="2400" i="0" u="none" strike="noStrike" kern="1200" spc="0" normalizeH="0" baseline="0" noProof="0">
                <a:ln>
                  <a:noFill/>
                </a:ln>
                <a:solidFill>
                  <a:schemeClr val="tx1">
                    <a:lumMod val="65000"/>
                    <a:lumOff val="35000"/>
                  </a:schemeClr>
                </a:solidFill>
                <a:effectLst/>
                <a:uLnTx/>
                <a:uFillTx/>
                <a:latin typeface="Calibri"/>
                <a:ea typeface="+mn-ea"/>
                <a:cs typeface="+mn-cs"/>
              </a:rPr>
              <a:t> </a:t>
            </a:r>
            <a:r>
              <a:rPr kumimoji="0" lang="en-US" sz="2400" i="0" u="none" strike="noStrike" kern="1200" spc="0" normalizeH="0" baseline="0" noProof="0" err="1">
                <a:ln>
                  <a:noFill/>
                </a:ln>
                <a:solidFill>
                  <a:schemeClr val="tx1">
                    <a:lumMod val="65000"/>
                    <a:lumOff val="35000"/>
                  </a:schemeClr>
                </a:solidFill>
                <a:effectLst/>
                <a:uLnTx/>
                <a:uFillTx/>
                <a:latin typeface="Calibri"/>
                <a:ea typeface="+mn-ea"/>
                <a:cs typeface="+mn-cs"/>
              </a:rPr>
              <a:t>favourite</a:t>
            </a:r>
            <a:r>
              <a:rPr kumimoji="0" lang="en-US" sz="2400" i="0" u="none" strike="noStrike" kern="1200" spc="0" normalizeH="0" baseline="0" noProof="0">
                <a:ln>
                  <a:noFill/>
                </a:ln>
                <a:solidFill>
                  <a:schemeClr val="tx1">
                    <a:lumMod val="65000"/>
                    <a:lumOff val="35000"/>
                  </a:schemeClr>
                </a:solidFill>
                <a:effectLst/>
                <a:uLnTx/>
                <a:uFillTx/>
                <a:latin typeface="Calibri"/>
                <a:ea typeface="+mn-ea"/>
                <a:cs typeface="+mn-cs"/>
              </a:rPr>
              <a:t> toy is a Barbie doll he got from a cousin. </a:t>
            </a:r>
            <a:r>
              <a:rPr kumimoji="0" lang="en-US" sz="2400" i="1" u="none" strike="noStrike" kern="1200" spc="0" normalizeH="0" baseline="0" noProof="0">
                <a:ln>
                  <a:noFill/>
                </a:ln>
                <a:solidFill>
                  <a:schemeClr val="tx1">
                    <a:lumMod val="65000"/>
                    <a:lumOff val="35000"/>
                  </a:schemeClr>
                </a:solidFill>
                <a:effectLst/>
                <a:uLnTx/>
                <a:uFillTx/>
                <a:latin typeface="Calibri"/>
                <a:ea typeface="+mn-ea"/>
                <a:cs typeface="+mn-cs"/>
              </a:rPr>
              <a:t>Tshepo isn’t sure if Ramone should be playing with a doll.</a:t>
            </a:r>
            <a:endParaRPr kumimoji="0" lang="en-CA" sz="2400" i="1" u="none" strike="noStrike" kern="1200" spc="0" normalizeH="0" baseline="0" noProof="0">
              <a:ln>
                <a:noFill/>
              </a:ln>
              <a:solidFill>
                <a:schemeClr val="tx1">
                  <a:lumMod val="65000"/>
                  <a:lumOff val="35000"/>
                </a:schemeClr>
              </a:solidFill>
              <a:effectLst/>
              <a:uLnTx/>
              <a:uFillTx/>
              <a:latin typeface="Calibri"/>
              <a:ea typeface="+mn-ea"/>
              <a:cs typeface="+mn-cs"/>
            </a:endParaRPr>
          </a:p>
        </p:txBody>
      </p:sp>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a:xfrm>
            <a:off x="587828" y="666290"/>
            <a:ext cx="10489144" cy="538389"/>
          </a:xfrm>
        </p:spPr>
        <p:txBody>
          <a:bodyPr>
            <a:normAutofit/>
          </a:bodyPr>
          <a:lstStyle/>
          <a:p>
            <a:r>
              <a:rPr lang="en-CA">
                <a:solidFill>
                  <a:schemeClr val="accent3"/>
                </a:solidFill>
              </a:rPr>
              <a:t>Let’s consider some gender stereotype scenarios</a:t>
            </a:r>
          </a:p>
        </p:txBody>
      </p:sp>
    </p:spTree>
    <p:extLst>
      <p:ext uri="{BB962C8B-B14F-4D97-AF65-F5344CB8AC3E}">
        <p14:creationId xmlns:p14="http://schemas.microsoft.com/office/powerpoint/2010/main" val="38982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1" presetClass="entr" presetSubtype="0" fill="hold" grpId="0" nodeType="afterEffect">
                                  <p:stCondLst>
                                    <p:cond delay="25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14" grpId="0"/>
      <p:bldP spid="11"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a:solidFill>
                  <a:schemeClr val="accent3"/>
                </a:solidFill>
              </a:rPr>
              <a:t>Purpose &amp; Background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653DA216-AD7A-50FF-3F4F-5E15ACC25939}"/>
              </a:ext>
            </a:extLst>
          </p:cNvPr>
          <p:cNvSpPr txBox="1">
            <a:spLocks/>
          </p:cNvSpPr>
          <p:nvPr/>
        </p:nvSpPr>
        <p:spPr>
          <a:xfrm>
            <a:off x="577055" y="1356736"/>
            <a:ext cx="10919852" cy="39735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THIS PROFESSIONAL DEVELOPMENT WORKSHOP </a:t>
            </a:r>
            <a:r>
              <a:rPr kumimoji="0" lang="en-CA" sz="2400" b="0" i="0" u="none" strike="noStrike" kern="1200" cap="none" spc="0" normalizeH="0" baseline="0" noProof="0">
                <a:ln>
                  <a:noFill/>
                </a:ln>
                <a:solidFill>
                  <a:prstClr val="black"/>
                </a:solidFill>
                <a:effectLst/>
                <a:uLnTx/>
                <a:uFillTx/>
                <a:latin typeface="Calibri"/>
                <a:ea typeface="+mn-ea"/>
                <a:cs typeface="+mn-cs"/>
              </a:rPr>
              <a:t>was developed by VCH Public Health to support VCH-region teachers to become more comfortable in teaching the sexual health education components of BC’s Grade 8-10 PHE Curriculum. </a:t>
            </a:r>
            <a:br>
              <a:rPr kumimoji="0" lang="en-CA" sz="2000" b="0" i="0" u="none" strike="noStrike" kern="1200" cap="none" spc="0" normalizeH="0" baseline="0" noProof="0">
                <a:ln>
                  <a:noFill/>
                </a:ln>
                <a:solidFill>
                  <a:prstClr val="black"/>
                </a:solidFill>
                <a:effectLst/>
                <a:uLnTx/>
                <a:uFillTx/>
                <a:latin typeface="Calibri"/>
                <a:ea typeface="+mn-ea"/>
                <a:cs typeface="+mn-cs"/>
              </a:rPr>
            </a:br>
            <a:endParaRPr kumimoji="0" lang="en-CA"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FOR LESSON PLANS</a:t>
            </a:r>
            <a:r>
              <a:rPr kumimoji="0" lang="en-CA" sz="2400" b="0" i="0" u="none" strike="noStrike" kern="1200" cap="none" spc="0" normalizeH="0" baseline="0" noProof="0">
                <a:ln>
                  <a:noFill/>
                </a:ln>
                <a:solidFill>
                  <a:prstClr val="black"/>
                </a:solidFill>
                <a:effectLst/>
                <a:uLnTx/>
                <a:uFillTx/>
                <a:latin typeface="Calibri"/>
                <a:ea typeface="+mn-ea"/>
                <a:cs typeface="+mn-cs"/>
              </a:rPr>
              <a:t>, please use our accompanying </a:t>
            </a:r>
            <a:r>
              <a:rPr kumimoji="0" lang="en-CA" sz="2400" b="0" i="1" u="none" strike="noStrike" kern="1200" cap="none" spc="0" normalizeH="0" baseline="0" noProof="0">
                <a:ln>
                  <a:noFill/>
                </a:ln>
                <a:solidFill>
                  <a:prstClr val="black"/>
                </a:solidFill>
                <a:effectLst/>
                <a:uLnTx/>
                <a:uFillTx/>
                <a:latin typeface="Calibri"/>
                <a:ea typeface="+mn-ea"/>
                <a:cs typeface="+mn-cs"/>
              </a:rPr>
              <a:t>Lesson Plans &amp; Teaching Resources</a:t>
            </a:r>
            <a:br>
              <a:rPr kumimoji="0" lang="en-CA" sz="2000" b="0" i="0" u="none" strike="noStrike" kern="1200" cap="none" spc="0" normalizeH="0" baseline="0" noProof="0">
                <a:ln>
                  <a:noFill/>
                </a:ln>
                <a:solidFill>
                  <a:prstClr val="black">
                    <a:lumMod val="50000"/>
                    <a:lumOff val="50000"/>
                  </a:prstClr>
                </a:solidFill>
                <a:effectLst/>
                <a:uLnTx/>
                <a:uFillTx/>
                <a:latin typeface="Calibri"/>
                <a:ea typeface="+mn-ea"/>
                <a:cs typeface="+mn-cs"/>
              </a:rPr>
            </a:br>
            <a:endParaRPr kumimoji="0" lang="en-CA"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CA" sz="2400" b="1" i="0" u="none" strike="noStrike" kern="1200" cap="none" spc="300" normalizeH="0" baseline="0" noProof="0">
                <a:ln>
                  <a:noFill/>
                </a:ln>
                <a:solidFill>
                  <a:prstClr val="black"/>
                </a:solidFill>
                <a:effectLst/>
                <a:uLnTx/>
                <a:uFillTx/>
                <a:latin typeface="Calibri"/>
                <a:ea typeface="+mn-ea"/>
                <a:cs typeface="+mn-cs"/>
              </a:rPr>
              <a:t>A VCH PARENT/GUARDIAN LETTER OF SUPPORT </a:t>
            </a:r>
            <a:r>
              <a:rPr lang="en-CA">
                <a:solidFill>
                  <a:prstClr val="black"/>
                </a:solidFill>
                <a:latin typeface="Calibri"/>
              </a:rPr>
              <a:t>f</a:t>
            </a:r>
            <a:r>
              <a:rPr kumimoji="0" lang="en-CA" sz="2400" b="0" i="0" u="none" strike="noStrike" kern="1200" cap="none" spc="0" normalizeH="0" baseline="0" noProof="0">
                <a:ln>
                  <a:noFill/>
                </a:ln>
                <a:solidFill>
                  <a:prstClr val="black"/>
                </a:solidFill>
                <a:effectLst/>
                <a:uLnTx/>
                <a:uFillTx/>
                <a:latin typeface="Calibri"/>
                <a:ea typeface="+mn-ea"/>
                <a:cs typeface="+mn-cs"/>
              </a:rPr>
              <a:t>or sexual health education is available to send home before lessons with your parent/guardian notification.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a:ln>
                  <a:noFill/>
                </a:ln>
                <a:solidFill>
                  <a:srgbClr val="0078AE"/>
                </a:solidFill>
                <a:effectLst/>
                <a:uLnTx/>
                <a:uFillTx/>
                <a:latin typeface="Calibri"/>
                <a:ea typeface="+mn-ea"/>
                <a:cs typeface="+mn-cs"/>
              </a:rPr>
              <a:t>I am here to help should you or your students have any questions. </a:t>
            </a:r>
          </a:p>
        </p:txBody>
      </p:sp>
      <p:sp>
        <p:nvSpPr>
          <p:cNvPr id="15" name="TextBox 14">
            <a:extLst>
              <a:ext uri="{FF2B5EF4-FFF2-40B4-BE49-F238E27FC236}">
                <a16:creationId xmlns:a16="http://schemas.microsoft.com/office/drawing/2014/main" id="{B8A41337-AAB8-FF73-4DA9-C48071E5CDDD}"/>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6" name="Subtitle 1">
            <a:extLst>
              <a:ext uri="{FF2B5EF4-FFF2-40B4-BE49-F238E27FC236}">
                <a16:creationId xmlns:a16="http://schemas.microsoft.com/office/drawing/2014/main" id="{9C57E69E-7D86-2592-6B92-C7EE907716A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59362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F5E05C-4BE6-0845-6A8C-F64F12B4CF70}"/>
              </a:ext>
            </a:extLst>
          </p:cNvPr>
          <p:cNvSpPr>
            <a:spLocks noGrp="1"/>
          </p:cNvSpPr>
          <p:nvPr>
            <p:ph type="sldNum" sz="quarter" idx="12"/>
          </p:nvPr>
        </p:nvSpPr>
        <p:spPr/>
        <p:txBody>
          <a:bodyPr/>
          <a:lstStyle/>
          <a:p>
            <a:fld id="{56F460CF-4789-5848-B965-6EAFD6B7CB2A}" type="slidenum">
              <a:rPr lang="en-US" smtClean="0"/>
              <a:t>50</a:t>
            </a:fld>
            <a:endParaRPr lang="en-US"/>
          </a:p>
        </p:txBody>
      </p:sp>
      <p:sp>
        <p:nvSpPr>
          <p:cNvPr id="6" name="Rectangle: Rounded Corners 5">
            <a:extLst>
              <a:ext uri="{FF2B5EF4-FFF2-40B4-BE49-F238E27FC236}">
                <a16:creationId xmlns:a16="http://schemas.microsoft.com/office/drawing/2014/main" id="{83B22D88-14B1-5D94-39B6-9788C70509D2}"/>
              </a:ext>
            </a:extLst>
          </p:cNvPr>
          <p:cNvSpPr/>
          <p:nvPr/>
        </p:nvSpPr>
        <p:spPr>
          <a:xfrm>
            <a:off x="4470400" y="1542909"/>
            <a:ext cx="7096359" cy="133200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rgbClr val="FFFFFF"/>
                </a:solidFill>
              </a:rPr>
              <a:t>Sexism harms </a:t>
            </a:r>
            <a:r>
              <a:rPr lang="en-US" sz="2400">
                <a:solidFill>
                  <a:srgbClr val="FFFFFF"/>
                </a:solidFill>
              </a:rPr>
              <a:t>women and girls because it </a:t>
            </a:r>
            <a:r>
              <a:rPr lang="en-US" sz="2400" b="1">
                <a:solidFill>
                  <a:srgbClr val="FFFFFF"/>
                </a:solidFill>
              </a:rPr>
              <a:t>is used to belittle </a:t>
            </a:r>
            <a:r>
              <a:rPr lang="en-US" sz="2400">
                <a:solidFill>
                  <a:srgbClr val="FFFFFF"/>
                </a:solidFill>
              </a:rPr>
              <a:t>them.</a:t>
            </a:r>
            <a:endParaRPr lang="en-CA" sz="2400"/>
          </a:p>
        </p:txBody>
      </p:sp>
      <p:sp>
        <p:nvSpPr>
          <p:cNvPr id="10" name="Rectangle: Rounded Corners 9">
            <a:extLst>
              <a:ext uri="{FF2B5EF4-FFF2-40B4-BE49-F238E27FC236}">
                <a16:creationId xmlns:a16="http://schemas.microsoft.com/office/drawing/2014/main" id="{EBDB8118-CE1F-AA87-DFCE-241CCAD196C6}"/>
              </a:ext>
            </a:extLst>
          </p:cNvPr>
          <p:cNvSpPr/>
          <p:nvPr/>
        </p:nvSpPr>
        <p:spPr>
          <a:xfrm>
            <a:off x="4470401" y="4811366"/>
            <a:ext cx="7108830" cy="1043333"/>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t>Sexism limits </a:t>
            </a:r>
            <a:r>
              <a:rPr lang="en-US" sz="2400"/>
              <a:t>our ability to be our authentic selves and diminishes safety and belonging.</a:t>
            </a:r>
            <a:endParaRPr lang="en-CA" sz="2400"/>
          </a:p>
        </p:txBody>
      </p:sp>
      <p:sp>
        <p:nvSpPr>
          <p:cNvPr id="13" name="TextBox 12">
            <a:extLst>
              <a:ext uri="{FF2B5EF4-FFF2-40B4-BE49-F238E27FC236}">
                <a16:creationId xmlns:a16="http://schemas.microsoft.com/office/drawing/2014/main" id="{65D56246-3A72-1BBA-DB2F-C9596E86DF5E}"/>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4" name="Subtitle 1">
            <a:extLst>
              <a:ext uri="{FF2B5EF4-FFF2-40B4-BE49-F238E27FC236}">
                <a16:creationId xmlns:a16="http://schemas.microsoft.com/office/drawing/2014/main" id="{3CAC3BE7-1CC6-3CF7-6FDA-1ED643A996BA}"/>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2" name="Rectangle: Rounded Corners 1">
            <a:extLst>
              <a:ext uri="{FF2B5EF4-FFF2-40B4-BE49-F238E27FC236}">
                <a16:creationId xmlns:a16="http://schemas.microsoft.com/office/drawing/2014/main" id="{3B252CFE-8FA0-B40E-91F2-86B7BD3565E7}"/>
              </a:ext>
            </a:extLst>
          </p:cNvPr>
          <p:cNvSpPr/>
          <p:nvPr/>
        </p:nvSpPr>
        <p:spPr>
          <a:xfrm>
            <a:off x="4482873" y="3075340"/>
            <a:ext cx="7096358" cy="1466813"/>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a:solidFill>
                  <a:srgbClr val="FFFFFF"/>
                </a:solidFill>
              </a:rPr>
              <a:t>Sexism also harms </a:t>
            </a:r>
            <a:r>
              <a:rPr lang="en-US" sz="2400">
                <a:solidFill>
                  <a:srgbClr val="FFFFFF"/>
                </a:solidFill>
              </a:rPr>
              <a:t>men, boys, and gender diverse people because it is used to </a:t>
            </a:r>
            <a:r>
              <a:rPr lang="en-US" sz="2400" b="1">
                <a:solidFill>
                  <a:srgbClr val="FFFFFF"/>
                </a:solidFill>
              </a:rPr>
              <a:t>bully them about their masculinity.</a:t>
            </a:r>
            <a:endParaRPr lang="en-CA" sz="2400" b="1"/>
          </a:p>
        </p:txBody>
      </p:sp>
      <p:sp>
        <p:nvSpPr>
          <p:cNvPr id="5" name="Rectangle 4">
            <a:extLst>
              <a:ext uri="{FF2B5EF4-FFF2-40B4-BE49-F238E27FC236}">
                <a16:creationId xmlns:a16="http://schemas.microsoft.com/office/drawing/2014/main" id="{F71AA91D-1AA8-FD3C-B32A-C9CF5098295B}"/>
              </a:ext>
            </a:extLst>
          </p:cNvPr>
          <p:cNvSpPr/>
          <p:nvPr/>
        </p:nvSpPr>
        <p:spPr>
          <a:xfrm>
            <a:off x="0" y="0"/>
            <a:ext cx="4232122"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itle 1">
            <a:extLst>
              <a:ext uri="{FF2B5EF4-FFF2-40B4-BE49-F238E27FC236}">
                <a16:creationId xmlns:a16="http://schemas.microsoft.com/office/drawing/2014/main" id="{9178043F-E494-68DC-4D0F-015115C83F92}"/>
              </a:ext>
            </a:extLst>
          </p:cNvPr>
          <p:cNvSpPr>
            <a:spLocks noGrp="1"/>
          </p:cNvSpPr>
          <p:nvPr>
            <p:ph type="title"/>
          </p:nvPr>
        </p:nvSpPr>
        <p:spPr>
          <a:xfrm>
            <a:off x="719897" y="675215"/>
            <a:ext cx="5127625" cy="538163"/>
          </a:xfrm>
        </p:spPr>
        <p:txBody>
          <a:bodyPr>
            <a:noAutofit/>
          </a:bodyPr>
          <a:lstStyle/>
          <a:p>
            <a:r>
              <a:rPr lang="en-US">
                <a:solidFill>
                  <a:schemeClr val="accent3"/>
                </a:solidFill>
              </a:rPr>
              <a:t>Sexism is harmful to </a:t>
            </a:r>
            <a:r>
              <a:rPr lang="en-US">
                <a:solidFill>
                  <a:schemeClr val="accent4"/>
                </a:solidFill>
              </a:rPr>
              <a:t>everyone</a:t>
            </a:r>
            <a:endParaRPr lang="en-CA">
              <a:solidFill>
                <a:schemeClr val="accent4"/>
              </a:solidFill>
            </a:endParaRPr>
          </a:p>
        </p:txBody>
      </p:sp>
      <p:sp>
        <p:nvSpPr>
          <p:cNvPr id="3" name="Text Placeholder 2">
            <a:extLst>
              <a:ext uri="{FF2B5EF4-FFF2-40B4-BE49-F238E27FC236}">
                <a16:creationId xmlns:a16="http://schemas.microsoft.com/office/drawing/2014/main" id="{51421A74-BB33-0A22-F35C-9FA4AC0CF165}"/>
              </a:ext>
            </a:extLst>
          </p:cNvPr>
          <p:cNvSpPr>
            <a:spLocks noGrp="1"/>
          </p:cNvSpPr>
          <p:nvPr>
            <p:ph type="body" sz="quarter" idx="13"/>
          </p:nvPr>
        </p:nvSpPr>
        <p:spPr>
          <a:xfrm>
            <a:off x="49439" y="1731856"/>
            <a:ext cx="3812722" cy="3852606"/>
          </a:xfrm>
        </p:spPr>
        <p:txBody>
          <a:bodyPr/>
          <a:lstStyle/>
          <a:p>
            <a:pPr algn="r"/>
            <a:r>
              <a:rPr lang="en-US" cap="small">
                <a:solidFill>
                  <a:schemeClr val="accent3"/>
                </a:solidFill>
              </a:rPr>
              <a:t>Sexism is defined as</a:t>
            </a:r>
            <a:r>
              <a:rPr lang="en-US">
                <a:solidFill>
                  <a:schemeClr val="accent3"/>
                </a:solidFill>
              </a:rPr>
              <a:t>:</a:t>
            </a:r>
            <a:br>
              <a:rPr lang="en-US">
                <a:solidFill>
                  <a:schemeClr val="accent3"/>
                </a:solidFill>
              </a:rPr>
            </a:br>
            <a:r>
              <a:rPr lang="en-US">
                <a:solidFill>
                  <a:schemeClr val="accent3"/>
                </a:solidFill>
              </a:rPr>
              <a:t>Prejudice or discrimination based on sex, usually against women and girls. </a:t>
            </a:r>
            <a:br>
              <a:rPr lang="en-US">
                <a:solidFill>
                  <a:schemeClr val="accent3"/>
                </a:solidFill>
              </a:rPr>
            </a:br>
            <a:endParaRPr lang="en-US">
              <a:solidFill>
                <a:schemeClr val="accent3"/>
              </a:solidFill>
            </a:endParaRPr>
          </a:p>
          <a:p>
            <a:pPr algn="r"/>
            <a:r>
              <a:rPr lang="en-US">
                <a:solidFill>
                  <a:schemeClr val="accent3"/>
                </a:solidFill>
              </a:rPr>
              <a:t>Based on the assumption that women and girls </a:t>
            </a:r>
            <a:br>
              <a:rPr lang="en-US">
                <a:solidFill>
                  <a:schemeClr val="accent3"/>
                </a:solidFill>
              </a:rPr>
            </a:br>
            <a:r>
              <a:rPr lang="en-US">
                <a:solidFill>
                  <a:schemeClr val="accent3"/>
                </a:solidFill>
              </a:rPr>
              <a:t>are “lesser” than </a:t>
            </a:r>
            <a:br>
              <a:rPr lang="en-US">
                <a:solidFill>
                  <a:schemeClr val="accent3"/>
                </a:solidFill>
              </a:rPr>
            </a:br>
            <a:r>
              <a:rPr lang="en-US">
                <a:solidFill>
                  <a:schemeClr val="accent3"/>
                </a:solidFill>
              </a:rPr>
              <a:t>men and boys.</a:t>
            </a:r>
          </a:p>
        </p:txBody>
      </p:sp>
    </p:spTree>
    <p:extLst>
      <p:ext uri="{BB962C8B-B14F-4D97-AF65-F5344CB8AC3E}">
        <p14:creationId xmlns:p14="http://schemas.microsoft.com/office/powerpoint/2010/main" val="41627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98783" y="1609073"/>
            <a:ext cx="5273682" cy="3354756"/>
          </a:xfrm>
        </p:spPr>
        <p:txBody>
          <a:bodyPr>
            <a:normAutofit/>
          </a:bodyPr>
          <a:lstStyle/>
          <a:p>
            <a:pPr marL="0" indent="0" algn="r">
              <a:lnSpc>
                <a:spcPct val="100000"/>
              </a:lnSpc>
              <a:buClr>
                <a:schemeClr val="accent4"/>
              </a:buClr>
              <a:buNone/>
            </a:pPr>
            <a:r>
              <a:rPr lang="en-US" sz="3200">
                <a:solidFill>
                  <a:schemeClr val="accent4"/>
                </a:solidFill>
              </a:rPr>
              <a:t>All people have the </a:t>
            </a:r>
            <a:r>
              <a:rPr lang="en-US" sz="3200" b="1">
                <a:solidFill>
                  <a:schemeClr val="accent4"/>
                </a:solidFill>
              </a:rPr>
              <a:t>right to be free from discrimination </a:t>
            </a:r>
            <a:r>
              <a:rPr lang="en-US" sz="3200">
                <a:solidFill>
                  <a:schemeClr val="accent4"/>
                </a:solidFill>
              </a:rPr>
              <a:t>against their sex, gender, sexual orientation, gender identity and gender expression.</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FC30149-A8F3-3BE4-1A90-80452BE58DD1}"/>
              </a:ext>
            </a:extLst>
          </p:cNvPr>
          <p:cNvPicPr>
            <a:picLocks noChangeAspect="1"/>
          </p:cNvPicPr>
          <p:nvPr/>
        </p:nvPicPr>
        <p:blipFill rotWithShape="1">
          <a:blip r:embed="rId3"/>
          <a:srcRect r="20337"/>
          <a:stretch/>
        </p:blipFill>
        <p:spPr>
          <a:xfrm>
            <a:off x="4810538" y="0"/>
            <a:ext cx="7381461" cy="6858000"/>
          </a:xfrm>
          <a:prstGeom prst="rect">
            <a:avLst/>
          </a:prstGeom>
        </p:spPr>
      </p:pic>
      <p:sp>
        <p:nvSpPr>
          <p:cNvPr id="4" name="Content Placeholder 3"/>
          <p:cNvSpPr>
            <a:spLocks noGrp="1"/>
          </p:cNvSpPr>
          <p:nvPr>
            <p:ph type="body" sz="quarter" idx="14"/>
          </p:nvPr>
        </p:nvSpPr>
        <p:spPr>
          <a:xfrm>
            <a:off x="6323983" y="2161934"/>
            <a:ext cx="5498275" cy="2801895"/>
          </a:xfrm>
        </p:spPr>
        <p:txBody>
          <a:bodyPr>
            <a:normAutofit/>
          </a:bodyPr>
          <a:lstStyle/>
          <a:p>
            <a:pPr>
              <a:buClr>
                <a:schemeClr val="accent3"/>
              </a:buClr>
              <a:buFont typeface="Wingdings" panose="05000000000000000000" pitchFamily="2" charset="2"/>
              <a:buChar char="q"/>
            </a:pPr>
            <a:r>
              <a:rPr lang="en-US">
                <a:solidFill>
                  <a:schemeClr val="tx1">
                    <a:lumMod val="65000"/>
                    <a:lumOff val="35000"/>
                  </a:schemeClr>
                </a:solidFill>
              </a:rPr>
              <a:t>Article 2 of the </a:t>
            </a:r>
            <a:r>
              <a:rPr lang="en-US" i="1">
                <a:solidFill>
                  <a:schemeClr val="tx1">
                    <a:lumMod val="65000"/>
                    <a:lumOff val="35000"/>
                  </a:schemeClr>
                </a:solidFill>
              </a:rPr>
              <a:t>UN Convention on the Rights of the Child</a:t>
            </a:r>
          </a:p>
          <a:p>
            <a:pPr>
              <a:buClr>
                <a:schemeClr val="accent3"/>
              </a:buClr>
              <a:buFont typeface="Wingdings" panose="05000000000000000000" pitchFamily="2" charset="2"/>
              <a:buChar char="q"/>
            </a:pPr>
            <a:r>
              <a:rPr lang="en-US" i="1">
                <a:solidFill>
                  <a:schemeClr val="tx1">
                    <a:lumMod val="65000"/>
                    <a:lumOff val="35000"/>
                  </a:schemeClr>
                </a:solidFill>
              </a:rPr>
              <a:t>Canadian Charter of Rights and Freedoms </a:t>
            </a:r>
          </a:p>
          <a:p>
            <a:pPr>
              <a:buClr>
                <a:schemeClr val="accent3"/>
              </a:buClr>
              <a:buFont typeface="Wingdings" panose="05000000000000000000" pitchFamily="2" charset="2"/>
              <a:buChar char="q"/>
            </a:pPr>
            <a:r>
              <a:rPr lang="en-US" i="1">
                <a:solidFill>
                  <a:schemeClr val="tx1">
                    <a:lumMod val="65000"/>
                    <a:lumOff val="35000"/>
                  </a:schemeClr>
                </a:solidFill>
              </a:rPr>
              <a:t>Canadian Human Rights Act </a:t>
            </a:r>
          </a:p>
          <a:p>
            <a:pPr>
              <a:buClr>
                <a:schemeClr val="accent3"/>
              </a:buClr>
              <a:buFont typeface="Wingdings" panose="05000000000000000000" pitchFamily="2" charset="2"/>
              <a:buChar char="q"/>
            </a:pPr>
            <a:r>
              <a:rPr lang="en-US" i="1">
                <a:solidFill>
                  <a:schemeClr val="tx1">
                    <a:lumMod val="65000"/>
                    <a:lumOff val="35000"/>
                  </a:schemeClr>
                </a:solidFill>
              </a:rPr>
              <a:t>BC Human Rights Code</a:t>
            </a:r>
          </a:p>
        </p:txBody>
      </p:sp>
      <p:sp>
        <p:nvSpPr>
          <p:cNvPr id="2" name="Title 1"/>
          <p:cNvSpPr>
            <a:spLocks noGrp="1"/>
          </p:cNvSpPr>
          <p:nvPr>
            <p:ph type="title"/>
          </p:nvPr>
        </p:nvSpPr>
        <p:spPr>
          <a:xfrm>
            <a:off x="6323983" y="1609073"/>
            <a:ext cx="5273681" cy="510416"/>
          </a:xfrm>
        </p:spPr>
        <p:txBody>
          <a:bodyPr anchor="t">
            <a:noAutofit/>
          </a:bodyPr>
          <a:lstStyle/>
          <a:p>
            <a:r>
              <a:rPr lang="en-US" b="0">
                <a:solidFill>
                  <a:schemeClr val="accent4"/>
                </a:solidFill>
              </a:rPr>
              <a:t>This right is </a:t>
            </a:r>
            <a:r>
              <a:rPr lang="en-US">
                <a:solidFill>
                  <a:schemeClr val="accent4"/>
                </a:solidFill>
              </a:rPr>
              <a:t>legally protected</a:t>
            </a:r>
            <a:r>
              <a:rPr lang="en-US" b="0">
                <a:solidFill>
                  <a:schemeClr val="accent4"/>
                </a:solidFill>
              </a:rPr>
              <a:t>. </a:t>
            </a:r>
            <a:endParaRPr lang="en-CA" b="0">
              <a:solidFill>
                <a:schemeClr val="accent4"/>
              </a:solidFill>
            </a:endParaRPr>
          </a:p>
        </p:txBody>
      </p:sp>
    </p:spTree>
    <p:extLst>
      <p:ext uri="{BB962C8B-B14F-4D97-AF65-F5344CB8AC3E}">
        <p14:creationId xmlns:p14="http://schemas.microsoft.com/office/powerpoint/2010/main" val="2249122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6BAA943-8BCC-BA03-D8BB-1A32BE299877}"/>
              </a:ext>
            </a:extLst>
          </p:cNvPr>
          <p:cNvPicPr>
            <a:picLocks noChangeAspect="1"/>
          </p:cNvPicPr>
          <p:nvPr/>
        </p:nvPicPr>
        <p:blipFill rotWithShape="1">
          <a:blip r:embed="rId3"/>
          <a:srcRect r="20337"/>
          <a:stretch/>
        </p:blipFill>
        <p:spPr>
          <a:xfrm>
            <a:off x="4251961" y="0"/>
            <a:ext cx="7940040" cy="6858000"/>
          </a:xfrm>
          <a:prstGeom prst="rect">
            <a:avLst/>
          </a:prstGeom>
        </p:spPr>
      </p:pic>
      <p:sp>
        <p:nvSpPr>
          <p:cNvPr id="4" name="Slide Number Placeholder 3">
            <a:extLst>
              <a:ext uri="{FF2B5EF4-FFF2-40B4-BE49-F238E27FC236}">
                <a16:creationId xmlns:a16="http://schemas.microsoft.com/office/drawing/2014/main" id="{F7532C28-BF1A-B032-4602-C2E5689103D0}"/>
              </a:ext>
            </a:extLst>
          </p:cNvPr>
          <p:cNvSpPr>
            <a:spLocks noGrp="1"/>
          </p:cNvSpPr>
          <p:nvPr>
            <p:ph type="sldNum" sz="quarter" idx="12"/>
          </p:nvPr>
        </p:nvSpPr>
        <p:spPr/>
        <p:txBody>
          <a:bodyPr/>
          <a:lstStyle/>
          <a:p>
            <a:fld id="{56F460CF-4789-5848-B965-6EAFD6B7CB2A}" type="slidenum">
              <a:rPr lang="en-US" smtClean="0"/>
              <a:t>52</a:t>
            </a:fld>
            <a:endParaRPr lang="en-US"/>
          </a:p>
        </p:txBody>
      </p:sp>
      <p:sp>
        <p:nvSpPr>
          <p:cNvPr id="6" name="Title 1">
            <a:extLst>
              <a:ext uri="{FF2B5EF4-FFF2-40B4-BE49-F238E27FC236}">
                <a16:creationId xmlns:a16="http://schemas.microsoft.com/office/drawing/2014/main" id="{490B0EC3-49D1-A980-4865-68C330DC0457}"/>
              </a:ext>
            </a:extLst>
          </p:cNvPr>
          <p:cNvSpPr txBox="1">
            <a:spLocks/>
          </p:cNvSpPr>
          <p:nvPr/>
        </p:nvSpPr>
        <p:spPr>
          <a:xfrm>
            <a:off x="587826" y="666290"/>
            <a:ext cx="10411478"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Gender diverse youth </a:t>
            </a:r>
            <a:r>
              <a:rPr lang="en-US">
                <a:solidFill>
                  <a:schemeClr val="accent4"/>
                </a:solidFill>
              </a:rPr>
              <a:t>experience transphobia</a:t>
            </a:r>
          </a:p>
        </p:txBody>
      </p:sp>
      <p:sp>
        <p:nvSpPr>
          <p:cNvPr id="7" name="TextBox 6">
            <a:extLst>
              <a:ext uri="{FF2B5EF4-FFF2-40B4-BE49-F238E27FC236}">
                <a16:creationId xmlns:a16="http://schemas.microsoft.com/office/drawing/2014/main" id="{3EF2B6BF-D768-A062-766B-6B1F3070E034}"/>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8" name="Subtitle 1">
            <a:extLst>
              <a:ext uri="{FF2B5EF4-FFF2-40B4-BE49-F238E27FC236}">
                <a16:creationId xmlns:a16="http://schemas.microsoft.com/office/drawing/2014/main" id="{C4E05BF1-566D-7BB5-C9AF-E67628A596D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82A1C943-E049-EAFB-0335-CAC55087A063}"/>
              </a:ext>
            </a:extLst>
          </p:cNvPr>
          <p:cNvSpPr txBox="1"/>
          <p:nvPr/>
        </p:nvSpPr>
        <p:spPr>
          <a:xfrm>
            <a:off x="1063580" y="2291890"/>
            <a:ext cx="3719795" cy="1384995"/>
          </a:xfrm>
          <a:prstGeom prst="rect">
            <a:avLst/>
          </a:prstGeom>
          <a:noFill/>
        </p:spPr>
        <p:txBody>
          <a:bodyPr wrap="square" rtlCol="0">
            <a:spAutoFit/>
          </a:bodyPr>
          <a:lstStyle/>
          <a:p>
            <a:pPr algn="r"/>
            <a:r>
              <a:rPr lang="en-CA" sz="2800" b="1" cap="small">
                <a:solidFill>
                  <a:srgbClr val="009793"/>
                </a:solidFill>
              </a:rPr>
              <a:t>Many face challenges as a direct result of transphobia</a:t>
            </a:r>
          </a:p>
        </p:txBody>
      </p:sp>
      <p:sp>
        <p:nvSpPr>
          <p:cNvPr id="12" name="TextBox 11">
            <a:extLst>
              <a:ext uri="{FF2B5EF4-FFF2-40B4-BE49-F238E27FC236}">
                <a16:creationId xmlns:a16="http://schemas.microsoft.com/office/drawing/2014/main" id="{C8AE00E5-5E24-D996-4B93-80989172A527}"/>
              </a:ext>
            </a:extLst>
          </p:cNvPr>
          <p:cNvSpPr txBox="1"/>
          <p:nvPr/>
        </p:nvSpPr>
        <p:spPr>
          <a:xfrm>
            <a:off x="5793565" y="2384222"/>
            <a:ext cx="4973926" cy="1200329"/>
          </a:xfrm>
          <a:prstGeom prst="rect">
            <a:avLst/>
          </a:prstGeom>
          <a:noFill/>
        </p:spPr>
        <p:txBody>
          <a:bodyPr wrap="square" rtlCol="0">
            <a:spAutoFit/>
          </a:bodyPr>
          <a:lstStyle/>
          <a:p>
            <a:pPr lvl="0">
              <a:buNone/>
            </a:pPr>
            <a:r>
              <a:rPr lang="en-US" sz="2400" b="0" i="0" u="none" strike="noStrike">
                <a:solidFill>
                  <a:schemeClr val="tx1">
                    <a:lumMod val="75000"/>
                    <a:lumOff val="25000"/>
                  </a:schemeClr>
                </a:solidFill>
                <a:effectLst/>
                <a:latin typeface="Calibri" panose="020F0502020204030204" pitchFamily="34" charset="0"/>
              </a:rPr>
              <a:t>In unsupportive contexts, </a:t>
            </a:r>
            <a:br>
              <a:rPr lang="en-US" sz="2400" b="0" i="0" u="none" strike="noStrike">
                <a:solidFill>
                  <a:schemeClr val="tx1">
                    <a:lumMod val="75000"/>
                    <a:lumOff val="25000"/>
                  </a:schemeClr>
                </a:solidFill>
                <a:effectLst/>
                <a:latin typeface="Calibri" panose="020F0502020204030204" pitchFamily="34" charset="0"/>
              </a:rPr>
            </a:br>
            <a:r>
              <a:rPr lang="en-US" sz="2400" b="0" i="0" u="none" strike="noStrike">
                <a:solidFill>
                  <a:schemeClr val="tx1">
                    <a:lumMod val="75000"/>
                    <a:lumOff val="25000"/>
                  </a:schemeClr>
                </a:solidFill>
                <a:effectLst/>
                <a:latin typeface="Calibri" panose="020F0502020204030204" pitchFamily="34" charset="0"/>
              </a:rPr>
              <a:t>youth may </a:t>
            </a:r>
            <a:r>
              <a:rPr lang="en-US" sz="2400" i="0" u="none" strike="noStrike">
                <a:solidFill>
                  <a:schemeClr val="tx1">
                    <a:lumMod val="75000"/>
                    <a:lumOff val="25000"/>
                  </a:schemeClr>
                </a:solidFill>
                <a:effectLst/>
                <a:latin typeface="Calibri" panose="020F0502020204030204" pitchFamily="34" charset="0"/>
              </a:rPr>
              <a:t>face </a:t>
            </a:r>
            <a:r>
              <a:rPr lang="en-US" sz="2400" b="1" i="0" u="none" strike="noStrike">
                <a:solidFill>
                  <a:schemeClr val="tx1">
                    <a:lumMod val="75000"/>
                    <a:lumOff val="25000"/>
                  </a:schemeClr>
                </a:solidFill>
                <a:effectLst/>
                <a:latin typeface="Calibri" panose="020F0502020204030204" pitchFamily="34" charset="0"/>
              </a:rPr>
              <a:t>bullying, harassment</a:t>
            </a:r>
            <a:r>
              <a:rPr lang="en-US" sz="2400" b="0" i="0" u="none" strike="noStrike">
                <a:solidFill>
                  <a:schemeClr val="tx1">
                    <a:lumMod val="75000"/>
                    <a:lumOff val="25000"/>
                  </a:schemeClr>
                </a:solidFill>
                <a:effectLst/>
                <a:latin typeface="Calibri" panose="020F0502020204030204" pitchFamily="34" charset="0"/>
              </a:rPr>
              <a:t>, and/or </a:t>
            </a:r>
            <a:r>
              <a:rPr lang="en-US" sz="2400" b="1" i="0" u="none" strike="noStrike">
                <a:solidFill>
                  <a:schemeClr val="tx1">
                    <a:lumMod val="75000"/>
                    <a:lumOff val="25000"/>
                  </a:schemeClr>
                </a:solidFill>
                <a:effectLst/>
                <a:latin typeface="Calibri" panose="020F0502020204030204" pitchFamily="34" charset="0"/>
              </a:rPr>
              <a:t>discrimination.</a:t>
            </a:r>
            <a:endParaRPr lang="en-US" sz="2400" b="1" i="0" kern="1200">
              <a:solidFill>
                <a:schemeClr val="tx1">
                  <a:lumMod val="75000"/>
                  <a:lumOff val="25000"/>
                </a:schemeClr>
              </a:solidFill>
              <a:effectLst/>
              <a:latin typeface="Calibri"/>
              <a:ea typeface="+mn-ea"/>
              <a:cs typeface="+mn-cs"/>
            </a:endParaRPr>
          </a:p>
        </p:txBody>
      </p:sp>
    </p:spTree>
    <p:extLst>
      <p:ext uri="{BB962C8B-B14F-4D97-AF65-F5344CB8AC3E}">
        <p14:creationId xmlns:p14="http://schemas.microsoft.com/office/powerpoint/2010/main" val="2641170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F36447-2BB4-E185-5BD4-4A88F02B64CA}"/>
              </a:ext>
            </a:extLst>
          </p:cNvPr>
          <p:cNvSpPr/>
          <p:nvPr/>
        </p:nvSpPr>
        <p:spPr>
          <a:xfrm>
            <a:off x="4147930" y="0"/>
            <a:ext cx="8034426"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1F47F04-2B6B-0D1E-C5AD-BBF7786C7DFE}"/>
              </a:ext>
            </a:extLst>
          </p:cNvPr>
          <p:cNvSpPr>
            <a:spLocks noGrp="1"/>
          </p:cNvSpPr>
          <p:nvPr>
            <p:ph type="sldNum" sz="quarter" idx="12"/>
          </p:nvPr>
        </p:nvSpPr>
        <p:spPr/>
        <p:txBody>
          <a:bodyPr/>
          <a:lstStyle/>
          <a:p>
            <a:fld id="{56F460CF-4789-5848-B965-6EAFD6B7CB2A}" type="slidenum">
              <a:rPr lang="en-US" smtClean="0"/>
              <a:t>53</a:t>
            </a:fld>
            <a:endParaRPr lang="en-US"/>
          </a:p>
        </p:txBody>
      </p:sp>
      <p:sp>
        <p:nvSpPr>
          <p:cNvPr id="5" name="TextBox 4">
            <a:extLst>
              <a:ext uri="{FF2B5EF4-FFF2-40B4-BE49-F238E27FC236}">
                <a16:creationId xmlns:a16="http://schemas.microsoft.com/office/drawing/2014/main" id="{659A22F0-A886-8AC0-9AFA-88CCB37ECD90}"/>
              </a:ext>
            </a:extLst>
          </p:cNvPr>
          <p:cNvSpPr txBox="1"/>
          <p:nvPr/>
        </p:nvSpPr>
        <p:spPr>
          <a:xfrm>
            <a:off x="6547001" y="5814898"/>
            <a:ext cx="5050663" cy="307777"/>
          </a:xfrm>
          <a:prstGeom prst="rect">
            <a:avLst/>
          </a:prstGeom>
          <a:noFill/>
        </p:spPr>
        <p:txBody>
          <a:bodyPr wrap="square" rtlCol="0">
            <a:spAutoFit/>
          </a:bodyPr>
          <a:lstStyle/>
          <a:p>
            <a:pPr algn="r"/>
            <a:r>
              <a:rPr lang="en-US" sz="1400"/>
              <a:t>Source: </a:t>
            </a:r>
            <a:r>
              <a:rPr lang="en-US" sz="1400">
                <a:hlinkClick r:id="rId3"/>
              </a:rPr>
              <a:t>egale.ca/awareness/still-in-every-class/</a:t>
            </a:r>
            <a:endParaRPr lang="en-CA" sz="1400"/>
          </a:p>
        </p:txBody>
      </p:sp>
      <p:sp>
        <p:nvSpPr>
          <p:cNvPr id="9" name="Title 1">
            <a:extLst>
              <a:ext uri="{FF2B5EF4-FFF2-40B4-BE49-F238E27FC236}">
                <a16:creationId xmlns:a16="http://schemas.microsoft.com/office/drawing/2014/main" id="{3397341C-B1C8-ECE2-564E-404DFECA758E}"/>
              </a:ext>
            </a:extLst>
          </p:cNvPr>
          <p:cNvSpPr txBox="1">
            <a:spLocks/>
          </p:cNvSpPr>
          <p:nvPr/>
        </p:nvSpPr>
        <p:spPr>
          <a:xfrm>
            <a:off x="587826" y="666290"/>
            <a:ext cx="10411478"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Gender diverse youth </a:t>
            </a:r>
            <a:r>
              <a:rPr lang="en-US">
                <a:solidFill>
                  <a:schemeClr val="accent4"/>
                </a:solidFill>
              </a:rPr>
              <a:t>have negative school experiences</a:t>
            </a:r>
          </a:p>
        </p:txBody>
      </p:sp>
      <p:sp>
        <p:nvSpPr>
          <p:cNvPr id="10" name="TextBox 9">
            <a:extLst>
              <a:ext uri="{FF2B5EF4-FFF2-40B4-BE49-F238E27FC236}">
                <a16:creationId xmlns:a16="http://schemas.microsoft.com/office/drawing/2014/main" id="{E6C1DD4C-19D8-A3E5-5BD6-9E9351390322}"/>
              </a:ext>
            </a:extLst>
          </p:cNvPr>
          <p:cNvSpPr txBox="1"/>
          <p:nvPr/>
        </p:nvSpPr>
        <p:spPr>
          <a:xfrm>
            <a:off x="1148492" y="3685369"/>
            <a:ext cx="2438773" cy="1200329"/>
          </a:xfrm>
          <a:prstGeom prst="rect">
            <a:avLst/>
          </a:prstGeom>
          <a:noFill/>
        </p:spPr>
        <p:txBody>
          <a:bodyPr wrap="square">
            <a:spAutoFit/>
          </a:bodyPr>
          <a:lstStyle/>
          <a:p>
            <a:pPr algn="ctr"/>
            <a:r>
              <a:rPr lang="en-US" sz="3600" b="1">
                <a:solidFill>
                  <a:srgbClr val="843275"/>
                </a:solidFill>
                <a:effectLst/>
                <a:latin typeface="+mj-lt"/>
              </a:rPr>
              <a:t>felt unsafe at school</a:t>
            </a:r>
            <a:endParaRPr lang="en-CA" sz="3600" b="1">
              <a:solidFill>
                <a:srgbClr val="843275"/>
              </a:solidFill>
            </a:endParaRPr>
          </a:p>
        </p:txBody>
      </p:sp>
      <p:sp>
        <p:nvSpPr>
          <p:cNvPr id="11" name="TextBox 10">
            <a:extLst>
              <a:ext uri="{FF2B5EF4-FFF2-40B4-BE49-F238E27FC236}">
                <a16:creationId xmlns:a16="http://schemas.microsoft.com/office/drawing/2014/main" id="{A5E40E32-FF65-B7B0-D6F7-D8D15035F8CC}"/>
              </a:ext>
            </a:extLst>
          </p:cNvPr>
          <p:cNvSpPr txBox="1"/>
          <p:nvPr/>
        </p:nvSpPr>
        <p:spPr>
          <a:xfrm>
            <a:off x="5738193" y="4703506"/>
            <a:ext cx="5859469" cy="461665"/>
          </a:xfrm>
          <a:prstGeom prst="rect">
            <a:avLst/>
          </a:prstGeom>
          <a:noFill/>
        </p:spPr>
        <p:txBody>
          <a:bodyPr wrap="square">
            <a:spAutoFit/>
          </a:bodyPr>
          <a:lstStyle/>
          <a:p>
            <a:r>
              <a:rPr lang="en-US" sz="2400">
                <a:solidFill>
                  <a:schemeClr val="tx1">
                    <a:lumMod val="75000"/>
                    <a:lumOff val="25000"/>
                  </a:schemeClr>
                </a:solidFill>
                <a:effectLst/>
                <a:latin typeface="+mj-lt"/>
              </a:rPr>
              <a:t>heard transphobic comments daily or weekly</a:t>
            </a:r>
            <a:endParaRPr lang="en-CA" sz="2400">
              <a:solidFill>
                <a:schemeClr val="tx1">
                  <a:lumMod val="75000"/>
                  <a:lumOff val="25000"/>
                </a:schemeClr>
              </a:solidFill>
            </a:endParaRPr>
          </a:p>
        </p:txBody>
      </p:sp>
      <p:sp>
        <p:nvSpPr>
          <p:cNvPr id="12" name="TextBox 11">
            <a:extLst>
              <a:ext uri="{FF2B5EF4-FFF2-40B4-BE49-F238E27FC236}">
                <a16:creationId xmlns:a16="http://schemas.microsoft.com/office/drawing/2014/main" id="{1BF2CD68-A3A2-94AF-CEFE-E691EA558BA4}"/>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3" name="Subtitle 1">
            <a:extLst>
              <a:ext uri="{FF2B5EF4-FFF2-40B4-BE49-F238E27FC236}">
                <a16:creationId xmlns:a16="http://schemas.microsoft.com/office/drawing/2014/main" id="{804E7086-9E20-0E39-C939-0F688312D39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4" name="TextBox 13">
            <a:extLst>
              <a:ext uri="{FF2B5EF4-FFF2-40B4-BE49-F238E27FC236}">
                <a16:creationId xmlns:a16="http://schemas.microsoft.com/office/drawing/2014/main" id="{151F32B8-2B18-3DA8-C118-CFBAB23A8873}"/>
              </a:ext>
            </a:extLst>
          </p:cNvPr>
          <p:cNvSpPr txBox="1"/>
          <p:nvPr/>
        </p:nvSpPr>
        <p:spPr>
          <a:xfrm>
            <a:off x="5738193" y="3685369"/>
            <a:ext cx="5859469" cy="461665"/>
          </a:xfrm>
          <a:prstGeom prst="rect">
            <a:avLst/>
          </a:prstGeom>
          <a:noFill/>
        </p:spPr>
        <p:txBody>
          <a:bodyPr wrap="square">
            <a:spAutoFit/>
          </a:bodyPr>
          <a:lstStyle/>
          <a:p>
            <a:r>
              <a:rPr lang="en-US" sz="2400">
                <a:solidFill>
                  <a:schemeClr val="tx1">
                    <a:lumMod val="75000"/>
                    <a:lumOff val="25000"/>
                  </a:schemeClr>
                </a:solidFill>
                <a:effectLst/>
                <a:latin typeface="+mj-lt"/>
              </a:rPr>
              <a:t>excluded due to their identity</a:t>
            </a:r>
            <a:endParaRPr lang="en-CA" sz="2400">
              <a:solidFill>
                <a:schemeClr val="tx1">
                  <a:lumMod val="75000"/>
                  <a:lumOff val="25000"/>
                </a:schemeClr>
              </a:solidFill>
            </a:endParaRPr>
          </a:p>
        </p:txBody>
      </p:sp>
      <p:sp>
        <p:nvSpPr>
          <p:cNvPr id="15" name="TextBox 14">
            <a:extLst>
              <a:ext uri="{FF2B5EF4-FFF2-40B4-BE49-F238E27FC236}">
                <a16:creationId xmlns:a16="http://schemas.microsoft.com/office/drawing/2014/main" id="{A632FA4B-80EE-0546-1175-40C31C6175AC}"/>
              </a:ext>
            </a:extLst>
          </p:cNvPr>
          <p:cNvSpPr txBox="1"/>
          <p:nvPr/>
        </p:nvSpPr>
        <p:spPr>
          <a:xfrm>
            <a:off x="5738193" y="2667232"/>
            <a:ext cx="5859469" cy="461665"/>
          </a:xfrm>
          <a:prstGeom prst="rect">
            <a:avLst/>
          </a:prstGeom>
          <a:noFill/>
        </p:spPr>
        <p:txBody>
          <a:bodyPr wrap="square">
            <a:spAutoFit/>
          </a:bodyPr>
          <a:lstStyle/>
          <a:p>
            <a:r>
              <a:rPr lang="en-US" sz="2400">
                <a:solidFill>
                  <a:schemeClr val="tx1">
                    <a:lumMod val="75000"/>
                    <a:lumOff val="25000"/>
                  </a:schemeClr>
                </a:solidFill>
                <a:effectLst/>
                <a:latin typeface="+mj-lt"/>
              </a:rPr>
              <a:t>physically harassed or assaulted at school</a:t>
            </a:r>
            <a:endParaRPr lang="en-CA" sz="2400">
              <a:solidFill>
                <a:schemeClr val="tx1">
                  <a:lumMod val="75000"/>
                  <a:lumOff val="25000"/>
                </a:schemeClr>
              </a:solidFill>
            </a:endParaRPr>
          </a:p>
        </p:txBody>
      </p:sp>
      <p:sp>
        <p:nvSpPr>
          <p:cNvPr id="16" name="TextBox 15">
            <a:extLst>
              <a:ext uri="{FF2B5EF4-FFF2-40B4-BE49-F238E27FC236}">
                <a16:creationId xmlns:a16="http://schemas.microsoft.com/office/drawing/2014/main" id="{8D0EC770-7BB6-9752-CAB2-8E388433D41A}"/>
              </a:ext>
            </a:extLst>
          </p:cNvPr>
          <p:cNvSpPr txBox="1"/>
          <p:nvPr/>
        </p:nvSpPr>
        <p:spPr>
          <a:xfrm>
            <a:off x="5738193" y="1649095"/>
            <a:ext cx="5859469" cy="461665"/>
          </a:xfrm>
          <a:prstGeom prst="rect">
            <a:avLst/>
          </a:prstGeom>
          <a:noFill/>
        </p:spPr>
        <p:txBody>
          <a:bodyPr wrap="square">
            <a:spAutoFit/>
          </a:bodyPr>
          <a:lstStyle/>
          <a:p>
            <a:r>
              <a:rPr lang="en-US" sz="2400">
                <a:solidFill>
                  <a:schemeClr val="tx1">
                    <a:lumMod val="75000"/>
                    <a:lumOff val="25000"/>
                  </a:schemeClr>
                </a:solidFill>
                <a:effectLst/>
                <a:latin typeface="+mj-lt"/>
              </a:rPr>
              <a:t>harassed about gender expression</a:t>
            </a:r>
            <a:endParaRPr lang="en-CA" sz="2400">
              <a:solidFill>
                <a:schemeClr val="tx1">
                  <a:lumMod val="75000"/>
                  <a:lumOff val="25000"/>
                </a:schemeClr>
              </a:solidFill>
            </a:endParaRPr>
          </a:p>
        </p:txBody>
      </p:sp>
      <p:pic>
        <p:nvPicPr>
          <p:cNvPr id="20" name="Picture 19" descr="Purple numbers on a black background&#10;&#10;Description automatically generated">
            <a:extLst>
              <a:ext uri="{FF2B5EF4-FFF2-40B4-BE49-F238E27FC236}">
                <a16:creationId xmlns:a16="http://schemas.microsoft.com/office/drawing/2014/main" id="{AC67161C-9B8F-BEA5-C9F9-53122DBCB2ED}"/>
              </a:ext>
            </a:extLst>
          </p:cNvPr>
          <p:cNvPicPr>
            <a:picLocks noChangeAspect="1"/>
          </p:cNvPicPr>
          <p:nvPr/>
        </p:nvPicPr>
        <p:blipFill>
          <a:blip r:embed="rId4"/>
          <a:stretch>
            <a:fillRect/>
          </a:stretch>
        </p:blipFill>
        <p:spPr>
          <a:xfrm>
            <a:off x="311313" y="1280591"/>
            <a:ext cx="3553592" cy="3263220"/>
          </a:xfrm>
          <a:prstGeom prst="rect">
            <a:avLst/>
          </a:prstGeom>
        </p:spPr>
      </p:pic>
      <p:pic>
        <p:nvPicPr>
          <p:cNvPr id="22" name="Picture 21" descr="A blue numbers on a black background&#10;&#10;Description automatically generated">
            <a:extLst>
              <a:ext uri="{FF2B5EF4-FFF2-40B4-BE49-F238E27FC236}">
                <a16:creationId xmlns:a16="http://schemas.microsoft.com/office/drawing/2014/main" id="{D8500D2D-1051-D43C-A8A3-E859F777EF63}"/>
              </a:ext>
            </a:extLst>
          </p:cNvPr>
          <p:cNvPicPr>
            <a:picLocks noChangeAspect="1"/>
          </p:cNvPicPr>
          <p:nvPr/>
        </p:nvPicPr>
        <p:blipFill>
          <a:blip r:embed="rId5"/>
          <a:stretch>
            <a:fillRect/>
          </a:stretch>
        </p:blipFill>
        <p:spPr>
          <a:xfrm>
            <a:off x="4346095" y="1290717"/>
            <a:ext cx="1372980" cy="1260000"/>
          </a:xfrm>
          <a:prstGeom prst="rect">
            <a:avLst/>
          </a:prstGeom>
        </p:spPr>
      </p:pic>
      <p:pic>
        <p:nvPicPr>
          <p:cNvPr id="24" name="Picture 23" descr="A blue numbers on a black background&#10;&#10;Description automatically generated">
            <a:extLst>
              <a:ext uri="{FF2B5EF4-FFF2-40B4-BE49-F238E27FC236}">
                <a16:creationId xmlns:a16="http://schemas.microsoft.com/office/drawing/2014/main" id="{389FF53F-A7CF-19EE-7380-AFC9BF790F86}"/>
              </a:ext>
            </a:extLst>
          </p:cNvPr>
          <p:cNvPicPr>
            <a:picLocks noChangeAspect="1"/>
          </p:cNvPicPr>
          <p:nvPr/>
        </p:nvPicPr>
        <p:blipFill>
          <a:blip r:embed="rId6"/>
          <a:stretch>
            <a:fillRect/>
          </a:stretch>
        </p:blipFill>
        <p:spPr>
          <a:xfrm>
            <a:off x="4346095" y="2324717"/>
            <a:ext cx="1372980" cy="1260000"/>
          </a:xfrm>
          <a:prstGeom prst="rect">
            <a:avLst/>
          </a:prstGeom>
        </p:spPr>
      </p:pic>
      <p:pic>
        <p:nvPicPr>
          <p:cNvPr id="26" name="Picture 25" descr="A blue numbers on a black background&#10;&#10;Description automatically generated">
            <a:extLst>
              <a:ext uri="{FF2B5EF4-FFF2-40B4-BE49-F238E27FC236}">
                <a16:creationId xmlns:a16="http://schemas.microsoft.com/office/drawing/2014/main" id="{C8F15D0F-6151-1FD9-B0CF-826C3A3DAFAF}"/>
              </a:ext>
            </a:extLst>
          </p:cNvPr>
          <p:cNvPicPr>
            <a:picLocks noChangeAspect="1"/>
          </p:cNvPicPr>
          <p:nvPr/>
        </p:nvPicPr>
        <p:blipFill>
          <a:blip r:embed="rId7"/>
          <a:stretch>
            <a:fillRect/>
          </a:stretch>
        </p:blipFill>
        <p:spPr>
          <a:xfrm>
            <a:off x="4346095" y="3325991"/>
            <a:ext cx="1372980" cy="1260000"/>
          </a:xfrm>
          <a:prstGeom prst="rect">
            <a:avLst/>
          </a:prstGeom>
        </p:spPr>
      </p:pic>
      <p:pic>
        <p:nvPicPr>
          <p:cNvPr id="28" name="Picture 27" descr="A blue numbers on a black background&#10;&#10;Description automatically generated">
            <a:extLst>
              <a:ext uri="{FF2B5EF4-FFF2-40B4-BE49-F238E27FC236}">
                <a16:creationId xmlns:a16="http://schemas.microsoft.com/office/drawing/2014/main" id="{3298F09E-66AA-946D-69C6-0F2E0758F0FF}"/>
              </a:ext>
            </a:extLst>
          </p:cNvPr>
          <p:cNvPicPr>
            <a:picLocks noChangeAspect="1"/>
          </p:cNvPicPr>
          <p:nvPr/>
        </p:nvPicPr>
        <p:blipFill>
          <a:blip r:embed="rId8"/>
          <a:stretch>
            <a:fillRect/>
          </a:stretch>
        </p:blipFill>
        <p:spPr>
          <a:xfrm>
            <a:off x="4346095" y="4315300"/>
            <a:ext cx="1372980" cy="1260000"/>
          </a:xfrm>
          <a:prstGeom prst="rect">
            <a:avLst/>
          </a:prstGeom>
        </p:spPr>
      </p:pic>
    </p:spTree>
    <p:extLst>
      <p:ext uri="{BB962C8B-B14F-4D97-AF65-F5344CB8AC3E}">
        <p14:creationId xmlns:p14="http://schemas.microsoft.com/office/powerpoint/2010/main" val="3403045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9D6CC-C87B-7C6C-926F-1E15893957BB}"/>
              </a:ext>
            </a:extLst>
          </p:cNvPr>
          <p:cNvSpPr/>
          <p:nvPr/>
        </p:nvSpPr>
        <p:spPr>
          <a:xfrm>
            <a:off x="6096000" y="0"/>
            <a:ext cx="6086355"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5" name="Picture 4">
            <a:extLst>
              <a:ext uri="{FF2B5EF4-FFF2-40B4-BE49-F238E27FC236}">
                <a16:creationId xmlns:a16="http://schemas.microsoft.com/office/drawing/2014/main" id="{DD53734F-463A-10DE-807E-7F921E9A69DC}"/>
              </a:ext>
            </a:extLst>
          </p:cNvPr>
          <p:cNvPicPr>
            <a:picLocks noChangeAspect="1"/>
          </p:cNvPicPr>
          <p:nvPr/>
        </p:nvPicPr>
        <p:blipFill>
          <a:blip r:embed="rId3"/>
          <a:srcRect/>
          <a:stretch/>
        </p:blipFill>
        <p:spPr>
          <a:xfrm>
            <a:off x="1935225" y="1819767"/>
            <a:ext cx="2661034" cy="2661034"/>
          </a:xfrm>
          <a:prstGeom prst="rect">
            <a:avLst/>
          </a:prstGeom>
        </p:spPr>
      </p:pic>
      <p:sp>
        <p:nvSpPr>
          <p:cNvPr id="12" name="TextBox 11">
            <a:extLst>
              <a:ext uri="{FF2B5EF4-FFF2-40B4-BE49-F238E27FC236}">
                <a16:creationId xmlns:a16="http://schemas.microsoft.com/office/drawing/2014/main" id="{4E4C978D-D9A4-6DA1-0A81-B39A1F87EF45}"/>
              </a:ext>
            </a:extLst>
          </p:cNvPr>
          <p:cNvSpPr txBox="1"/>
          <p:nvPr/>
        </p:nvSpPr>
        <p:spPr>
          <a:xfrm>
            <a:off x="1281661" y="4480801"/>
            <a:ext cx="3968162" cy="1200329"/>
          </a:xfrm>
          <a:prstGeom prst="rect">
            <a:avLst/>
          </a:prstGeom>
          <a:noFill/>
        </p:spPr>
        <p:txBody>
          <a:bodyPr wrap="square">
            <a:spAutoFit/>
          </a:bodyPr>
          <a:lstStyle/>
          <a:p>
            <a:pPr algn="ctr"/>
            <a:r>
              <a:rPr lang="en-US" sz="2400">
                <a:solidFill>
                  <a:schemeClr val="tx1">
                    <a:lumMod val="75000"/>
                    <a:lumOff val="25000"/>
                  </a:schemeClr>
                </a:solidFill>
                <a:latin typeface="+mj-lt"/>
              </a:rPr>
              <a:t>indicated a chronic </a:t>
            </a:r>
            <a:br>
              <a:rPr lang="en-US" sz="2400">
                <a:solidFill>
                  <a:schemeClr val="tx1">
                    <a:lumMod val="75000"/>
                    <a:lumOff val="25000"/>
                  </a:schemeClr>
                </a:solidFill>
                <a:latin typeface="+mj-lt"/>
              </a:rPr>
            </a:br>
            <a:r>
              <a:rPr lang="en-US" sz="2400">
                <a:solidFill>
                  <a:schemeClr val="tx1">
                    <a:lumMod val="75000"/>
                    <a:lumOff val="25000"/>
                  </a:schemeClr>
                </a:solidFill>
                <a:latin typeface="+mj-lt"/>
              </a:rPr>
              <a:t>mental health condition </a:t>
            </a:r>
            <a:br>
              <a:rPr lang="en-US" sz="2400">
                <a:solidFill>
                  <a:schemeClr val="tx1">
                    <a:lumMod val="75000"/>
                    <a:lumOff val="25000"/>
                  </a:schemeClr>
                </a:solidFill>
                <a:latin typeface="+mj-lt"/>
              </a:rPr>
            </a:br>
            <a:r>
              <a:rPr lang="en-US" sz="2400">
                <a:solidFill>
                  <a:schemeClr val="tx1">
                    <a:lumMod val="75000"/>
                    <a:lumOff val="25000"/>
                  </a:schemeClr>
                </a:solidFill>
                <a:latin typeface="+mj-lt"/>
              </a:rPr>
              <a:t>such as depression or anxiety</a:t>
            </a:r>
            <a:endParaRPr lang="en-CA" sz="2400" b="1">
              <a:solidFill>
                <a:schemeClr val="tx1">
                  <a:lumMod val="75000"/>
                  <a:lumOff val="25000"/>
                </a:schemeClr>
              </a:solidFill>
            </a:endParaRPr>
          </a:p>
        </p:txBody>
      </p:sp>
      <p:sp>
        <p:nvSpPr>
          <p:cNvPr id="13" name="TextBox 12">
            <a:extLst>
              <a:ext uri="{FF2B5EF4-FFF2-40B4-BE49-F238E27FC236}">
                <a16:creationId xmlns:a16="http://schemas.microsoft.com/office/drawing/2014/main" id="{76086A20-662C-5914-BF90-775CA261F1F0}"/>
              </a:ext>
            </a:extLst>
          </p:cNvPr>
          <p:cNvSpPr txBox="1"/>
          <p:nvPr/>
        </p:nvSpPr>
        <p:spPr>
          <a:xfrm>
            <a:off x="8005949" y="2233896"/>
            <a:ext cx="3260408" cy="830997"/>
          </a:xfrm>
          <a:prstGeom prst="rect">
            <a:avLst/>
          </a:prstGeom>
          <a:noFill/>
        </p:spPr>
        <p:txBody>
          <a:bodyPr wrap="square">
            <a:spAutoFit/>
          </a:bodyPr>
          <a:lstStyle/>
          <a:p>
            <a:r>
              <a:rPr lang="en-US" sz="2400">
                <a:solidFill>
                  <a:schemeClr val="tx1">
                    <a:lumMod val="75000"/>
                    <a:lumOff val="25000"/>
                  </a:schemeClr>
                </a:solidFill>
                <a:effectLst/>
                <a:latin typeface="+mj-lt"/>
              </a:rPr>
              <a:t>seriously considered suicide in the past year</a:t>
            </a:r>
            <a:endParaRPr lang="en-CA" sz="2400" b="1">
              <a:solidFill>
                <a:schemeClr val="tx1">
                  <a:lumMod val="75000"/>
                  <a:lumOff val="25000"/>
                </a:schemeClr>
              </a:solidFill>
            </a:endParaRPr>
          </a:p>
        </p:txBody>
      </p:sp>
      <p:sp>
        <p:nvSpPr>
          <p:cNvPr id="14" name="TextBox 13">
            <a:extLst>
              <a:ext uri="{FF2B5EF4-FFF2-40B4-BE49-F238E27FC236}">
                <a16:creationId xmlns:a16="http://schemas.microsoft.com/office/drawing/2014/main" id="{E8416FFF-151E-2B2F-F3D2-5D37969F09D2}"/>
              </a:ext>
            </a:extLst>
          </p:cNvPr>
          <p:cNvSpPr txBox="1"/>
          <p:nvPr/>
        </p:nvSpPr>
        <p:spPr>
          <a:xfrm>
            <a:off x="5990455" y="5609766"/>
            <a:ext cx="5607209" cy="461665"/>
          </a:xfrm>
          <a:prstGeom prst="rect">
            <a:avLst/>
          </a:prstGeom>
          <a:noFill/>
        </p:spPr>
        <p:txBody>
          <a:bodyPr wrap="square" rtlCol="0">
            <a:spAutoFit/>
          </a:bodyPr>
          <a:lstStyle/>
          <a:p>
            <a:pPr algn="r"/>
            <a:r>
              <a:rPr lang="en-US" sz="1200">
                <a:effectLst/>
              </a:rPr>
              <a:t>Source: </a:t>
            </a:r>
            <a:r>
              <a:rPr lang="en-US" sz="1200">
                <a:effectLst/>
                <a:latin typeface="+mj-lt"/>
              </a:rPr>
              <a:t>Being Safe, Being Me, 2019: </a:t>
            </a:r>
            <a:r>
              <a:rPr lang="en-CA" sz="1200">
                <a:hlinkClick r:id="rId4" tooltip="https://apsc-saravyc.sites.olt.ubc.ca/files/2020/03/being-safe-being-me-2019_saravyc_eng.pdf"/>
              </a:rPr>
              <a:t>apsc-saravyc.sites.olt.ubc.ca/files/2020/03/</a:t>
            </a:r>
            <a:br>
              <a:rPr lang="en-CA" sz="1200">
                <a:hlinkClick r:id="rId4" tooltip="https://apsc-saravyc.sites.olt.ubc.ca/files/2020/03/being-safe-being-me-2019_saravyc_eng.pdf"/>
              </a:rPr>
            </a:br>
            <a:r>
              <a:rPr lang="en-CA" sz="1200">
                <a:hlinkClick r:id="rId4" tooltip="https://apsc-saravyc.sites.olt.ubc.ca/files/2020/03/being-safe-being-me-2019_saravyc_eng.pdf"/>
              </a:rPr>
              <a:t>Being-Safe-Being-Me-2019_SARAVYC_ENG.pdf</a:t>
            </a:r>
            <a:endParaRPr lang="en-CA" sz="1200"/>
          </a:p>
        </p:txBody>
      </p:sp>
      <p:sp>
        <p:nvSpPr>
          <p:cNvPr id="3" name="Title 1">
            <a:extLst>
              <a:ext uri="{FF2B5EF4-FFF2-40B4-BE49-F238E27FC236}">
                <a16:creationId xmlns:a16="http://schemas.microsoft.com/office/drawing/2014/main" id="{018478C0-E00B-A19A-3900-388B969FE385}"/>
              </a:ext>
            </a:extLst>
          </p:cNvPr>
          <p:cNvSpPr txBox="1">
            <a:spLocks/>
          </p:cNvSpPr>
          <p:nvPr/>
        </p:nvSpPr>
        <p:spPr>
          <a:xfrm>
            <a:off x="587826" y="666290"/>
            <a:ext cx="10599018"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Gender diverse youth </a:t>
            </a:r>
            <a:r>
              <a:rPr lang="en-US">
                <a:solidFill>
                  <a:schemeClr val="accent4"/>
                </a:solidFill>
              </a:rPr>
              <a:t>mental health is affected by discrimination</a:t>
            </a:r>
          </a:p>
        </p:txBody>
      </p:sp>
      <p:sp>
        <p:nvSpPr>
          <p:cNvPr id="6" name="TextBox 5">
            <a:extLst>
              <a:ext uri="{FF2B5EF4-FFF2-40B4-BE49-F238E27FC236}">
                <a16:creationId xmlns:a16="http://schemas.microsoft.com/office/drawing/2014/main" id="{7B1FE958-665B-1556-D852-BB7FC3AB10ED}"/>
              </a:ext>
            </a:extLst>
          </p:cNvPr>
          <p:cNvSpPr txBox="1"/>
          <p:nvPr/>
        </p:nvSpPr>
        <p:spPr>
          <a:xfrm>
            <a:off x="8005949" y="4593276"/>
            <a:ext cx="3260407" cy="461665"/>
          </a:xfrm>
          <a:prstGeom prst="rect">
            <a:avLst/>
          </a:prstGeom>
          <a:noFill/>
        </p:spPr>
        <p:txBody>
          <a:bodyPr wrap="square">
            <a:spAutoFit/>
          </a:bodyPr>
          <a:lstStyle/>
          <a:p>
            <a:r>
              <a:rPr lang="en-US" sz="2400">
                <a:solidFill>
                  <a:schemeClr val="tx1">
                    <a:lumMod val="75000"/>
                    <a:lumOff val="25000"/>
                  </a:schemeClr>
                </a:solidFill>
                <a:effectLst/>
                <a:latin typeface="+mj-lt"/>
              </a:rPr>
              <a:t>have </a:t>
            </a:r>
            <a:r>
              <a:rPr lang="en-US" sz="2400">
                <a:solidFill>
                  <a:schemeClr val="tx1">
                    <a:lumMod val="75000"/>
                    <a:lumOff val="25000"/>
                  </a:schemeClr>
                </a:solidFill>
                <a:latin typeface="+mj-lt"/>
              </a:rPr>
              <a:t>attempted</a:t>
            </a:r>
            <a:r>
              <a:rPr lang="en-US" sz="2400">
                <a:solidFill>
                  <a:schemeClr val="tx1">
                    <a:lumMod val="75000"/>
                    <a:lumOff val="25000"/>
                  </a:schemeClr>
                </a:solidFill>
                <a:effectLst/>
                <a:latin typeface="+mj-lt"/>
              </a:rPr>
              <a:t> suicide</a:t>
            </a:r>
            <a:endParaRPr lang="en-CA" sz="2400" b="1">
              <a:solidFill>
                <a:schemeClr val="tx1">
                  <a:lumMod val="75000"/>
                  <a:lumOff val="25000"/>
                </a:schemeClr>
              </a:solidFill>
            </a:endParaRPr>
          </a:p>
        </p:txBody>
      </p:sp>
      <p:pic>
        <p:nvPicPr>
          <p:cNvPr id="19" name="Picture 18" descr="A screenshot of a phone screen&#10;&#10;Description automatically generated">
            <a:extLst>
              <a:ext uri="{FF2B5EF4-FFF2-40B4-BE49-F238E27FC236}">
                <a16:creationId xmlns:a16="http://schemas.microsoft.com/office/drawing/2014/main" id="{1D46A959-F857-DD51-7AB0-EB73F7F4F655}"/>
              </a:ext>
            </a:extLst>
          </p:cNvPr>
          <p:cNvPicPr>
            <a:picLocks noChangeAspect="1"/>
          </p:cNvPicPr>
          <p:nvPr/>
        </p:nvPicPr>
        <p:blipFill>
          <a:blip r:embed="rId5">
            <a:clrChange>
              <a:clrFrom>
                <a:srgbClr val="FDFEFF"/>
              </a:clrFrom>
              <a:clrTo>
                <a:srgbClr val="FDFEFF">
                  <a:alpha val="0"/>
                </a:srgbClr>
              </a:clrTo>
            </a:clrChange>
          </a:blip>
          <a:stretch>
            <a:fillRect/>
          </a:stretch>
        </p:blipFill>
        <p:spPr>
          <a:xfrm>
            <a:off x="5864022" y="1580394"/>
            <a:ext cx="2315337" cy="4289370"/>
          </a:xfrm>
          <a:prstGeom prst="rect">
            <a:avLst/>
          </a:prstGeom>
        </p:spPr>
      </p:pic>
    </p:spTree>
    <p:extLst>
      <p:ext uri="{BB962C8B-B14F-4D97-AF65-F5344CB8AC3E}">
        <p14:creationId xmlns:p14="http://schemas.microsoft.com/office/powerpoint/2010/main" val="1656462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5D5D26-6DB8-069F-2FAC-B51EC5155E05}"/>
              </a:ext>
            </a:extLst>
          </p:cNvPr>
          <p:cNvSpPr>
            <a:spLocks noGrp="1"/>
          </p:cNvSpPr>
          <p:nvPr>
            <p:ph type="sldNum" sz="quarter" idx="12"/>
          </p:nvPr>
        </p:nvSpPr>
        <p:spPr/>
        <p:txBody>
          <a:bodyPr/>
          <a:lstStyle/>
          <a:p>
            <a:fld id="{56F460CF-4789-5848-B965-6EAFD6B7CB2A}" type="slidenum">
              <a:rPr lang="en-US" smtClean="0"/>
              <a:t>55</a:t>
            </a:fld>
            <a:endParaRPr lang="en-US"/>
          </a:p>
        </p:txBody>
      </p:sp>
      <p:sp>
        <p:nvSpPr>
          <p:cNvPr id="6" name="TextBox 5">
            <a:extLst>
              <a:ext uri="{FF2B5EF4-FFF2-40B4-BE49-F238E27FC236}">
                <a16:creationId xmlns:a16="http://schemas.microsoft.com/office/drawing/2014/main" id="{6E24F460-68CA-DA38-5882-2764374874E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E16CCF81-3BDE-8699-CF18-B44FDDBFF30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8" name="Title 1">
            <a:extLst>
              <a:ext uri="{FF2B5EF4-FFF2-40B4-BE49-F238E27FC236}">
                <a16:creationId xmlns:a16="http://schemas.microsoft.com/office/drawing/2014/main" id="{0238C76C-2D39-96C3-0825-DCA7439C3272}"/>
              </a:ext>
            </a:extLst>
          </p:cNvPr>
          <p:cNvSpPr txBox="1">
            <a:spLocks/>
          </p:cNvSpPr>
          <p:nvPr/>
        </p:nvSpPr>
        <p:spPr>
          <a:xfrm>
            <a:off x="587826" y="666290"/>
            <a:ext cx="10599018"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Gender diverse youth </a:t>
            </a:r>
            <a:r>
              <a:rPr lang="en-US">
                <a:solidFill>
                  <a:srgbClr val="009793"/>
                </a:solidFill>
              </a:rPr>
              <a:t>find joy and resilience</a:t>
            </a:r>
          </a:p>
        </p:txBody>
      </p:sp>
      <p:pic>
        <p:nvPicPr>
          <p:cNvPr id="14" name="Picture 13" descr="A screen shot of a black background&#10;&#10;Description automatically generated">
            <a:extLst>
              <a:ext uri="{FF2B5EF4-FFF2-40B4-BE49-F238E27FC236}">
                <a16:creationId xmlns:a16="http://schemas.microsoft.com/office/drawing/2014/main" id="{E1C0DADD-7B08-8397-D923-080E5B1F50F9}"/>
              </a:ext>
            </a:extLst>
          </p:cNvPr>
          <p:cNvPicPr>
            <a:picLocks noChangeAspect="1"/>
          </p:cNvPicPr>
          <p:nvPr/>
        </p:nvPicPr>
        <p:blipFill>
          <a:blip r:embed="rId3"/>
          <a:stretch>
            <a:fillRect/>
          </a:stretch>
        </p:blipFill>
        <p:spPr>
          <a:xfrm>
            <a:off x="1120140" y="1865911"/>
            <a:ext cx="9070876" cy="3436829"/>
          </a:xfrm>
          <a:prstGeom prst="rect">
            <a:avLst/>
          </a:prstGeom>
        </p:spPr>
      </p:pic>
      <p:sp>
        <p:nvSpPr>
          <p:cNvPr id="16" name="TextBox 15">
            <a:extLst>
              <a:ext uri="{FF2B5EF4-FFF2-40B4-BE49-F238E27FC236}">
                <a16:creationId xmlns:a16="http://schemas.microsoft.com/office/drawing/2014/main" id="{1DB5E2C8-EA5E-6BB4-8348-184789554248}"/>
              </a:ext>
            </a:extLst>
          </p:cNvPr>
          <p:cNvSpPr txBox="1"/>
          <p:nvPr/>
        </p:nvSpPr>
        <p:spPr>
          <a:xfrm>
            <a:off x="5499760" y="5543051"/>
            <a:ext cx="609790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t>Source: </a:t>
            </a:r>
            <a:r>
              <a:rPr lang="en-US" sz="1200" i="1">
                <a:effectLst/>
              </a:rPr>
              <a:t>Psychology of Sexual Orientation and Gender Diversity.</a:t>
            </a:r>
            <a:r>
              <a:rPr lang="en-US" sz="1200">
                <a:effectLst/>
              </a:rPr>
              <a:t>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a:effectLst/>
                <a:hlinkClick r:id="rId4"/>
              </a:rPr>
              <a:t>https://psycnet.apa.org/record/2024-75957-001</a:t>
            </a:r>
            <a:r>
              <a:rPr lang="en-US" sz="1200">
                <a:effectLst/>
              </a:rPr>
              <a:t> </a:t>
            </a:r>
          </a:p>
        </p:txBody>
      </p:sp>
    </p:spTree>
    <p:extLst>
      <p:ext uri="{BB962C8B-B14F-4D97-AF65-F5344CB8AC3E}">
        <p14:creationId xmlns:p14="http://schemas.microsoft.com/office/powerpoint/2010/main" val="1800009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4FF53C-DA9F-895C-707B-0E2B456018F6}"/>
              </a:ext>
            </a:extLst>
          </p:cNvPr>
          <p:cNvSpPr>
            <a:spLocks noGrp="1"/>
          </p:cNvSpPr>
          <p:nvPr>
            <p:ph type="sldNum" sz="quarter" idx="12"/>
          </p:nvPr>
        </p:nvSpPr>
        <p:spPr/>
        <p:txBody>
          <a:bodyPr/>
          <a:lstStyle/>
          <a:p>
            <a:fld id="{56F460CF-4789-5848-B965-6EAFD6B7CB2A}" type="slidenum">
              <a:rPr lang="en-US" smtClean="0"/>
              <a:t>56</a:t>
            </a:fld>
            <a:endParaRPr lang="en-US"/>
          </a:p>
        </p:txBody>
      </p:sp>
      <p:pic>
        <p:nvPicPr>
          <p:cNvPr id="5" name="Online Media 4">
            <a:hlinkClick r:id="" action="ppaction://media"/>
            <a:extLst>
              <a:ext uri="{FF2B5EF4-FFF2-40B4-BE49-F238E27FC236}">
                <a16:creationId xmlns:a16="http://schemas.microsoft.com/office/drawing/2014/main" id="{5A93EB7D-13D0-873E-F037-8D971FF342DE}"/>
              </a:ext>
            </a:extLst>
          </p:cNvPr>
          <p:cNvPicPr>
            <a:picLocks noRot="1" noChangeAspect="1"/>
          </p:cNvPicPr>
          <p:nvPr>
            <a:videoFile r:link="rId1"/>
          </p:nvPr>
        </p:nvPicPr>
        <p:blipFill>
          <a:blip r:embed="rId4"/>
          <a:srcRect/>
          <a:stretch/>
        </p:blipFill>
        <p:spPr>
          <a:xfrm>
            <a:off x="0" y="6611"/>
            <a:ext cx="12192000" cy="6814298"/>
          </a:xfrm>
          <a:prstGeom prst="rect">
            <a:avLst/>
          </a:prstGeom>
        </p:spPr>
      </p:pic>
    </p:spTree>
    <p:extLst>
      <p:ext uri="{BB962C8B-B14F-4D97-AF65-F5344CB8AC3E}">
        <p14:creationId xmlns:p14="http://schemas.microsoft.com/office/powerpoint/2010/main" val="24099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5EF39-658F-5DC5-DE1A-E916F81220EF}"/>
              </a:ext>
            </a:extLst>
          </p:cNvPr>
          <p:cNvSpPr>
            <a:spLocks noGrp="1"/>
          </p:cNvSpPr>
          <p:nvPr>
            <p:ph type="title"/>
          </p:nvPr>
        </p:nvSpPr>
        <p:spPr>
          <a:xfrm>
            <a:off x="775540" y="838198"/>
            <a:ext cx="9784666" cy="895068"/>
          </a:xfrm>
        </p:spPr>
        <p:txBody>
          <a:bodyPr anchor="t">
            <a:noAutofit/>
          </a:bodyPr>
          <a:lstStyle/>
          <a:p>
            <a:r>
              <a:rPr lang="en-US"/>
              <a:t>Strategies to protect self and others</a:t>
            </a:r>
            <a:br>
              <a:rPr lang="en-US"/>
            </a:br>
            <a:r>
              <a:rPr lang="en-US" sz="3600" b="0" i="1">
                <a:solidFill>
                  <a:schemeClr val="accent2"/>
                </a:solidFill>
              </a:rPr>
              <a:t>Gender diverse youth</a:t>
            </a:r>
            <a:endParaRPr lang="en-CA" b="0" i="1">
              <a:solidFill>
                <a:schemeClr val="accent2"/>
              </a:solidFill>
            </a:endParaRPr>
          </a:p>
        </p:txBody>
      </p:sp>
      <p:sp>
        <p:nvSpPr>
          <p:cNvPr id="3" name="Slide Number Placeholder 2">
            <a:extLst>
              <a:ext uri="{FF2B5EF4-FFF2-40B4-BE49-F238E27FC236}">
                <a16:creationId xmlns:a16="http://schemas.microsoft.com/office/drawing/2014/main" id="{7E43E32B-3E31-254B-655B-5E27A1D50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C083AB-B1D9-90CC-6067-0F13AD2B5D74}"/>
              </a:ext>
            </a:extLst>
          </p:cNvPr>
          <p:cNvSpPr txBox="1"/>
          <p:nvPr/>
        </p:nvSpPr>
        <p:spPr>
          <a:xfrm>
            <a:off x="2855460" y="3078182"/>
            <a:ext cx="8459554" cy="1655518"/>
          </a:xfrm>
          <a:prstGeom prst="rect">
            <a:avLst/>
          </a:prstGeom>
          <a:noFill/>
        </p:spPr>
        <p:txBody>
          <a:bodyPr wrap="square">
            <a:spAutoFit/>
          </a:bodyPr>
          <a:lstStyle/>
          <a:p>
            <a:pPr>
              <a:lnSpc>
                <a:spcPct val="107000"/>
              </a:lnSpc>
            </a:pPr>
            <a:r>
              <a:rPr lang="en-CA" sz="2400">
                <a:solidFill>
                  <a:srgbClr val="D4EFFC"/>
                </a:solidFill>
                <a:latin typeface="Calibri" panose="020F0502020204030204" pitchFamily="34" charset="0"/>
                <a:cs typeface="Times New Roman" panose="02020603050405020304" pitchFamily="18" charset="0"/>
              </a:rPr>
              <a:t>Students will learn </a:t>
            </a:r>
            <a:r>
              <a:rPr lang="en-US" sz="2400">
                <a:solidFill>
                  <a:srgbClr val="D4EFFC"/>
                </a:solidFill>
                <a:latin typeface="Calibri" panose="020F0502020204030204" pitchFamily="34" charset="0"/>
                <a:cs typeface="Times New Roman" panose="02020603050405020304" pitchFamily="18" charset="0"/>
              </a:rPr>
              <a:t>strategies to protect themselves and others from potential abuse, exploitation, and harm, which includes gender-based violence</a:t>
            </a:r>
            <a:r>
              <a:rPr lang="en-CA" sz="2400">
                <a:solidFill>
                  <a:srgbClr val="D4EFFC"/>
                </a:solidFill>
                <a:latin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D4EFFC"/>
              </a:solidFill>
              <a:effectLst/>
              <a:uLnTx/>
              <a:uFillTx/>
              <a:latin typeface="Calibri" panose="020F0502020204030204" pitchFamily="34"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F57948D1-4045-4D44-8E16-48E458630D84}"/>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075EEB38-BD14-AF05-D225-03F58CCA169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7" name="Picture 6" descr="A blue logo with a person holding a book&#10;&#10;Description automatically generated">
            <a:extLst>
              <a:ext uri="{FF2B5EF4-FFF2-40B4-BE49-F238E27FC236}">
                <a16:creationId xmlns:a16="http://schemas.microsoft.com/office/drawing/2014/main" id="{3CD0069A-1B10-3867-DB98-10D7B437A319}"/>
              </a:ext>
            </a:extLst>
          </p:cNvPr>
          <p:cNvPicPr>
            <a:picLocks noChangeAspect="1"/>
          </p:cNvPicPr>
          <p:nvPr/>
        </p:nvPicPr>
        <p:blipFill>
          <a:blip r:embed="rId3">
            <a:biLevel thresh="25000"/>
          </a:blip>
          <a:stretch>
            <a:fillRect/>
          </a:stretch>
        </p:blipFill>
        <p:spPr>
          <a:xfrm>
            <a:off x="932194" y="3045897"/>
            <a:ext cx="1658320" cy="1462301"/>
          </a:xfrm>
          <a:prstGeom prst="rect">
            <a:avLst/>
          </a:prstGeom>
        </p:spPr>
      </p:pic>
      <p:sp>
        <p:nvSpPr>
          <p:cNvPr id="8" name="Text Placeholder 4">
            <a:extLst>
              <a:ext uri="{FF2B5EF4-FFF2-40B4-BE49-F238E27FC236}">
                <a16:creationId xmlns:a16="http://schemas.microsoft.com/office/drawing/2014/main" id="{6BF413BD-E2A6-39F1-D5F7-D792F62F70C1}"/>
              </a:ext>
            </a:extLst>
          </p:cNvPr>
          <p:cNvSpPr txBox="1">
            <a:spLocks/>
          </p:cNvSpPr>
          <p:nvPr/>
        </p:nvSpPr>
        <p:spPr>
          <a:xfrm>
            <a:off x="577351" y="2496667"/>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i="0" u="none" strike="noStrike" kern="1200" cap="none" spc="0" normalizeH="0" baseline="0" noProof="0">
                <a:ln>
                  <a:noFill/>
                </a:ln>
                <a:solidFill>
                  <a:prstClr val="white"/>
                </a:solidFill>
                <a:effectLst/>
                <a:uLnTx/>
                <a:uFillTx/>
                <a:latin typeface="Calibri"/>
                <a:ea typeface="+mn-ea"/>
                <a:cs typeface="+mn-cs"/>
              </a:rPr>
              <a:t>GRADES 8–10 PHE</a:t>
            </a:r>
          </a:p>
        </p:txBody>
      </p:sp>
    </p:spTree>
    <p:extLst>
      <p:ext uri="{BB962C8B-B14F-4D97-AF65-F5344CB8AC3E}">
        <p14:creationId xmlns:p14="http://schemas.microsoft.com/office/powerpoint/2010/main" val="2465789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alloons in the sky&#10;&#10;Description automatically generated">
            <a:extLst>
              <a:ext uri="{FF2B5EF4-FFF2-40B4-BE49-F238E27FC236}">
                <a16:creationId xmlns:a16="http://schemas.microsoft.com/office/drawing/2014/main" id="{572B452E-5C4E-F4B0-82FF-17FC572F5D80}"/>
              </a:ext>
            </a:extLst>
          </p:cNvPr>
          <p:cNvPicPr>
            <a:picLocks noChangeAspect="1"/>
          </p:cNvPicPr>
          <p:nvPr/>
        </p:nvPicPr>
        <p:blipFill rotWithShape="1">
          <a:blip r:embed="rId3">
            <a:alphaModFix amt="20000"/>
          </a:blip>
          <a:srcRect l="17256" r="32289"/>
          <a:stretch/>
        </p:blipFill>
        <p:spPr>
          <a:xfrm>
            <a:off x="5994400" y="0"/>
            <a:ext cx="6197600" cy="6909435"/>
          </a:xfrm>
          <a:prstGeom prst="rect">
            <a:avLst/>
          </a:prstGeom>
        </p:spPr>
      </p:pic>
      <p:sp>
        <p:nvSpPr>
          <p:cNvPr id="4" name="Slide Number Placeholder 3">
            <a:extLst>
              <a:ext uri="{FF2B5EF4-FFF2-40B4-BE49-F238E27FC236}">
                <a16:creationId xmlns:a16="http://schemas.microsoft.com/office/drawing/2014/main" id="{2C11F7D7-CDDF-236F-75FF-568F2A5E0558}"/>
              </a:ext>
            </a:extLst>
          </p:cNvPr>
          <p:cNvSpPr>
            <a:spLocks noGrp="1"/>
          </p:cNvSpPr>
          <p:nvPr>
            <p:ph type="sldNum" sz="quarter" idx="12"/>
          </p:nvPr>
        </p:nvSpPr>
        <p:spPr/>
        <p:txBody>
          <a:bodyPr/>
          <a:lstStyle/>
          <a:p>
            <a:fld id="{56F460CF-4789-5848-B965-6EAFD6B7CB2A}" type="slidenum">
              <a:rPr lang="en-US" smtClean="0"/>
              <a:t>58</a:t>
            </a:fld>
            <a:endParaRPr lang="en-US"/>
          </a:p>
        </p:txBody>
      </p:sp>
      <p:sp>
        <p:nvSpPr>
          <p:cNvPr id="6" name="Title 1">
            <a:extLst>
              <a:ext uri="{FF2B5EF4-FFF2-40B4-BE49-F238E27FC236}">
                <a16:creationId xmlns:a16="http://schemas.microsoft.com/office/drawing/2014/main" id="{50EDED1B-1298-B36D-8EC9-A102C981C0F7}"/>
              </a:ext>
            </a:extLst>
          </p:cNvPr>
          <p:cNvSpPr txBox="1">
            <a:spLocks/>
          </p:cNvSpPr>
          <p:nvPr/>
        </p:nvSpPr>
        <p:spPr>
          <a:xfrm>
            <a:off x="587826" y="666290"/>
            <a:ext cx="6304464"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Protect oneself from inside and out </a:t>
            </a:r>
            <a:endParaRPr lang="en-US">
              <a:solidFill>
                <a:schemeClr val="tx1">
                  <a:lumMod val="65000"/>
                  <a:lumOff val="35000"/>
                </a:schemeClr>
              </a:solidFill>
            </a:endParaRPr>
          </a:p>
        </p:txBody>
      </p:sp>
      <p:sp>
        <p:nvSpPr>
          <p:cNvPr id="11" name="TextBox 10">
            <a:extLst>
              <a:ext uri="{FF2B5EF4-FFF2-40B4-BE49-F238E27FC236}">
                <a16:creationId xmlns:a16="http://schemas.microsoft.com/office/drawing/2014/main" id="{51588D56-1B45-B749-1895-483F2E2B4DB8}"/>
              </a:ext>
            </a:extLst>
          </p:cNvPr>
          <p:cNvSpPr txBox="1"/>
          <p:nvPr/>
        </p:nvSpPr>
        <p:spPr>
          <a:xfrm>
            <a:off x="398690" y="2415041"/>
            <a:ext cx="5273748" cy="1815882"/>
          </a:xfrm>
          <a:prstGeom prst="rect">
            <a:avLst/>
          </a:prstGeom>
          <a:noFill/>
        </p:spPr>
        <p:txBody>
          <a:bodyPr wrap="square">
            <a:spAutoFit/>
          </a:bodyPr>
          <a:lstStyle/>
          <a:p>
            <a:pPr algn="r">
              <a:spcBef>
                <a:spcPts val="0"/>
              </a:spcBef>
            </a:pPr>
            <a:r>
              <a:rPr lang="en-US" sz="2800">
                <a:solidFill>
                  <a:schemeClr val="tx1">
                    <a:lumMod val="65000"/>
                    <a:lumOff val="35000"/>
                  </a:schemeClr>
                </a:solidFill>
                <a:ea typeface="Times New Roman" panose="02020603050405020304" pitchFamily="18" charset="0"/>
                <a:cs typeface="Times New Roman" panose="02020603050405020304" pitchFamily="18" charset="0"/>
              </a:rPr>
              <a:t>Finding</a:t>
            </a:r>
            <a:r>
              <a:rPr lang="en-US" sz="2800" b="1">
                <a:solidFill>
                  <a:schemeClr val="tx1">
                    <a:lumMod val="65000"/>
                    <a:lumOff val="35000"/>
                  </a:schemeClr>
                </a:solidFill>
                <a:ea typeface="Times New Roman" panose="02020603050405020304" pitchFamily="18" charset="0"/>
                <a:cs typeface="Times New Roman" panose="02020603050405020304" pitchFamily="18" charset="0"/>
              </a:rPr>
              <a:t> joy, resilience, support, and community </a:t>
            </a:r>
            <a:r>
              <a:rPr lang="en-US" sz="2800">
                <a:solidFill>
                  <a:schemeClr val="tx1">
                    <a:lumMod val="65000"/>
                    <a:lumOff val="35000"/>
                  </a:schemeClr>
                </a:solidFill>
                <a:ea typeface="Times New Roman" panose="02020603050405020304" pitchFamily="18" charset="0"/>
                <a:cs typeface="Times New Roman" panose="02020603050405020304" pitchFamily="18" charset="0"/>
              </a:rPr>
              <a:t>are keys to buffering the negative impacts of </a:t>
            </a:r>
          </a:p>
          <a:p>
            <a:pPr algn="r">
              <a:spcBef>
                <a:spcPts val="0"/>
              </a:spcBef>
            </a:pPr>
            <a:r>
              <a:rPr lang="en-US" sz="2800">
                <a:solidFill>
                  <a:schemeClr val="tx1">
                    <a:lumMod val="65000"/>
                    <a:lumOff val="35000"/>
                  </a:schemeClr>
                </a:solidFill>
                <a:ea typeface="Times New Roman" panose="02020603050405020304" pitchFamily="18" charset="0"/>
                <a:cs typeface="Times New Roman" panose="02020603050405020304" pitchFamily="18" charset="0"/>
              </a:rPr>
              <a:t>discrimination and bullying</a:t>
            </a:r>
            <a:r>
              <a:rPr lang="en-CA" sz="2800">
                <a:solidFill>
                  <a:schemeClr val="tx1">
                    <a:lumMod val="65000"/>
                    <a:lumOff val="35000"/>
                  </a:schemeClr>
                </a:solidFill>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A2386B3-4BC1-D15C-4803-4FF310B9EF62}"/>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3" name="Subtitle 1">
            <a:extLst>
              <a:ext uri="{FF2B5EF4-FFF2-40B4-BE49-F238E27FC236}">
                <a16:creationId xmlns:a16="http://schemas.microsoft.com/office/drawing/2014/main" id="{C07946A2-5ADB-85FF-CBE3-41A3E180862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1B0F3E6D-9995-DF69-102E-FCD9209D5A88}"/>
              </a:ext>
            </a:extLst>
          </p:cNvPr>
          <p:cNvSpPr txBox="1"/>
          <p:nvPr/>
        </p:nvSpPr>
        <p:spPr>
          <a:xfrm>
            <a:off x="6619233" y="1625600"/>
            <a:ext cx="4947933" cy="3970318"/>
          </a:xfrm>
          <a:prstGeom prst="rect">
            <a:avLst/>
          </a:prstGeom>
          <a:noFill/>
        </p:spPr>
        <p:txBody>
          <a:bodyPr wrap="square">
            <a:spAutoFit/>
          </a:bodyPr>
          <a:lstStyle/>
          <a:p>
            <a:pPr>
              <a:spcBef>
                <a:spcPts val="0"/>
              </a:spcBef>
            </a:pPr>
            <a:r>
              <a:rPr lang="en-US" sz="2800" b="1">
                <a:solidFill>
                  <a:schemeClr val="accent3"/>
                </a:solidFill>
                <a:ea typeface="Times New Roman" panose="02020603050405020304" pitchFamily="18" charset="0"/>
                <a:cs typeface="Times New Roman" panose="02020603050405020304" pitchFamily="18" charset="0"/>
              </a:rPr>
              <a:t>Choose inclusive environments where:</a:t>
            </a:r>
          </a:p>
          <a:p>
            <a:pPr marL="457200" indent="-457200">
              <a:spcBef>
                <a:spcPts val="0"/>
              </a:spcBef>
              <a:buClr>
                <a:schemeClr val="accent3"/>
              </a:buClr>
              <a:buFont typeface="Wingdings" panose="05000000000000000000" pitchFamily="2" charset="2"/>
              <a:buChar char="q"/>
            </a:pPr>
            <a:r>
              <a:rPr lang="en-US" sz="2800">
                <a:solidFill>
                  <a:schemeClr val="accent3"/>
                </a:solidFill>
                <a:ea typeface="Times New Roman" panose="02020603050405020304" pitchFamily="18" charset="0"/>
                <a:cs typeface="Times New Roman" panose="02020603050405020304" pitchFamily="18" charset="0"/>
              </a:rPr>
              <a:t>Identities are accepted and affirmed</a:t>
            </a:r>
          </a:p>
          <a:p>
            <a:pPr marL="457200" indent="-457200">
              <a:spcBef>
                <a:spcPts val="0"/>
              </a:spcBef>
              <a:buClr>
                <a:schemeClr val="accent3"/>
              </a:buClr>
              <a:buFont typeface="Wingdings" panose="05000000000000000000" pitchFamily="2" charset="2"/>
              <a:buChar char="q"/>
            </a:pPr>
            <a:r>
              <a:rPr lang="en-US" sz="2800">
                <a:solidFill>
                  <a:schemeClr val="accent3"/>
                </a:solidFill>
                <a:ea typeface="Times New Roman" panose="02020603050405020304" pitchFamily="18" charset="0"/>
                <a:cs typeface="Times New Roman" panose="02020603050405020304" pitchFamily="18" charset="0"/>
              </a:rPr>
              <a:t>Peer, adult, and community connection can be built </a:t>
            </a:r>
          </a:p>
          <a:p>
            <a:pPr marL="457200" indent="-457200">
              <a:spcBef>
                <a:spcPts val="0"/>
              </a:spcBef>
              <a:buClr>
                <a:schemeClr val="accent3"/>
              </a:buClr>
              <a:buFont typeface="Wingdings" panose="05000000000000000000" pitchFamily="2" charset="2"/>
              <a:buChar char="q"/>
            </a:pPr>
            <a:r>
              <a:rPr lang="en-US" sz="2800">
                <a:solidFill>
                  <a:schemeClr val="accent3"/>
                </a:solidFill>
                <a:ea typeface="Times New Roman" panose="02020603050405020304" pitchFamily="18" charset="0"/>
                <a:cs typeface="Times New Roman" panose="02020603050405020304" pitchFamily="18" charset="0"/>
              </a:rPr>
              <a:t>Resources and programming like GSAs are</a:t>
            </a:r>
            <a:r>
              <a:rPr lang="en-US" sz="2800" b="1">
                <a:solidFill>
                  <a:schemeClr val="accent3"/>
                </a:solidFill>
                <a:ea typeface="Times New Roman" panose="02020603050405020304" pitchFamily="18" charset="0"/>
                <a:cs typeface="Times New Roman" panose="02020603050405020304" pitchFamily="18" charset="0"/>
              </a:rPr>
              <a:t> </a:t>
            </a:r>
            <a:r>
              <a:rPr lang="en-US" sz="2800">
                <a:solidFill>
                  <a:schemeClr val="accent3"/>
                </a:solidFill>
                <a:ea typeface="Times New Roman" panose="02020603050405020304" pitchFamily="18" charset="0"/>
                <a:cs typeface="Times New Roman" panose="02020603050405020304" pitchFamily="18" charset="0"/>
              </a:rPr>
              <a:t>available</a:t>
            </a:r>
            <a:r>
              <a:rPr lang="en-US" sz="2800" b="1">
                <a:solidFill>
                  <a:schemeClr val="accent3"/>
                </a:solidFill>
                <a:ea typeface="Times New Roman" panose="02020603050405020304" pitchFamily="18" charset="0"/>
                <a:cs typeface="Times New Roman" panose="02020603050405020304" pitchFamily="18" charset="0"/>
              </a:rPr>
              <a:t> </a:t>
            </a:r>
            <a:r>
              <a:rPr lang="en-US" sz="2800">
                <a:solidFill>
                  <a:schemeClr val="accent3"/>
                </a:solidFill>
                <a:ea typeface="Times New Roman" panose="02020603050405020304" pitchFamily="18" charset="0"/>
                <a:cs typeface="Times New Roman" panose="02020603050405020304" pitchFamily="18" charset="0"/>
              </a:rPr>
              <a:t>and visible</a:t>
            </a:r>
            <a:endParaRPr lang="en-CA" sz="2800" b="1">
              <a:solidFill>
                <a:schemeClr val="accent3"/>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olorful plastic figures&#10;&#10;Description automatically generated">
            <a:extLst>
              <a:ext uri="{FF2B5EF4-FFF2-40B4-BE49-F238E27FC236}">
                <a16:creationId xmlns:a16="http://schemas.microsoft.com/office/drawing/2014/main" id="{E8794329-1EE3-C32F-18C2-6E8C4BABBBED}"/>
              </a:ext>
            </a:extLst>
          </p:cNvPr>
          <p:cNvPicPr>
            <a:picLocks noChangeAspect="1"/>
          </p:cNvPicPr>
          <p:nvPr/>
        </p:nvPicPr>
        <p:blipFill rotWithShape="1">
          <a:blip r:embed="rId3">
            <a:lum bright="70000" contrast="-70000"/>
            <a:alphaModFix amt="35000"/>
          </a:blip>
          <a:srcRect t="1051" r="49540"/>
          <a:stretch/>
        </p:blipFill>
        <p:spPr>
          <a:xfrm>
            <a:off x="5974561" y="0"/>
            <a:ext cx="6217439" cy="6858000"/>
          </a:xfrm>
          <a:prstGeom prst="rect">
            <a:avLst/>
          </a:prstGeom>
        </p:spPr>
      </p:pic>
      <p:sp>
        <p:nvSpPr>
          <p:cNvPr id="4" name="Slide Number Placeholder 3">
            <a:extLst>
              <a:ext uri="{FF2B5EF4-FFF2-40B4-BE49-F238E27FC236}">
                <a16:creationId xmlns:a16="http://schemas.microsoft.com/office/drawing/2014/main" id="{2C11F7D7-CDDF-236F-75FF-568F2A5E0558}"/>
              </a:ext>
            </a:extLst>
          </p:cNvPr>
          <p:cNvSpPr>
            <a:spLocks noGrp="1"/>
          </p:cNvSpPr>
          <p:nvPr>
            <p:ph type="sldNum" sz="quarter" idx="12"/>
          </p:nvPr>
        </p:nvSpPr>
        <p:spPr/>
        <p:txBody>
          <a:bodyPr/>
          <a:lstStyle/>
          <a:p>
            <a:fld id="{56F460CF-4789-5848-B965-6EAFD6B7CB2A}" type="slidenum">
              <a:rPr lang="en-US" smtClean="0"/>
              <a:t>59</a:t>
            </a:fld>
            <a:endParaRPr lang="en-US"/>
          </a:p>
        </p:txBody>
      </p:sp>
      <p:sp>
        <p:nvSpPr>
          <p:cNvPr id="5" name="TextBox 4">
            <a:extLst>
              <a:ext uri="{FF2B5EF4-FFF2-40B4-BE49-F238E27FC236}">
                <a16:creationId xmlns:a16="http://schemas.microsoft.com/office/drawing/2014/main" id="{E56F9B76-D9B9-FE32-59B7-391D7B051625}"/>
              </a:ext>
            </a:extLst>
          </p:cNvPr>
          <p:cNvSpPr txBox="1"/>
          <p:nvPr/>
        </p:nvSpPr>
        <p:spPr>
          <a:xfrm>
            <a:off x="6718852" y="5357037"/>
            <a:ext cx="4878811" cy="646331"/>
          </a:xfrm>
          <a:prstGeom prst="rect">
            <a:avLst/>
          </a:prstGeom>
          <a:noFill/>
        </p:spPr>
        <p:txBody>
          <a:bodyPr wrap="square" rtlCol="0">
            <a:spAutoFit/>
          </a:bodyPr>
          <a:lstStyle/>
          <a:p>
            <a:pPr algn="r"/>
            <a:r>
              <a:rPr lang="en-US" sz="1200">
                <a:effectLst/>
              </a:rPr>
              <a:t>Source: </a:t>
            </a:r>
            <a:r>
              <a:rPr lang="en-US" sz="1200" err="1">
                <a:effectLst/>
              </a:rPr>
              <a:t>Myeshia</a:t>
            </a:r>
            <a:r>
              <a:rPr lang="en-US" sz="1200">
                <a:effectLst/>
              </a:rPr>
              <a:t> N. Price and Amy E. Green. Association of Gender Identity Acceptance with Fewer Suicide Attempts among Transgender and Nonbinary Youth. Transgender Health, 2023.</a:t>
            </a:r>
          </a:p>
        </p:txBody>
      </p:sp>
      <p:sp>
        <p:nvSpPr>
          <p:cNvPr id="6" name="Title 1">
            <a:extLst>
              <a:ext uri="{FF2B5EF4-FFF2-40B4-BE49-F238E27FC236}">
                <a16:creationId xmlns:a16="http://schemas.microsoft.com/office/drawing/2014/main" id="{50EDED1B-1298-B36D-8EC9-A102C981C0F7}"/>
              </a:ext>
            </a:extLst>
          </p:cNvPr>
          <p:cNvSpPr txBox="1">
            <a:spLocks/>
          </p:cNvSpPr>
          <p:nvPr/>
        </p:nvSpPr>
        <p:spPr>
          <a:xfrm>
            <a:off x="587826" y="666290"/>
            <a:ext cx="10750734"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Support others</a:t>
            </a:r>
            <a:r>
              <a:rPr lang="en-US">
                <a:solidFill>
                  <a:schemeClr val="tx1">
                    <a:lumMod val="65000"/>
                    <a:lumOff val="35000"/>
                  </a:schemeClr>
                </a:solidFill>
              </a:rPr>
              <a:t> </a:t>
            </a:r>
            <a:r>
              <a:rPr lang="en-US">
                <a:solidFill>
                  <a:schemeClr val="accent4"/>
                </a:solidFill>
              </a:rPr>
              <a:t>through acceptance</a:t>
            </a:r>
          </a:p>
        </p:txBody>
      </p:sp>
      <p:sp>
        <p:nvSpPr>
          <p:cNvPr id="11" name="TextBox 10">
            <a:extLst>
              <a:ext uri="{FF2B5EF4-FFF2-40B4-BE49-F238E27FC236}">
                <a16:creationId xmlns:a16="http://schemas.microsoft.com/office/drawing/2014/main" id="{51588D56-1B45-B749-1895-483F2E2B4DB8}"/>
              </a:ext>
            </a:extLst>
          </p:cNvPr>
          <p:cNvSpPr txBox="1"/>
          <p:nvPr/>
        </p:nvSpPr>
        <p:spPr>
          <a:xfrm>
            <a:off x="724610" y="2187480"/>
            <a:ext cx="5036832" cy="2246769"/>
          </a:xfrm>
          <a:prstGeom prst="rect">
            <a:avLst/>
          </a:prstGeom>
          <a:noFill/>
        </p:spPr>
        <p:txBody>
          <a:bodyPr wrap="square">
            <a:spAutoFit/>
          </a:bodyPr>
          <a:lstStyle/>
          <a:p>
            <a:pPr algn="r">
              <a:spcBef>
                <a:spcPts val="0"/>
              </a:spcBef>
            </a:pPr>
            <a:r>
              <a:rPr lang="en-US" sz="2800" b="1">
                <a:solidFill>
                  <a:schemeClr val="tx1">
                    <a:lumMod val="65000"/>
                    <a:lumOff val="35000"/>
                  </a:schemeClr>
                </a:solidFill>
                <a:ea typeface="Times New Roman" panose="02020603050405020304" pitchFamily="18" charset="0"/>
                <a:cs typeface="Times New Roman" panose="02020603050405020304" pitchFamily="18" charset="0"/>
              </a:rPr>
              <a:t>Supportive families, schools, and communities play a crucial role </a:t>
            </a:r>
            <a:r>
              <a:rPr lang="en-US" sz="2800">
                <a:solidFill>
                  <a:schemeClr val="tx1">
                    <a:lumMod val="65000"/>
                    <a:lumOff val="35000"/>
                  </a:schemeClr>
                </a:solidFill>
                <a:ea typeface="Times New Roman" panose="02020603050405020304" pitchFamily="18" charset="0"/>
                <a:cs typeface="Times New Roman" panose="02020603050405020304" pitchFamily="18" charset="0"/>
              </a:rPr>
              <a:t>in helping 2SLGBTQIA+ youth succeed at school and in their overall well-being</a:t>
            </a:r>
            <a:r>
              <a:rPr lang="en-CA" sz="2800">
                <a:solidFill>
                  <a:schemeClr val="tx1">
                    <a:lumMod val="65000"/>
                    <a:lumOff val="35000"/>
                  </a:schemeClr>
                </a:solidFill>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A2386B3-4BC1-D15C-4803-4FF310B9EF62}"/>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3" name="Subtitle 1">
            <a:extLst>
              <a:ext uri="{FF2B5EF4-FFF2-40B4-BE49-F238E27FC236}">
                <a16:creationId xmlns:a16="http://schemas.microsoft.com/office/drawing/2014/main" id="{C07946A2-5ADB-85FF-CBE3-41A3E180862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1B0F3E6D-9995-DF69-102E-FCD9209D5A88}"/>
              </a:ext>
            </a:extLst>
          </p:cNvPr>
          <p:cNvSpPr txBox="1"/>
          <p:nvPr/>
        </p:nvSpPr>
        <p:spPr>
          <a:xfrm>
            <a:off x="6204028" y="2141207"/>
            <a:ext cx="5393635" cy="2677656"/>
          </a:xfrm>
          <a:prstGeom prst="rect">
            <a:avLst/>
          </a:prstGeom>
          <a:noFill/>
        </p:spPr>
        <p:txBody>
          <a:bodyPr wrap="square">
            <a:spAutoFit/>
          </a:bodyPr>
          <a:lstStyle/>
          <a:p>
            <a:pPr>
              <a:spcBef>
                <a:spcPts val="0"/>
              </a:spcBef>
            </a:pPr>
            <a:r>
              <a:rPr lang="en-US" sz="2800">
                <a:solidFill>
                  <a:schemeClr val="accent3"/>
                </a:solidFill>
                <a:ea typeface="Times New Roman" panose="02020603050405020304" pitchFamily="18" charset="0"/>
                <a:cs typeface="Times New Roman" panose="02020603050405020304" pitchFamily="18" charset="0"/>
              </a:rPr>
              <a:t>Trans and gender diverse youth who reported </a:t>
            </a:r>
            <a:r>
              <a:rPr lang="en-US" sz="2800" b="1">
                <a:solidFill>
                  <a:schemeClr val="accent3"/>
                </a:solidFill>
                <a:ea typeface="Times New Roman" panose="02020603050405020304" pitchFamily="18" charset="0"/>
                <a:cs typeface="Times New Roman" panose="02020603050405020304" pitchFamily="18" charset="0"/>
              </a:rPr>
              <a:t>gender identity acceptance from at least one </a:t>
            </a:r>
          </a:p>
          <a:p>
            <a:pPr>
              <a:spcBef>
                <a:spcPts val="0"/>
              </a:spcBef>
            </a:pPr>
            <a:r>
              <a:rPr lang="en-US" sz="2800" b="1">
                <a:solidFill>
                  <a:schemeClr val="accent3"/>
                </a:solidFill>
                <a:ea typeface="Times New Roman" panose="02020603050405020304" pitchFamily="18" charset="0"/>
                <a:cs typeface="Times New Roman" panose="02020603050405020304" pitchFamily="18" charset="0"/>
              </a:rPr>
              <a:t>adult </a:t>
            </a:r>
            <a:r>
              <a:rPr lang="en-US" sz="2800">
                <a:solidFill>
                  <a:schemeClr val="accent3"/>
                </a:solidFill>
                <a:ea typeface="Times New Roman" panose="02020603050405020304" pitchFamily="18" charset="0"/>
                <a:cs typeface="Times New Roman" panose="02020603050405020304" pitchFamily="18" charset="0"/>
              </a:rPr>
              <a:t>had 1/3 lower odds of reporting a suicide attempt </a:t>
            </a:r>
          </a:p>
          <a:p>
            <a:pPr>
              <a:spcBef>
                <a:spcPts val="0"/>
              </a:spcBef>
            </a:pPr>
            <a:r>
              <a:rPr lang="en-US" sz="2800">
                <a:solidFill>
                  <a:schemeClr val="accent3"/>
                </a:solidFill>
                <a:ea typeface="Times New Roman" panose="02020603050405020304" pitchFamily="18" charset="0"/>
                <a:cs typeface="Times New Roman" panose="02020603050405020304" pitchFamily="18" charset="0"/>
              </a:rPr>
              <a:t>in the past year</a:t>
            </a:r>
            <a:r>
              <a:rPr lang="en-CA" sz="2800" b="1">
                <a:solidFill>
                  <a:schemeClr val="accent3"/>
                </a:solidFill>
                <a:effectLs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6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pic>
        <p:nvPicPr>
          <p:cNvPr id="5" name="Picture 4" descr="A cat with long whiskers&#10;&#10;Description automatically generated">
            <a:extLst>
              <a:ext uri="{FF2B5EF4-FFF2-40B4-BE49-F238E27FC236}">
                <a16:creationId xmlns:a16="http://schemas.microsoft.com/office/drawing/2014/main" id="{C48692C8-42AB-E8CD-EDE1-32F80D24C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6485"/>
            <a:ext cx="12191999" cy="6857999"/>
          </a:xfrm>
          <a:prstGeom prst="rect">
            <a:avLst/>
          </a:prstGeom>
        </p:spPr>
      </p:pic>
      <p:sp>
        <p:nvSpPr>
          <p:cNvPr id="2" name="Title 1">
            <a:extLst>
              <a:ext uri="{FF2B5EF4-FFF2-40B4-BE49-F238E27FC236}">
                <a16:creationId xmlns:a16="http://schemas.microsoft.com/office/drawing/2014/main" id="{2479759A-00F1-43B6-251E-B06592A81E85}"/>
              </a:ext>
            </a:extLst>
          </p:cNvPr>
          <p:cNvSpPr>
            <a:spLocks noGrp="1"/>
          </p:cNvSpPr>
          <p:nvPr>
            <p:ph type="title"/>
          </p:nvPr>
        </p:nvSpPr>
        <p:spPr>
          <a:xfrm>
            <a:off x="587828" y="666290"/>
            <a:ext cx="10769020" cy="538389"/>
          </a:xfrm>
        </p:spPr>
        <p:txBody>
          <a:bodyPr>
            <a:normAutofit/>
          </a:bodyPr>
          <a:lstStyle/>
          <a:p>
            <a:r>
              <a:rPr lang="en-US">
                <a:solidFill>
                  <a:schemeClr val="accent3"/>
                </a:solidFill>
              </a:rPr>
              <a:t>Learning Goals</a:t>
            </a:r>
            <a:endParaRPr lang="en-CA">
              <a:solidFill>
                <a:schemeClr val="accent3"/>
              </a:solidFill>
            </a:endParaRPr>
          </a:p>
        </p:txBody>
      </p:sp>
      <p:sp>
        <p:nvSpPr>
          <p:cNvPr id="3" name="Text Placeholder 2">
            <a:extLst>
              <a:ext uri="{FF2B5EF4-FFF2-40B4-BE49-F238E27FC236}">
                <a16:creationId xmlns:a16="http://schemas.microsoft.com/office/drawing/2014/main" id="{713389A4-FA02-64A2-FBA2-B8AEB0056E18}"/>
              </a:ext>
            </a:extLst>
          </p:cNvPr>
          <p:cNvSpPr>
            <a:spLocks noGrp="1"/>
          </p:cNvSpPr>
          <p:nvPr>
            <p:ph type="body" sz="quarter" idx="13"/>
          </p:nvPr>
        </p:nvSpPr>
        <p:spPr/>
        <p:txBody>
          <a:bodyPr/>
          <a:lstStyle/>
          <a:p>
            <a:r>
              <a:rPr lang="en-US" b="1" spc="300"/>
              <a:t>TEACHERS WILL LEAVE TODAY’S WORKSHOP WITH </a:t>
            </a:r>
          </a:p>
          <a:p>
            <a:pPr>
              <a:spcAft>
                <a:spcPts val="1200"/>
              </a:spcAft>
            </a:pPr>
            <a:r>
              <a:rPr lang="en-US"/>
              <a:t>the foundational knowledge needed to teach the grades 8-10 PHE curriculum topics related to </a:t>
            </a:r>
            <a:r>
              <a:rPr lang="en-US" b="1"/>
              <a:t>Sexual Orientation &amp; Gender Identity.</a:t>
            </a:r>
            <a:endParaRPr lang="en-US"/>
          </a:p>
          <a:p>
            <a:pPr marL="457200" lvl="2" indent="0">
              <a:lnSpc>
                <a:spcPct val="100000"/>
              </a:lnSpc>
              <a:spcBef>
                <a:spcPts val="800"/>
              </a:spcBef>
              <a:buNone/>
            </a:pPr>
            <a:r>
              <a:rPr lang="en-US" sz="2400" b="1">
                <a:solidFill>
                  <a:schemeClr val="tx1">
                    <a:lumMod val="50000"/>
                    <a:lumOff val="50000"/>
                  </a:schemeClr>
                </a:solidFill>
              </a:rPr>
              <a:t>1  	</a:t>
            </a:r>
            <a:r>
              <a:rPr lang="en-US" sz="2400">
                <a:solidFill>
                  <a:schemeClr val="tx1">
                    <a:lumMod val="50000"/>
                    <a:lumOff val="50000"/>
                  </a:schemeClr>
                </a:solidFill>
              </a:rPr>
              <a:t>Sex, gender, and sexual orientation </a:t>
            </a:r>
          </a:p>
          <a:p>
            <a:pPr marL="457200" lvl="2" indent="0">
              <a:lnSpc>
                <a:spcPct val="100000"/>
              </a:lnSpc>
              <a:spcBef>
                <a:spcPts val="800"/>
              </a:spcBef>
              <a:buNone/>
            </a:pPr>
            <a:r>
              <a:rPr lang="en-US" sz="2400" b="1">
                <a:solidFill>
                  <a:schemeClr val="tx1">
                    <a:lumMod val="50000"/>
                    <a:lumOff val="50000"/>
                  </a:schemeClr>
                </a:solidFill>
              </a:rPr>
              <a:t>2  </a:t>
            </a:r>
            <a:r>
              <a:rPr lang="en-US" sz="2400">
                <a:solidFill>
                  <a:schemeClr val="tx1">
                    <a:lumMod val="50000"/>
                    <a:lumOff val="50000"/>
                  </a:schemeClr>
                </a:solidFill>
              </a:rPr>
              <a:t>	Impact of sex and gender on personal identity and relationships</a:t>
            </a:r>
            <a:r>
              <a:rPr lang="en-US" sz="2000">
                <a:solidFill>
                  <a:schemeClr val="tx1">
                    <a:lumMod val="50000"/>
                    <a:lumOff val="50000"/>
                  </a:schemeClr>
                </a:solidFill>
              </a:rPr>
              <a:t> 	     </a:t>
            </a:r>
            <a:endParaRPr lang="en-US" sz="2000" i="1">
              <a:solidFill>
                <a:schemeClr val="tx1">
                  <a:lumMod val="50000"/>
                  <a:lumOff val="50000"/>
                </a:schemeClr>
              </a:solidFill>
            </a:endParaRPr>
          </a:p>
          <a:p>
            <a:pPr marL="457200" lvl="2" indent="0" fontAlgn="base">
              <a:lnSpc>
                <a:spcPct val="100000"/>
              </a:lnSpc>
              <a:spcBef>
                <a:spcPts val="800"/>
              </a:spcBef>
              <a:buNone/>
            </a:pPr>
            <a:r>
              <a:rPr lang="en-US" sz="2400" b="1">
                <a:solidFill>
                  <a:schemeClr val="tx1">
                    <a:lumMod val="50000"/>
                    <a:lumOff val="50000"/>
                  </a:schemeClr>
                </a:solidFill>
              </a:rPr>
              <a:t>3 	</a:t>
            </a:r>
            <a:r>
              <a:rPr lang="en-US" sz="2400">
                <a:solidFill>
                  <a:schemeClr val="tx1">
                    <a:lumMod val="50000"/>
                    <a:lumOff val="50000"/>
                  </a:schemeClr>
                </a:solidFill>
              </a:rPr>
              <a:t>Gender-based discrimination and violence</a:t>
            </a:r>
            <a:r>
              <a:rPr lang="en-US" sz="2000">
                <a:solidFill>
                  <a:schemeClr val="tx1">
                    <a:lumMod val="50000"/>
                    <a:lumOff val="50000"/>
                  </a:schemeClr>
                </a:solidFill>
              </a:rPr>
              <a:t>     </a:t>
            </a:r>
            <a:r>
              <a:rPr lang="en-US" sz="2000" b="1" i="1">
                <a:solidFill>
                  <a:schemeClr val="tx1">
                    <a:lumMod val="50000"/>
                    <a:lumOff val="50000"/>
                  </a:schemeClr>
                </a:solidFill>
              </a:rPr>
              <a:t> </a:t>
            </a:r>
          </a:p>
          <a:p>
            <a:pPr marL="457200" lvl="2" indent="0" fontAlgn="base">
              <a:lnSpc>
                <a:spcPct val="100000"/>
              </a:lnSpc>
              <a:spcBef>
                <a:spcPts val="800"/>
              </a:spcBef>
              <a:buNone/>
            </a:pPr>
            <a:r>
              <a:rPr lang="en-US" sz="2400" b="1">
                <a:solidFill>
                  <a:schemeClr val="tx1">
                    <a:lumMod val="50000"/>
                    <a:lumOff val="50000"/>
                  </a:schemeClr>
                </a:solidFill>
              </a:rPr>
              <a:t>4     </a:t>
            </a:r>
            <a:r>
              <a:rPr lang="en-US" sz="2400">
                <a:solidFill>
                  <a:schemeClr val="tx1">
                    <a:lumMod val="50000"/>
                    <a:lumOff val="50000"/>
                  </a:schemeClr>
                </a:solidFill>
              </a:rPr>
              <a:t>Strategies to protect self and others </a:t>
            </a:r>
            <a:br>
              <a:rPr lang="en-US" sz="2400">
                <a:solidFill>
                  <a:schemeClr val="tx1">
                    <a:lumMod val="50000"/>
                    <a:lumOff val="50000"/>
                  </a:schemeClr>
                </a:solidFill>
              </a:rPr>
            </a:br>
            <a:r>
              <a:rPr lang="en-US" sz="2400">
                <a:solidFill>
                  <a:schemeClr val="tx1">
                    <a:lumMod val="50000"/>
                    <a:lumOff val="50000"/>
                  </a:schemeClr>
                </a:solidFill>
              </a:rPr>
              <a:t>       from gender-based violence</a:t>
            </a:r>
            <a:r>
              <a:rPr lang="en-US" sz="2400" b="1">
                <a:solidFill>
                  <a:schemeClr val="tx1">
                    <a:lumMod val="50000"/>
                    <a:lumOff val="50000"/>
                  </a:schemeClr>
                </a:solidFill>
              </a:rPr>
              <a:t> </a:t>
            </a:r>
          </a:p>
          <a:p>
            <a:pPr marL="914400" lvl="2" indent="-457200" fontAlgn="base">
              <a:lnSpc>
                <a:spcPct val="100000"/>
              </a:lnSpc>
              <a:spcBef>
                <a:spcPts val="800"/>
              </a:spcBef>
              <a:buAutoNum type="arabicPlain" startAt="4"/>
            </a:pPr>
            <a:endParaRPr lang="en-US" sz="2400">
              <a:solidFill>
                <a:schemeClr val="tx1">
                  <a:lumMod val="50000"/>
                  <a:lumOff val="50000"/>
                </a:schemeClr>
              </a:solidFill>
            </a:endParaRPr>
          </a:p>
          <a:p>
            <a:pPr marL="914400" lvl="2" indent="-457200" fontAlgn="base">
              <a:lnSpc>
                <a:spcPct val="100000"/>
              </a:lnSpc>
              <a:spcBef>
                <a:spcPts val="800"/>
              </a:spcBef>
              <a:buAutoNum type="arabicPlain" startAt="5"/>
            </a:pPr>
            <a:endParaRPr lang="en-US" sz="2400" b="1">
              <a:solidFill>
                <a:schemeClr val="tx1">
                  <a:lumMod val="50000"/>
                  <a:lumOff val="50000"/>
                </a:schemeClr>
              </a:solidFill>
            </a:endParaRPr>
          </a:p>
          <a:p>
            <a:pPr marL="457200" lvl="2" indent="0">
              <a:lnSpc>
                <a:spcPct val="100000"/>
              </a:lnSpc>
              <a:spcBef>
                <a:spcPts val="800"/>
              </a:spcBef>
              <a:buNone/>
            </a:pPr>
            <a:endParaRPr lang="en-US" sz="240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BC3330E9-3C6F-D5EE-75E7-DC994302CB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32CCC343-0F5D-B55B-7E17-2CB7EA60BCD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BAE38999-3839-7CAA-42D5-BB5BB29B5EB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84869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11F7D7-CDDF-236F-75FF-568F2A5E0558}"/>
              </a:ext>
            </a:extLst>
          </p:cNvPr>
          <p:cNvSpPr>
            <a:spLocks noGrp="1"/>
          </p:cNvSpPr>
          <p:nvPr>
            <p:ph type="sldNum" sz="quarter" idx="12"/>
          </p:nvPr>
        </p:nvSpPr>
        <p:spPr/>
        <p:txBody>
          <a:bodyPr/>
          <a:lstStyle/>
          <a:p>
            <a:fld id="{56F460CF-4789-5848-B965-6EAFD6B7CB2A}" type="slidenum">
              <a:rPr lang="en-US" smtClean="0"/>
              <a:t>60</a:t>
            </a:fld>
            <a:endParaRPr lang="en-US"/>
          </a:p>
        </p:txBody>
      </p:sp>
      <p:sp>
        <p:nvSpPr>
          <p:cNvPr id="11" name="TextBox 10">
            <a:extLst>
              <a:ext uri="{FF2B5EF4-FFF2-40B4-BE49-F238E27FC236}">
                <a16:creationId xmlns:a16="http://schemas.microsoft.com/office/drawing/2014/main" id="{51588D56-1B45-B749-1895-483F2E2B4DB8}"/>
              </a:ext>
            </a:extLst>
          </p:cNvPr>
          <p:cNvSpPr txBox="1"/>
          <p:nvPr/>
        </p:nvSpPr>
        <p:spPr>
          <a:xfrm>
            <a:off x="852563" y="2326206"/>
            <a:ext cx="4693747" cy="1846659"/>
          </a:xfrm>
          <a:prstGeom prst="rect">
            <a:avLst/>
          </a:prstGeom>
          <a:noFill/>
        </p:spPr>
        <p:txBody>
          <a:bodyPr wrap="square">
            <a:spAutoFit/>
          </a:bodyPr>
          <a:lstStyle/>
          <a:p>
            <a:pPr>
              <a:spcBef>
                <a:spcPts val="0"/>
              </a:spcBef>
            </a:pPr>
            <a:r>
              <a:rPr lang="en-CA" sz="2800">
                <a:solidFill>
                  <a:schemeClr val="tx1">
                    <a:lumMod val="65000"/>
                    <a:lumOff val="35000"/>
                  </a:schemeClr>
                </a:solidFill>
                <a:latin typeface="Calibri" panose="020F0502020204030204" pitchFamily="34" charset="0"/>
                <a:ea typeface="+mj-ea"/>
                <a:cs typeface="+mj-cs"/>
              </a:rPr>
              <a:t>Schools </a:t>
            </a:r>
            <a:r>
              <a:rPr lang="en-CA" sz="2800">
                <a:solidFill>
                  <a:schemeClr val="tx1">
                    <a:lumMod val="65000"/>
                    <a:lumOff val="35000"/>
                  </a:schemeClr>
                </a:solidFill>
                <a:effectLst/>
                <a:ea typeface="Times New Roman" panose="02020603050405020304" pitchFamily="18" charset="0"/>
                <a:cs typeface="Times New Roman" panose="02020603050405020304" pitchFamily="18" charset="0"/>
              </a:rPr>
              <a:t>with guidelines that support inclusion and diversity </a:t>
            </a:r>
          </a:p>
          <a:p>
            <a:pPr>
              <a:spcBef>
                <a:spcPts val="0"/>
              </a:spcBef>
            </a:pPr>
            <a:r>
              <a:rPr lang="en-CA" sz="2800" b="1">
                <a:solidFill>
                  <a:schemeClr val="tx1">
                    <a:lumMod val="65000"/>
                    <a:lumOff val="35000"/>
                  </a:schemeClr>
                </a:solidFill>
                <a:ea typeface="Times New Roman" panose="02020603050405020304" pitchFamily="18" charset="0"/>
                <a:cs typeface="Times New Roman" panose="02020603050405020304" pitchFamily="18" charset="0"/>
              </a:rPr>
              <a:t>improve health and wellbeing for gender diverse students</a:t>
            </a:r>
            <a:r>
              <a:rPr lang="en-CA" sz="2800">
                <a:solidFill>
                  <a:schemeClr val="tx1">
                    <a:lumMod val="65000"/>
                    <a:lumOff val="35000"/>
                  </a:schemeClr>
                </a:solidFill>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A2386B3-4BC1-D15C-4803-4FF310B9EF62}"/>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3" name="Subtitle 1">
            <a:extLst>
              <a:ext uri="{FF2B5EF4-FFF2-40B4-BE49-F238E27FC236}">
                <a16:creationId xmlns:a16="http://schemas.microsoft.com/office/drawing/2014/main" id="{C07946A2-5ADB-85FF-CBE3-41A3E180862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2" name="Picture 1">
            <a:extLst>
              <a:ext uri="{FF2B5EF4-FFF2-40B4-BE49-F238E27FC236}">
                <a16:creationId xmlns:a16="http://schemas.microsoft.com/office/drawing/2014/main" id="{4DFE135E-FFF7-8345-875B-7702E3BA130A}"/>
              </a:ext>
            </a:extLst>
          </p:cNvPr>
          <p:cNvPicPr>
            <a:picLocks noChangeAspect="1"/>
          </p:cNvPicPr>
          <p:nvPr/>
        </p:nvPicPr>
        <p:blipFill rotWithShape="1">
          <a:blip r:embed="rId3">
            <a:alphaModFix amt="50000"/>
          </a:blip>
          <a:srcRect r="23197"/>
          <a:stretch/>
        </p:blipFill>
        <p:spPr>
          <a:xfrm>
            <a:off x="5128591" y="0"/>
            <a:ext cx="7063409" cy="6858000"/>
          </a:xfrm>
          <a:prstGeom prst="rect">
            <a:avLst/>
          </a:prstGeom>
        </p:spPr>
      </p:pic>
      <p:sp>
        <p:nvSpPr>
          <p:cNvPr id="6" name="Title 1">
            <a:extLst>
              <a:ext uri="{FF2B5EF4-FFF2-40B4-BE49-F238E27FC236}">
                <a16:creationId xmlns:a16="http://schemas.microsoft.com/office/drawing/2014/main" id="{50EDED1B-1298-B36D-8EC9-A102C981C0F7}"/>
              </a:ext>
            </a:extLst>
          </p:cNvPr>
          <p:cNvSpPr txBox="1">
            <a:spLocks/>
          </p:cNvSpPr>
          <p:nvPr/>
        </p:nvSpPr>
        <p:spPr>
          <a:xfrm>
            <a:off x="587826" y="666290"/>
            <a:ext cx="10762164"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Support others </a:t>
            </a:r>
            <a:r>
              <a:rPr lang="en-US">
                <a:solidFill>
                  <a:schemeClr val="accent4"/>
                </a:solidFill>
              </a:rPr>
              <a:t>with</a:t>
            </a:r>
            <a:r>
              <a:rPr lang="en-US">
                <a:solidFill>
                  <a:srgbClr val="4BC0AF"/>
                </a:solidFill>
              </a:rPr>
              <a:t> </a:t>
            </a:r>
            <a:r>
              <a:rPr lang="en-US">
                <a:solidFill>
                  <a:schemeClr val="accent4"/>
                </a:solidFill>
              </a:rPr>
              <a:t>school guidelines</a:t>
            </a:r>
          </a:p>
        </p:txBody>
      </p:sp>
      <p:sp>
        <p:nvSpPr>
          <p:cNvPr id="15" name="TextBox 14">
            <a:extLst>
              <a:ext uri="{FF2B5EF4-FFF2-40B4-BE49-F238E27FC236}">
                <a16:creationId xmlns:a16="http://schemas.microsoft.com/office/drawing/2014/main" id="{1B0F3E6D-9995-DF69-102E-FCD9209D5A88}"/>
              </a:ext>
            </a:extLst>
          </p:cNvPr>
          <p:cNvSpPr txBox="1"/>
          <p:nvPr/>
        </p:nvSpPr>
        <p:spPr>
          <a:xfrm>
            <a:off x="6422941" y="2326206"/>
            <a:ext cx="4693747" cy="1815882"/>
          </a:xfrm>
          <a:prstGeom prst="rect">
            <a:avLst/>
          </a:prstGeom>
          <a:noFill/>
        </p:spPr>
        <p:txBody>
          <a:bodyPr wrap="square">
            <a:spAutoFit/>
          </a:bodyPr>
          <a:lstStyle/>
          <a:p>
            <a:pPr>
              <a:spcBef>
                <a:spcPts val="0"/>
              </a:spcBef>
            </a:pPr>
            <a:r>
              <a:rPr lang="en-CA" sz="2800">
                <a:solidFill>
                  <a:schemeClr val="accent3"/>
                </a:solidFill>
                <a:ea typeface="Times New Roman" panose="02020603050405020304" pitchFamily="18" charset="0"/>
                <a:cs typeface="Times New Roman" panose="02020603050405020304" pitchFamily="18" charset="0"/>
              </a:rPr>
              <a:t>Guidelines also </a:t>
            </a:r>
            <a:r>
              <a:rPr lang="en-CA" sz="2800" b="1">
                <a:solidFill>
                  <a:schemeClr val="accent3"/>
                </a:solidFill>
                <a:effectLst/>
                <a:ea typeface="Times New Roman" panose="02020603050405020304" pitchFamily="18" charset="0"/>
                <a:cs typeface="Times New Roman" panose="02020603050405020304" pitchFamily="18" charset="0"/>
              </a:rPr>
              <a:t>lower the risk </a:t>
            </a:r>
          </a:p>
          <a:p>
            <a:pPr>
              <a:spcBef>
                <a:spcPts val="0"/>
              </a:spcBef>
            </a:pPr>
            <a:r>
              <a:rPr lang="en-CA" sz="2800" b="1">
                <a:solidFill>
                  <a:schemeClr val="accent3"/>
                </a:solidFill>
                <a:effectLst/>
                <a:ea typeface="Times New Roman" panose="02020603050405020304" pitchFamily="18" charset="0"/>
                <a:cs typeface="Times New Roman" panose="02020603050405020304" pitchFamily="18" charset="0"/>
              </a:rPr>
              <a:t>of problem substance use, discrimination, and suicidality for </a:t>
            </a:r>
            <a:r>
              <a:rPr lang="en-CA" sz="2800" b="1" u="sng">
                <a:solidFill>
                  <a:schemeClr val="accent3"/>
                </a:solidFill>
                <a:effectLst/>
                <a:ea typeface="Times New Roman" panose="02020603050405020304" pitchFamily="18" charset="0"/>
                <a:cs typeface="Times New Roman" panose="02020603050405020304" pitchFamily="18" charset="0"/>
              </a:rPr>
              <a:t>all</a:t>
            </a:r>
            <a:r>
              <a:rPr lang="en-CA" sz="2800" b="1">
                <a:solidFill>
                  <a:schemeClr val="accent3"/>
                </a:solidFill>
                <a:effectLst/>
                <a:ea typeface="Times New Roman" panose="02020603050405020304" pitchFamily="18" charset="0"/>
                <a:cs typeface="Times New Roman" panose="02020603050405020304" pitchFamily="18" charset="0"/>
              </a:rPr>
              <a:t> students.</a:t>
            </a:r>
          </a:p>
        </p:txBody>
      </p:sp>
    </p:spTree>
    <p:extLst>
      <p:ext uri="{BB962C8B-B14F-4D97-AF65-F5344CB8AC3E}">
        <p14:creationId xmlns:p14="http://schemas.microsoft.com/office/powerpoint/2010/main" val="292466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94E4FD-528B-D6FF-01EA-631AA866CD73}"/>
              </a:ext>
            </a:extLst>
          </p:cNvPr>
          <p:cNvPicPr>
            <a:picLocks noChangeAspect="1"/>
          </p:cNvPicPr>
          <p:nvPr/>
        </p:nvPicPr>
        <p:blipFill rotWithShape="1">
          <a:blip r:embed="rId3">
            <a:alphaModFix amt="50000"/>
          </a:blip>
          <a:srcRect r="23197"/>
          <a:stretch/>
        </p:blipFill>
        <p:spPr>
          <a:xfrm>
            <a:off x="4711171" y="0"/>
            <a:ext cx="7480829" cy="6858000"/>
          </a:xfrm>
          <a:prstGeom prst="rect">
            <a:avLst/>
          </a:prstGeom>
        </p:spPr>
      </p:pic>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61</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58844" y="611140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6" y="666290"/>
            <a:ext cx="10819314"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Support others </a:t>
            </a:r>
            <a:r>
              <a:rPr lang="en-US">
                <a:solidFill>
                  <a:schemeClr val="accent4"/>
                </a:solidFill>
              </a:rPr>
              <a:t>with Genders &amp; Sexualities Alliances (GSAs)</a:t>
            </a:r>
          </a:p>
        </p:txBody>
      </p:sp>
      <p:pic>
        <p:nvPicPr>
          <p:cNvPr id="5" name="Picture 4" descr="A black background with blue text&#10;&#10;Description automatically generated">
            <a:extLst>
              <a:ext uri="{FF2B5EF4-FFF2-40B4-BE49-F238E27FC236}">
                <a16:creationId xmlns:a16="http://schemas.microsoft.com/office/drawing/2014/main" id="{B07975AA-A53E-8E0F-53A1-F4C488E64BC2}"/>
              </a:ext>
            </a:extLst>
          </p:cNvPr>
          <p:cNvPicPr>
            <a:picLocks noChangeAspect="1"/>
          </p:cNvPicPr>
          <p:nvPr/>
        </p:nvPicPr>
        <p:blipFill rotWithShape="1">
          <a:blip r:embed="rId4"/>
          <a:srcRect r="83357"/>
          <a:stretch/>
        </p:blipFill>
        <p:spPr>
          <a:xfrm>
            <a:off x="730516" y="1989632"/>
            <a:ext cx="1199884" cy="2238095"/>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E862E7BC-B757-7485-B4BA-A5A3761300B7}"/>
              </a:ext>
            </a:extLst>
          </p:cNvPr>
          <p:cNvPicPr>
            <a:picLocks noChangeAspect="1"/>
          </p:cNvPicPr>
          <p:nvPr/>
        </p:nvPicPr>
        <p:blipFill rotWithShape="1">
          <a:blip r:embed="rId5"/>
          <a:srcRect r="82809"/>
          <a:stretch/>
        </p:blipFill>
        <p:spPr>
          <a:xfrm>
            <a:off x="6097556" y="1989632"/>
            <a:ext cx="1239418" cy="3590476"/>
          </a:xfrm>
          <a:prstGeom prst="rect">
            <a:avLst/>
          </a:prstGeom>
        </p:spPr>
      </p:pic>
      <p:sp>
        <p:nvSpPr>
          <p:cNvPr id="10" name="TextBox 9">
            <a:extLst>
              <a:ext uri="{FF2B5EF4-FFF2-40B4-BE49-F238E27FC236}">
                <a16:creationId xmlns:a16="http://schemas.microsoft.com/office/drawing/2014/main" id="{543BAAAA-D573-9EC3-53E2-7CBB365C0B78}"/>
              </a:ext>
            </a:extLst>
          </p:cNvPr>
          <p:cNvSpPr txBox="1"/>
          <p:nvPr/>
        </p:nvSpPr>
        <p:spPr>
          <a:xfrm>
            <a:off x="1930400" y="2080068"/>
            <a:ext cx="3688080" cy="2369880"/>
          </a:xfrm>
          <a:prstGeom prst="rect">
            <a:avLst/>
          </a:prstGeom>
          <a:noFill/>
        </p:spPr>
        <p:txBody>
          <a:bodyPr wrap="square">
            <a:spAutoFit/>
          </a:bodyPr>
          <a:lstStyle/>
          <a:p>
            <a:r>
              <a:rPr lang="en-US" sz="2800" b="1" i="0">
                <a:solidFill>
                  <a:srgbClr val="009793"/>
                </a:solidFill>
                <a:effectLst/>
                <a:latin typeface="Aptos" panose="020B0004020202020204" pitchFamily="34" charset="0"/>
              </a:rPr>
              <a:t>Increase</a:t>
            </a:r>
            <a:r>
              <a:rPr lang="en-US" sz="2800" b="0" i="0">
                <a:solidFill>
                  <a:srgbClr val="009E4E"/>
                </a:solidFill>
                <a:effectLst/>
                <a:latin typeface="Aptos" panose="020B0004020202020204" pitchFamily="34" charset="0"/>
              </a:rPr>
              <a:t> </a:t>
            </a:r>
            <a:endParaRPr lang="en-US" sz="2800">
              <a:solidFill>
                <a:srgbClr val="009E4E"/>
              </a:solidFill>
              <a:effectLst/>
              <a:latin typeface="Aptos" panose="020B0004020202020204" pitchFamily="34" charset="0"/>
            </a:endParaRPr>
          </a:p>
          <a:p>
            <a:r>
              <a:rPr lang="en-US" sz="2400" b="0" i="0">
                <a:solidFill>
                  <a:srgbClr val="40444A"/>
                </a:solidFill>
                <a:effectLst/>
                <a:latin typeface="Aptos" panose="020B0004020202020204" pitchFamily="34" charset="0"/>
              </a:rPr>
              <a:t>Sense of safety</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School connectedness</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Positive youth and </a:t>
            </a:r>
            <a:br>
              <a:rPr lang="en-US" sz="2400" b="0" i="0">
                <a:solidFill>
                  <a:srgbClr val="40444A"/>
                </a:solidFill>
                <a:effectLst/>
                <a:latin typeface="Aptos" panose="020B0004020202020204" pitchFamily="34" charset="0"/>
              </a:rPr>
            </a:br>
            <a:r>
              <a:rPr lang="en-US" sz="2400" b="0" i="0">
                <a:solidFill>
                  <a:srgbClr val="40444A"/>
                </a:solidFill>
                <a:effectLst/>
                <a:latin typeface="Aptos" panose="020B0004020202020204" pitchFamily="34" charset="0"/>
              </a:rPr>
              <a:t>     identity development</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School achievement</a:t>
            </a:r>
            <a:endParaRPr lang="en-US" sz="2400">
              <a:solidFill>
                <a:srgbClr val="40444A"/>
              </a:solidFill>
              <a:effectLst/>
              <a:latin typeface="Aptos" panose="020B0004020202020204" pitchFamily="34" charset="0"/>
            </a:endParaRPr>
          </a:p>
        </p:txBody>
      </p:sp>
      <p:sp>
        <p:nvSpPr>
          <p:cNvPr id="12" name="TextBox 11">
            <a:extLst>
              <a:ext uri="{FF2B5EF4-FFF2-40B4-BE49-F238E27FC236}">
                <a16:creationId xmlns:a16="http://schemas.microsoft.com/office/drawing/2014/main" id="{CE0586C1-DBF5-3EE3-1F36-F7A69D4DE378}"/>
              </a:ext>
            </a:extLst>
          </p:cNvPr>
          <p:cNvSpPr txBox="1"/>
          <p:nvPr/>
        </p:nvSpPr>
        <p:spPr>
          <a:xfrm>
            <a:off x="7263709" y="1989632"/>
            <a:ext cx="4699000" cy="3477875"/>
          </a:xfrm>
          <a:prstGeom prst="rect">
            <a:avLst/>
          </a:prstGeom>
          <a:noFill/>
        </p:spPr>
        <p:txBody>
          <a:bodyPr wrap="square">
            <a:spAutoFit/>
          </a:bodyPr>
          <a:lstStyle/>
          <a:p>
            <a:r>
              <a:rPr lang="en-US" sz="2800" b="1" i="0">
                <a:solidFill>
                  <a:srgbClr val="843275"/>
                </a:solidFill>
                <a:effectLst/>
                <a:latin typeface="Aptos" panose="020B0004020202020204" pitchFamily="34" charset="0"/>
              </a:rPr>
              <a:t>Decrease</a:t>
            </a:r>
            <a:endParaRPr lang="en-US" sz="2400">
              <a:solidFill>
                <a:srgbClr val="000000"/>
              </a:solidFill>
              <a:effectLst/>
              <a:latin typeface="Aptos" panose="020B0004020202020204" pitchFamily="34" charset="0"/>
            </a:endParaRPr>
          </a:p>
          <a:p>
            <a:r>
              <a:rPr lang="en-US" sz="2400" b="0" i="0">
                <a:solidFill>
                  <a:srgbClr val="40444A"/>
                </a:solidFill>
                <a:effectLst/>
                <a:latin typeface="Aptos" panose="020B0004020202020204" pitchFamily="34" charset="0"/>
              </a:rPr>
              <a:t>Discrimination</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Bullying</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Depression and despair</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Violence</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Substance use</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Suicidal ideation and attempts</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HIV risk</a:t>
            </a:r>
            <a:endParaRPr lang="en-US" sz="2400">
              <a:solidFill>
                <a:srgbClr val="40444A"/>
              </a:solidFill>
              <a:effectLst/>
              <a:latin typeface="Aptos" panose="020B0004020202020204" pitchFamily="34" charset="0"/>
            </a:endParaRPr>
          </a:p>
          <a:p>
            <a:r>
              <a:rPr lang="en-US" sz="2400" b="0" i="0">
                <a:solidFill>
                  <a:srgbClr val="40444A"/>
                </a:solidFill>
                <a:effectLst/>
                <a:latin typeface="Aptos" panose="020B0004020202020204" pitchFamily="34" charset="0"/>
              </a:rPr>
              <a:t>School drop-out</a:t>
            </a:r>
            <a:endParaRPr lang="en-US" sz="2400">
              <a:solidFill>
                <a:srgbClr val="40444A"/>
              </a:solidFill>
              <a:effectLst/>
              <a:latin typeface="Aptos" panose="020B0004020202020204" pitchFamily="34" charset="0"/>
            </a:endParaRPr>
          </a:p>
        </p:txBody>
      </p:sp>
    </p:spTree>
    <p:extLst>
      <p:ext uri="{BB962C8B-B14F-4D97-AF65-F5344CB8AC3E}">
        <p14:creationId xmlns:p14="http://schemas.microsoft.com/office/powerpoint/2010/main" val="1707469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921B51-D15D-653D-43D4-C88949CB2792}"/>
              </a:ext>
            </a:extLst>
          </p:cNvPr>
          <p:cNvSpPr>
            <a:spLocks noGrp="1"/>
          </p:cNvSpPr>
          <p:nvPr>
            <p:ph type="body" sz="quarter" idx="13"/>
          </p:nvPr>
        </p:nvSpPr>
        <p:spPr/>
        <p:txBody>
          <a:bodyPr/>
          <a:lstStyle/>
          <a:p>
            <a:pPr marL="0" indent="0" algn="ctr">
              <a:buNone/>
            </a:pPr>
            <a:endParaRPr lang="en-US"/>
          </a:p>
          <a:p>
            <a:pPr marL="0" indent="0" algn="ctr">
              <a:buNone/>
            </a:pPr>
            <a:endParaRPr lang="en-US"/>
          </a:p>
          <a:p>
            <a:endParaRPr lang="en-CA"/>
          </a:p>
        </p:txBody>
      </p:sp>
      <p:sp>
        <p:nvSpPr>
          <p:cNvPr id="4" name="Slide Number Placeholder 3">
            <a:extLst>
              <a:ext uri="{FF2B5EF4-FFF2-40B4-BE49-F238E27FC236}">
                <a16:creationId xmlns:a16="http://schemas.microsoft.com/office/drawing/2014/main" id="{313DACF6-2088-9C3C-3FB3-836E7FB6C3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B78F8879-1286-D216-DF2B-750AEA0B1E90}"/>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BBC27713-F042-0505-5501-5456D2BC823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4A89339F-0E75-2915-F6D4-38F815067311}"/>
              </a:ext>
            </a:extLst>
          </p:cNvPr>
          <p:cNvSpPr txBox="1"/>
          <p:nvPr/>
        </p:nvSpPr>
        <p:spPr>
          <a:xfrm>
            <a:off x="6086549" y="5690873"/>
            <a:ext cx="551111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Source: </a:t>
            </a:r>
            <a:r>
              <a:rPr kumimoji="0" lang="en-US" sz="1200" b="0" i="0" u="none" strike="noStrike" kern="1200" cap="none" spc="0" normalizeH="0" baseline="0" noProof="0">
                <a:ln>
                  <a:noFill/>
                </a:ln>
                <a:solidFill>
                  <a:prstClr val="black"/>
                </a:solidFill>
                <a:effectLst/>
                <a:uLnTx/>
                <a:uFillTx/>
                <a:latin typeface="Calibri"/>
                <a:ea typeface="+mn-ea"/>
                <a:cs typeface="+mn-cs"/>
                <a:hlinkClick r:id="rId3"/>
              </a:rPr>
              <a:t>Inclusive Language - Teachers | Teaching Sexual Health</a:t>
            </a: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path with blue text and dots&#10;&#10;Description automatically generated with medium confidence">
            <a:extLst>
              <a:ext uri="{FF2B5EF4-FFF2-40B4-BE49-F238E27FC236}">
                <a16:creationId xmlns:a16="http://schemas.microsoft.com/office/drawing/2014/main" id="{55E9ACD4-5ABD-2E99-183C-020B5D4D9152}"/>
              </a:ext>
            </a:extLst>
          </p:cNvPr>
          <p:cNvPicPr>
            <a:picLocks noChangeAspect="1"/>
          </p:cNvPicPr>
          <p:nvPr/>
        </p:nvPicPr>
        <p:blipFill rotWithShape="1">
          <a:blip r:embed="rId4">
            <a:extLst>
              <a:ext uri="{28A0092B-C50C-407E-A947-70E740481C1C}">
                <a14:useLocalDpi xmlns:a14="http://schemas.microsoft.com/office/drawing/2010/main" val="0"/>
              </a:ext>
            </a:extLst>
          </a:blip>
          <a:srcRect t="22086" b="32507"/>
          <a:stretch/>
        </p:blipFill>
        <p:spPr>
          <a:xfrm>
            <a:off x="584885" y="1796848"/>
            <a:ext cx="11003328" cy="3090210"/>
          </a:xfrm>
          <a:prstGeom prst="rect">
            <a:avLst/>
          </a:prstGeom>
        </p:spPr>
      </p:pic>
      <p:sp>
        <p:nvSpPr>
          <p:cNvPr id="2" name="Title 1">
            <a:extLst>
              <a:ext uri="{FF2B5EF4-FFF2-40B4-BE49-F238E27FC236}">
                <a16:creationId xmlns:a16="http://schemas.microsoft.com/office/drawing/2014/main" id="{D6C9B974-8E2F-617E-4707-5E0702E1623E}"/>
              </a:ext>
            </a:extLst>
          </p:cNvPr>
          <p:cNvSpPr txBox="1">
            <a:spLocks/>
          </p:cNvSpPr>
          <p:nvPr/>
        </p:nvSpPr>
        <p:spPr>
          <a:xfrm>
            <a:off x="587826" y="666290"/>
            <a:ext cx="7013124" cy="9593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Support others </a:t>
            </a:r>
            <a:r>
              <a:rPr lang="en-US">
                <a:solidFill>
                  <a:schemeClr val="accent4"/>
                </a:solidFill>
              </a:rPr>
              <a:t>with inclusive language</a:t>
            </a:r>
          </a:p>
        </p:txBody>
      </p:sp>
    </p:spTree>
    <p:extLst>
      <p:ext uri="{BB962C8B-B14F-4D97-AF65-F5344CB8AC3E}">
        <p14:creationId xmlns:p14="http://schemas.microsoft.com/office/powerpoint/2010/main" val="1701110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DD3-EA02-E9DA-55F8-917CC1C486AB}"/>
              </a:ext>
            </a:extLst>
          </p:cNvPr>
          <p:cNvSpPr>
            <a:spLocks noGrp="1"/>
          </p:cNvSpPr>
          <p:nvPr>
            <p:ph type="title"/>
          </p:nvPr>
        </p:nvSpPr>
        <p:spPr>
          <a:xfrm>
            <a:off x="587827" y="666290"/>
            <a:ext cx="10635494" cy="538389"/>
          </a:xfrm>
        </p:spPr>
        <p:txBody>
          <a:bodyPr>
            <a:normAutofit/>
          </a:bodyPr>
          <a:lstStyle/>
          <a:p>
            <a:r>
              <a:rPr lang="en-US">
                <a:solidFill>
                  <a:schemeClr val="accent3"/>
                </a:solidFill>
              </a:rPr>
              <a:t>Mistakes can be opportunities to learn</a:t>
            </a:r>
            <a:endParaRPr lang="en-CA">
              <a:solidFill>
                <a:schemeClr val="accent3"/>
              </a:solidFill>
            </a:endParaRPr>
          </a:p>
        </p:txBody>
      </p:sp>
      <p:sp>
        <p:nvSpPr>
          <p:cNvPr id="4" name="Slide Number Placeholder 3">
            <a:extLst>
              <a:ext uri="{FF2B5EF4-FFF2-40B4-BE49-F238E27FC236}">
                <a16:creationId xmlns:a16="http://schemas.microsoft.com/office/drawing/2014/main" id="{C8195E9B-D91B-2002-D4FA-064F83CB282F}"/>
              </a:ext>
            </a:extLst>
          </p:cNvPr>
          <p:cNvSpPr>
            <a:spLocks noGrp="1"/>
          </p:cNvSpPr>
          <p:nvPr>
            <p:ph type="sldNum" sz="quarter" idx="12"/>
          </p:nvPr>
        </p:nvSpPr>
        <p:spPr/>
        <p:txBody>
          <a:bodyPr/>
          <a:lstStyle/>
          <a:p>
            <a:fld id="{56F460CF-4789-5848-B965-6EAFD6B7CB2A}" type="slidenum">
              <a:rPr lang="en-US" smtClean="0"/>
              <a:t>63</a:t>
            </a:fld>
            <a:endParaRPr lang="en-US"/>
          </a:p>
        </p:txBody>
      </p:sp>
      <p:grpSp>
        <p:nvGrpSpPr>
          <p:cNvPr id="6" name="Group 5">
            <a:extLst>
              <a:ext uri="{FF2B5EF4-FFF2-40B4-BE49-F238E27FC236}">
                <a16:creationId xmlns:a16="http://schemas.microsoft.com/office/drawing/2014/main" id="{3673BD90-72D9-3762-9D46-0860B3C50B41}"/>
              </a:ext>
            </a:extLst>
          </p:cNvPr>
          <p:cNvGrpSpPr/>
          <p:nvPr/>
        </p:nvGrpSpPr>
        <p:grpSpPr>
          <a:xfrm>
            <a:off x="432432" y="2017848"/>
            <a:ext cx="3854065" cy="2352306"/>
            <a:chOff x="930052" y="1707569"/>
            <a:chExt cx="3091653" cy="1867747"/>
          </a:xfrm>
        </p:grpSpPr>
        <p:pic>
          <p:nvPicPr>
            <p:cNvPr id="13" name="Picture 12" descr="Badge 1 with solid fill">
              <a:extLst>
                <a:ext uri="{FF2B5EF4-FFF2-40B4-BE49-F238E27FC236}">
                  <a16:creationId xmlns:a16="http://schemas.microsoft.com/office/drawing/2014/main" id="{307C7CDE-4311-D27E-CD55-7409A99DAF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52068" y="1707569"/>
              <a:ext cx="1247619" cy="1247619"/>
            </a:xfrm>
            <a:prstGeom prst="rect">
              <a:avLst/>
            </a:prstGeom>
          </p:spPr>
        </p:pic>
        <p:sp>
          <p:nvSpPr>
            <p:cNvPr id="15" name="TextBox 14">
              <a:extLst>
                <a:ext uri="{FF2B5EF4-FFF2-40B4-BE49-F238E27FC236}">
                  <a16:creationId xmlns:a16="http://schemas.microsoft.com/office/drawing/2014/main" id="{363CE3D4-8CD3-1FF8-75B2-65388E6DE05F}"/>
                </a:ext>
              </a:extLst>
            </p:cNvPr>
            <p:cNvSpPr txBox="1"/>
            <p:nvPr/>
          </p:nvSpPr>
          <p:spPr>
            <a:xfrm>
              <a:off x="930052" y="3113651"/>
              <a:ext cx="3091653" cy="461665"/>
            </a:xfrm>
            <a:prstGeom prst="rect">
              <a:avLst/>
            </a:prstGeom>
            <a:noFill/>
          </p:spPr>
          <p:txBody>
            <a:bodyPr wrap="square">
              <a:spAutoFit/>
            </a:bodyPr>
            <a:lstStyle/>
            <a:p>
              <a:pPr algn="ctr">
                <a:spcAft>
                  <a:spcPts val="1200"/>
                </a:spcAft>
              </a:pPr>
              <a:r>
                <a:rPr lang="en-US" sz="2400"/>
                <a:t>Apologize briefly</a:t>
              </a:r>
            </a:p>
          </p:txBody>
        </p:sp>
      </p:grpSp>
      <p:grpSp>
        <p:nvGrpSpPr>
          <p:cNvPr id="5" name="Group 4">
            <a:extLst>
              <a:ext uri="{FF2B5EF4-FFF2-40B4-BE49-F238E27FC236}">
                <a16:creationId xmlns:a16="http://schemas.microsoft.com/office/drawing/2014/main" id="{91683A3C-7706-9F61-F733-BB673D88FC43}"/>
              </a:ext>
            </a:extLst>
          </p:cNvPr>
          <p:cNvGrpSpPr/>
          <p:nvPr/>
        </p:nvGrpSpPr>
        <p:grpSpPr>
          <a:xfrm>
            <a:off x="4120487" y="2086957"/>
            <a:ext cx="3854064" cy="2721637"/>
            <a:chOff x="4597896" y="1707570"/>
            <a:chExt cx="3187204" cy="2237078"/>
          </a:xfrm>
        </p:grpSpPr>
        <p:pic>
          <p:nvPicPr>
            <p:cNvPr id="11" name="Picture 10" descr="Badge with solid fill">
              <a:extLst>
                <a:ext uri="{FF2B5EF4-FFF2-40B4-BE49-F238E27FC236}">
                  <a16:creationId xmlns:a16="http://schemas.microsoft.com/office/drawing/2014/main" id="{DF25B361-F28F-2EDD-FB7F-5754A3A373B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62739" y="1707570"/>
              <a:ext cx="1247619" cy="1247619"/>
            </a:xfrm>
            <a:prstGeom prst="rect">
              <a:avLst/>
            </a:prstGeom>
          </p:spPr>
        </p:pic>
        <p:sp>
          <p:nvSpPr>
            <p:cNvPr id="17" name="TextBox 16">
              <a:extLst>
                <a:ext uri="{FF2B5EF4-FFF2-40B4-BE49-F238E27FC236}">
                  <a16:creationId xmlns:a16="http://schemas.microsoft.com/office/drawing/2014/main" id="{FEC718EB-351E-0E0A-EDEF-9AF60907A92D}"/>
                </a:ext>
              </a:extLst>
            </p:cNvPr>
            <p:cNvSpPr txBox="1"/>
            <p:nvPr/>
          </p:nvSpPr>
          <p:spPr>
            <a:xfrm>
              <a:off x="4597896" y="3113651"/>
              <a:ext cx="3187204" cy="830997"/>
            </a:xfrm>
            <a:prstGeom prst="rect">
              <a:avLst/>
            </a:prstGeom>
            <a:noFill/>
          </p:spPr>
          <p:txBody>
            <a:bodyPr wrap="square">
              <a:spAutoFit/>
            </a:bodyPr>
            <a:lstStyle/>
            <a:p>
              <a:pPr algn="ctr">
                <a:spcAft>
                  <a:spcPts val="1200"/>
                </a:spcAft>
              </a:pPr>
              <a:r>
                <a:rPr lang="en-US" sz="2400"/>
                <a:t>Use the correct word, term, name, or pronoun</a:t>
              </a:r>
            </a:p>
          </p:txBody>
        </p:sp>
      </p:grpSp>
      <p:grpSp>
        <p:nvGrpSpPr>
          <p:cNvPr id="3" name="Group 2">
            <a:extLst>
              <a:ext uri="{FF2B5EF4-FFF2-40B4-BE49-F238E27FC236}">
                <a16:creationId xmlns:a16="http://schemas.microsoft.com/office/drawing/2014/main" id="{51054272-25AF-12EB-4B32-2385E96E3B6D}"/>
              </a:ext>
            </a:extLst>
          </p:cNvPr>
          <p:cNvGrpSpPr/>
          <p:nvPr/>
        </p:nvGrpSpPr>
        <p:grpSpPr>
          <a:xfrm>
            <a:off x="7795209" y="2090649"/>
            <a:ext cx="3964359" cy="2352305"/>
            <a:chOff x="7808541" y="1722499"/>
            <a:chExt cx="3331923" cy="1852817"/>
          </a:xfrm>
        </p:grpSpPr>
        <p:pic>
          <p:nvPicPr>
            <p:cNvPr id="9" name="Picture 8" descr="Badge 3 with solid fill">
              <a:extLst>
                <a:ext uri="{FF2B5EF4-FFF2-40B4-BE49-F238E27FC236}">
                  <a16:creationId xmlns:a16="http://schemas.microsoft.com/office/drawing/2014/main" id="{D01517BC-488E-1ECD-7C17-A8C406252B2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50692" y="1722499"/>
              <a:ext cx="1247619" cy="1247619"/>
            </a:xfrm>
            <a:prstGeom prst="rect">
              <a:avLst/>
            </a:prstGeom>
          </p:spPr>
        </p:pic>
        <p:sp>
          <p:nvSpPr>
            <p:cNvPr id="19" name="TextBox 18">
              <a:extLst>
                <a:ext uri="{FF2B5EF4-FFF2-40B4-BE49-F238E27FC236}">
                  <a16:creationId xmlns:a16="http://schemas.microsoft.com/office/drawing/2014/main" id="{F251BD07-EC67-32E2-890A-2A7D404CCAC2}"/>
                </a:ext>
              </a:extLst>
            </p:cNvPr>
            <p:cNvSpPr txBox="1"/>
            <p:nvPr/>
          </p:nvSpPr>
          <p:spPr>
            <a:xfrm>
              <a:off x="7808541" y="3113651"/>
              <a:ext cx="3331923" cy="461665"/>
            </a:xfrm>
            <a:prstGeom prst="rect">
              <a:avLst/>
            </a:prstGeom>
            <a:noFill/>
          </p:spPr>
          <p:txBody>
            <a:bodyPr wrap="square">
              <a:spAutoFit/>
            </a:bodyPr>
            <a:lstStyle/>
            <a:p>
              <a:pPr algn="ctr">
                <a:spcAft>
                  <a:spcPts val="1200"/>
                </a:spcAft>
              </a:pPr>
              <a:r>
                <a:rPr lang="en-US" sz="2400"/>
                <a:t>Move on</a:t>
              </a:r>
            </a:p>
          </p:txBody>
        </p:sp>
      </p:grpSp>
      <p:sp>
        <p:nvSpPr>
          <p:cNvPr id="20" name="TextBox 19">
            <a:extLst>
              <a:ext uri="{FF2B5EF4-FFF2-40B4-BE49-F238E27FC236}">
                <a16:creationId xmlns:a16="http://schemas.microsoft.com/office/drawing/2014/main" id="{6CE30741-1855-E07B-5061-20500C31E1ED}"/>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200">
                <a:hlinkClick r:id="rId9"/>
              </a:rPr>
              <a:t>https://www.transcarebc.ca/sites/default/files/2024-03/Making_Mistakes.pdf</a:t>
            </a:r>
            <a:endParaRPr lang="en-CA" sz="1200"/>
          </a:p>
        </p:txBody>
      </p:sp>
      <p:sp>
        <p:nvSpPr>
          <p:cNvPr id="22" name="TextBox 21">
            <a:extLst>
              <a:ext uri="{FF2B5EF4-FFF2-40B4-BE49-F238E27FC236}">
                <a16:creationId xmlns:a16="http://schemas.microsoft.com/office/drawing/2014/main" id="{209B0AF1-65C9-4A46-57DE-AF6B5E0FA28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23" name="Subtitle 1">
            <a:extLst>
              <a:ext uri="{FF2B5EF4-FFF2-40B4-BE49-F238E27FC236}">
                <a16:creationId xmlns:a16="http://schemas.microsoft.com/office/drawing/2014/main" id="{05F879B7-B52B-E888-1830-5846171D8F8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519816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356914-465A-FA6C-1411-C5F507FDA09F}"/>
              </a:ext>
            </a:extLst>
          </p:cNvPr>
          <p:cNvSpPr>
            <a:spLocks noGrp="1"/>
          </p:cNvSpPr>
          <p:nvPr>
            <p:ph type="sldNum" sz="quarter" idx="12"/>
          </p:nvPr>
        </p:nvSpPr>
        <p:spPr/>
        <p:txBody>
          <a:bodyPr/>
          <a:lstStyle/>
          <a:p>
            <a:fld id="{56F460CF-4789-5848-B965-6EAFD6B7CB2A}" type="slidenum">
              <a:rPr lang="en-US" smtClean="0"/>
              <a:t>64</a:t>
            </a:fld>
            <a:endParaRPr lang="en-US"/>
          </a:p>
        </p:txBody>
      </p:sp>
      <p:sp>
        <p:nvSpPr>
          <p:cNvPr id="6" name="Rectangle 5">
            <a:extLst>
              <a:ext uri="{FF2B5EF4-FFF2-40B4-BE49-F238E27FC236}">
                <a16:creationId xmlns:a16="http://schemas.microsoft.com/office/drawing/2014/main" id="{3AB74022-3634-A50B-B736-35B6F2C50025}"/>
              </a:ext>
            </a:extLst>
          </p:cNvPr>
          <p:cNvSpPr/>
          <p:nvPr/>
        </p:nvSpPr>
        <p:spPr>
          <a:xfrm>
            <a:off x="4740890" y="-14960"/>
            <a:ext cx="7451110"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759C2ED-A6BD-B0C9-949E-1CBAEC803550}"/>
              </a:ext>
            </a:extLst>
          </p:cNvPr>
          <p:cNvSpPr>
            <a:spLocks noGrp="1"/>
          </p:cNvSpPr>
          <p:nvPr>
            <p:ph type="title"/>
          </p:nvPr>
        </p:nvSpPr>
        <p:spPr>
          <a:xfrm>
            <a:off x="587828" y="666290"/>
            <a:ext cx="5927272" cy="538389"/>
          </a:xfrm>
        </p:spPr>
        <p:txBody>
          <a:bodyPr>
            <a:normAutofit fontScale="90000"/>
          </a:bodyPr>
          <a:lstStyle/>
          <a:p>
            <a:r>
              <a:rPr lang="en-US">
                <a:solidFill>
                  <a:schemeClr val="accent3"/>
                </a:solidFill>
              </a:rPr>
              <a:t>Support others </a:t>
            </a:r>
            <a:r>
              <a:rPr lang="en-US">
                <a:solidFill>
                  <a:schemeClr val="accent4"/>
                </a:solidFill>
              </a:rPr>
              <a:t>with inclusive spaces</a:t>
            </a:r>
            <a:br>
              <a:rPr lang="en-US">
                <a:solidFill>
                  <a:schemeClr val="tx1">
                    <a:lumMod val="65000"/>
                    <a:lumOff val="35000"/>
                  </a:schemeClr>
                </a:solidFill>
              </a:rPr>
            </a:br>
            <a:endParaRPr lang="en-CA"/>
          </a:p>
        </p:txBody>
      </p:sp>
      <p:sp>
        <p:nvSpPr>
          <p:cNvPr id="9" name="TextBox 8">
            <a:extLst>
              <a:ext uri="{FF2B5EF4-FFF2-40B4-BE49-F238E27FC236}">
                <a16:creationId xmlns:a16="http://schemas.microsoft.com/office/drawing/2014/main" id="{DC4B81B8-22A8-C8ED-6188-3EFF61C789C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Subtitle 1">
            <a:extLst>
              <a:ext uri="{FF2B5EF4-FFF2-40B4-BE49-F238E27FC236}">
                <a16:creationId xmlns:a16="http://schemas.microsoft.com/office/drawing/2014/main" id="{4FED9AD2-604B-1D1E-B14B-A455071E645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95201E79-76DF-A067-20BC-97EE1690C773}"/>
              </a:ext>
            </a:extLst>
          </p:cNvPr>
          <p:cNvSpPr txBox="1"/>
          <p:nvPr/>
        </p:nvSpPr>
        <p:spPr>
          <a:xfrm>
            <a:off x="4740890" y="1361128"/>
            <a:ext cx="5805206" cy="4081117"/>
          </a:xfrm>
          <a:prstGeom prst="rect">
            <a:avLst/>
          </a:prstGeom>
          <a:noFill/>
        </p:spPr>
        <p:txBody>
          <a:bodyPr wrap="square" rtlCol="0">
            <a:spAutoFit/>
          </a:bodyPr>
          <a:lstStyle/>
          <a:p>
            <a:pPr>
              <a:lnSpc>
                <a:spcPct val="90000"/>
              </a:lnSpc>
            </a:pPr>
            <a:r>
              <a:rPr lang="en-US" sz="2400">
                <a:solidFill>
                  <a:schemeClr val="tx1">
                    <a:lumMod val="75000"/>
                    <a:lumOff val="25000"/>
                  </a:schemeClr>
                </a:solidFill>
              </a:rPr>
              <a:t>about sexual and gender diversity </a:t>
            </a:r>
          </a:p>
          <a:p>
            <a:pPr>
              <a:lnSpc>
                <a:spcPct val="90000"/>
              </a:lnSpc>
            </a:pPr>
            <a:endParaRPr lang="en-US" sz="2400" cap="small">
              <a:solidFill>
                <a:schemeClr val="bg2">
                  <a:lumMod val="25000"/>
                </a:schemeClr>
              </a:solidFill>
            </a:endParaRPr>
          </a:p>
          <a:p>
            <a:pPr>
              <a:lnSpc>
                <a:spcPct val="90000"/>
              </a:lnSpc>
            </a:pPr>
            <a:r>
              <a:rPr lang="en-US" sz="2400">
                <a:solidFill>
                  <a:schemeClr val="tx1">
                    <a:lumMod val="75000"/>
                    <a:lumOff val="25000"/>
                  </a:schemeClr>
                </a:solidFill>
              </a:rPr>
              <a:t>teasing, bullying, and harassment</a:t>
            </a:r>
          </a:p>
          <a:p>
            <a:pPr>
              <a:lnSpc>
                <a:spcPct val="90000"/>
              </a:lnSpc>
            </a:pPr>
            <a:endParaRPr lang="en-US" sz="2400" cap="small">
              <a:solidFill>
                <a:schemeClr val="bg2">
                  <a:lumMod val="25000"/>
                </a:schemeClr>
              </a:solidFill>
            </a:endParaRPr>
          </a:p>
          <a:p>
            <a:pPr marL="0" lvl="1">
              <a:lnSpc>
                <a:spcPct val="90000"/>
              </a:lnSpc>
            </a:pPr>
            <a:r>
              <a:rPr lang="en-US" sz="2400">
                <a:solidFill>
                  <a:schemeClr val="tx1">
                    <a:lumMod val="75000"/>
                    <a:lumOff val="25000"/>
                  </a:schemeClr>
                </a:solidFill>
              </a:rPr>
              <a:t>to people who come out or confide in you</a:t>
            </a:r>
          </a:p>
          <a:p>
            <a:pPr marL="0" lvl="1">
              <a:lnSpc>
                <a:spcPct val="90000"/>
              </a:lnSpc>
            </a:pPr>
            <a:endParaRPr lang="en-US" sz="2400" cap="small">
              <a:solidFill>
                <a:schemeClr val="bg2">
                  <a:lumMod val="25000"/>
                </a:schemeClr>
              </a:solidFill>
            </a:endParaRPr>
          </a:p>
          <a:p>
            <a:pPr marL="0" lvl="1">
              <a:lnSpc>
                <a:spcPct val="90000"/>
              </a:lnSpc>
            </a:pPr>
            <a:r>
              <a:rPr lang="en-US" sz="2400">
                <a:solidFill>
                  <a:schemeClr val="tx1">
                    <a:lumMod val="75000"/>
                    <a:lumOff val="25000"/>
                  </a:schemeClr>
                </a:solidFill>
              </a:rPr>
              <a:t>and other inclusion initiatives</a:t>
            </a:r>
          </a:p>
          <a:p>
            <a:pPr marL="0" lvl="1">
              <a:lnSpc>
                <a:spcPct val="90000"/>
              </a:lnSpc>
            </a:pPr>
            <a:endParaRPr lang="en-US" sz="2400" cap="small">
              <a:solidFill>
                <a:schemeClr val="bg2">
                  <a:lumMod val="25000"/>
                </a:schemeClr>
              </a:solidFill>
            </a:endParaRPr>
          </a:p>
          <a:p>
            <a:pPr marL="0" lvl="1">
              <a:lnSpc>
                <a:spcPct val="90000"/>
              </a:lnSpc>
            </a:pPr>
            <a:r>
              <a:rPr lang="en-US" sz="2400">
                <a:solidFill>
                  <a:schemeClr val="tx1">
                    <a:lumMod val="75000"/>
                    <a:lumOff val="25000"/>
                  </a:schemeClr>
                </a:solidFill>
              </a:rPr>
              <a:t>literature into class, library, assignments, and readings. Use inclusive images and examples.</a:t>
            </a:r>
          </a:p>
          <a:p>
            <a:pPr marL="0" lvl="1">
              <a:lnSpc>
                <a:spcPct val="90000"/>
              </a:lnSpc>
            </a:pPr>
            <a:endParaRPr lang="en-US" sz="2400">
              <a:solidFill>
                <a:schemeClr val="tx1">
                  <a:lumMod val="75000"/>
                  <a:lumOff val="25000"/>
                </a:schemeClr>
              </a:solidFill>
            </a:endParaRPr>
          </a:p>
          <a:p>
            <a:pPr marL="0" lvl="1">
              <a:lnSpc>
                <a:spcPct val="90000"/>
              </a:lnSpc>
            </a:pPr>
            <a:r>
              <a:rPr lang="en-US" sz="2400">
                <a:solidFill>
                  <a:schemeClr val="tx1">
                    <a:lumMod val="75000"/>
                    <a:lumOff val="25000"/>
                  </a:schemeClr>
                </a:solidFill>
              </a:rPr>
              <a:t>inclusive </a:t>
            </a:r>
            <a:r>
              <a:rPr lang="en-US" sz="2400" err="1">
                <a:solidFill>
                  <a:schemeClr val="tx1">
                    <a:lumMod val="75000"/>
                    <a:lumOff val="25000"/>
                  </a:schemeClr>
                </a:solidFill>
              </a:rPr>
              <a:t>behaviours</a:t>
            </a:r>
            <a:r>
              <a:rPr lang="en-US" sz="2400">
                <a:solidFill>
                  <a:schemeClr val="tx1">
                    <a:lumMod val="75000"/>
                    <a:lumOff val="25000"/>
                  </a:schemeClr>
                </a:solidFill>
              </a:rPr>
              <a:t> and language</a:t>
            </a:r>
          </a:p>
        </p:txBody>
      </p:sp>
      <p:sp>
        <p:nvSpPr>
          <p:cNvPr id="5" name="Text Placeholder 2">
            <a:extLst>
              <a:ext uri="{FF2B5EF4-FFF2-40B4-BE49-F238E27FC236}">
                <a16:creationId xmlns:a16="http://schemas.microsoft.com/office/drawing/2014/main" id="{D23863C2-B50A-2B4C-37D4-A13922A763F0}"/>
              </a:ext>
            </a:extLst>
          </p:cNvPr>
          <p:cNvSpPr>
            <a:spLocks noGrp="1"/>
          </p:cNvSpPr>
          <p:nvPr>
            <p:ph type="body" sz="quarter" idx="13"/>
          </p:nvPr>
        </p:nvSpPr>
        <p:spPr>
          <a:xfrm>
            <a:off x="556542" y="1366364"/>
            <a:ext cx="4130323" cy="3926182"/>
          </a:xfrm>
        </p:spPr>
        <p:txBody>
          <a:bodyPr/>
          <a:lstStyle/>
          <a:p>
            <a:pPr algn="r">
              <a:spcBef>
                <a:spcPts val="0"/>
              </a:spcBef>
            </a:pPr>
            <a:r>
              <a:rPr lang="en-US" cap="small">
                <a:solidFill>
                  <a:srgbClr val="009793"/>
                </a:solidFill>
              </a:rPr>
              <a:t>Seek information</a:t>
            </a:r>
          </a:p>
          <a:p>
            <a:pPr algn="r">
              <a:spcBef>
                <a:spcPts val="0"/>
              </a:spcBef>
            </a:pPr>
            <a:r>
              <a:rPr lang="en-US" cap="small">
                <a:solidFill>
                  <a:srgbClr val="009793"/>
                </a:solidFill>
              </a:rPr>
              <a:t> </a:t>
            </a:r>
          </a:p>
          <a:p>
            <a:pPr algn="r">
              <a:spcBef>
                <a:spcPts val="0"/>
              </a:spcBef>
            </a:pPr>
            <a:r>
              <a:rPr lang="en-US" cap="small">
                <a:solidFill>
                  <a:srgbClr val="009793"/>
                </a:solidFill>
              </a:rPr>
              <a:t>Identify and address</a:t>
            </a:r>
          </a:p>
          <a:p>
            <a:pPr algn="r">
              <a:spcBef>
                <a:spcPts val="0"/>
              </a:spcBef>
            </a:pPr>
            <a:endParaRPr lang="en-US" cap="small">
              <a:solidFill>
                <a:srgbClr val="009793"/>
              </a:solidFill>
            </a:endParaRPr>
          </a:p>
          <a:p>
            <a:pPr marL="0" lvl="1" algn="r">
              <a:spcBef>
                <a:spcPts val="0"/>
              </a:spcBef>
            </a:pPr>
            <a:r>
              <a:rPr lang="en-US" sz="2400" cap="small">
                <a:solidFill>
                  <a:srgbClr val="009793"/>
                </a:solidFill>
                <a:latin typeface="+mn-lt"/>
              </a:rPr>
              <a:t>Listen supportively</a:t>
            </a:r>
          </a:p>
          <a:p>
            <a:pPr marL="0" lvl="1" algn="r">
              <a:spcBef>
                <a:spcPts val="0"/>
              </a:spcBef>
            </a:pPr>
            <a:endParaRPr lang="en-US" sz="2400" cap="small">
              <a:solidFill>
                <a:srgbClr val="009793"/>
              </a:solidFill>
              <a:latin typeface="+mn-lt"/>
            </a:endParaRPr>
          </a:p>
          <a:p>
            <a:pPr marL="0" lvl="1" algn="r">
              <a:spcBef>
                <a:spcPts val="0"/>
              </a:spcBef>
            </a:pPr>
            <a:r>
              <a:rPr lang="en-US" sz="2400" cap="small">
                <a:solidFill>
                  <a:srgbClr val="009793"/>
                </a:solidFill>
                <a:latin typeface="+mn-lt"/>
              </a:rPr>
              <a:t>Support GSAs</a:t>
            </a:r>
          </a:p>
          <a:p>
            <a:pPr marL="0" lvl="1" algn="r">
              <a:spcBef>
                <a:spcPts val="0"/>
              </a:spcBef>
            </a:pPr>
            <a:r>
              <a:rPr lang="en-US" sz="2400" cap="small">
                <a:solidFill>
                  <a:srgbClr val="009793"/>
                </a:solidFill>
                <a:latin typeface="+mn-lt"/>
              </a:rPr>
              <a:t> </a:t>
            </a:r>
          </a:p>
          <a:p>
            <a:pPr marL="0" lvl="1" algn="r">
              <a:spcBef>
                <a:spcPts val="0"/>
              </a:spcBef>
            </a:pPr>
            <a:r>
              <a:rPr lang="en-US" sz="2400" cap="small">
                <a:solidFill>
                  <a:srgbClr val="009793"/>
                </a:solidFill>
                <a:latin typeface="+mn-lt"/>
              </a:rPr>
              <a:t>Integrate 2SLGBTQIA+</a:t>
            </a:r>
          </a:p>
          <a:p>
            <a:pPr marL="0" lvl="1" algn="r">
              <a:spcBef>
                <a:spcPts val="0"/>
              </a:spcBef>
            </a:pPr>
            <a:endParaRPr lang="en-US" sz="2400" cap="small">
              <a:solidFill>
                <a:srgbClr val="009793"/>
              </a:solidFill>
              <a:latin typeface="+mn-lt"/>
            </a:endParaRPr>
          </a:p>
          <a:p>
            <a:pPr marL="0" lvl="1" algn="r">
              <a:spcBef>
                <a:spcPts val="0"/>
              </a:spcBef>
            </a:pPr>
            <a:endParaRPr lang="en-US" sz="2400" cap="small">
              <a:solidFill>
                <a:srgbClr val="009793"/>
              </a:solidFill>
              <a:latin typeface="+mn-lt"/>
            </a:endParaRPr>
          </a:p>
          <a:p>
            <a:pPr marL="0" lvl="1" algn="r">
              <a:spcBef>
                <a:spcPts val="0"/>
              </a:spcBef>
            </a:pPr>
            <a:r>
              <a:rPr lang="en-US" sz="2400" cap="small">
                <a:solidFill>
                  <a:srgbClr val="009793"/>
                </a:solidFill>
                <a:latin typeface="+mn-lt"/>
              </a:rPr>
              <a:t>Model</a:t>
            </a:r>
          </a:p>
        </p:txBody>
      </p:sp>
    </p:spTree>
    <p:extLst>
      <p:ext uri="{BB962C8B-B14F-4D97-AF65-F5344CB8AC3E}">
        <p14:creationId xmlns:p14="http://schemas.microsoft.com/office/powerpoint/2010/main" val="3482384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ng hallway with many doors&#10;&#10;Description automatically generated">
            <a:extLst>
              <a:ext uri="{FF2B5EF4-FFF2-40B4-BE49-F238E27FC236}">
                <a16:creationId xmlns:a16="http://schemas.microsoft.com/office/drawing/2014/main" id="{E475EB9C-B7AE-4779-3049-294BDF609CBB}"/>
              </a:ext>
            </a:extLst>
          </p:cNvPr>
          <p:cNvPicPr>
            <a:picLocks noChangeAspect="1"/>
          </p:cNvPicPr>
          <p:nvPr/>
        </p:nvPicPr>
        <p:blipFill>
          <a:blip r:embed="rId3">
            <a:alphaModFix amt="20000"/>
          </a:blip>
          <a:stretch>
            <a:fillRect/>
          </a:stretch>
        </p:blipFill>
        <p:spPr>
          <a:xfrm>
            <a:off x="0" y="0"/>
            <a:ext cx="12192000" cy="2372050"/>
          </a:xfrm>
          <a:prstGeom prst="rect">
            <a:avLst/>
          </a:prstGeom>
        </p:spPr>
      </p:pic>
      <p:sp>
        <p:nvSpPr>
          <p:cNvPr id="4" name="Slide Number Placeholder 3">
            <a:extLst>
              <a:ext uri="{FF2B5EF4-FFF2-40B4-BE49-F238E27FC236}">
                <a16:creationId xmlns:a16="http://schemas.microsoft.com/office/drawing/2014/main" id="{112B7504-B944-5E10-CC29-8CBB113D3117}"/>
              </a:ext>
            </a:extLst>
          </p:cNvPr>
          <p:cNvSpPr>
            <a:spLocks noGrp="1"/>
          </p:cNvSpPr>
          <p:nvPr>
            <p:ph type="sldNum" sz="quarter" idx="12"/>
          </p:nvPr>
        </p:nvSpPr>
        <p:spPr/>
        <p:txBody>
          <a:bodyPr/>
          <a:lstStyle/>
          <a:p>
            <a:fld id="{56F460CF-4789-5848-B965-6EAFD6B7CB2A}" type="slidenum">
              <a:rPr lang="en-US" smtClean="0"/>
              <a:t>65</a:t>
            </a:fld>
            <a:endParaRPr lang="en-US"/>
          </a:p>
        </p:txBody>
      </p:sp>
      <p:sp>
        <p:nvSpPr>
          <p:cNvPr id="3" name="Text Placeholder 2">
            <a:extLst>
              <a:ext uri="{FF2B5EF4-FFF2-40B4-BE49-F238E27FC236}">
                <a16:creationId xmlns:a16="http://schemas.microsoft.com/office/drawing/2014/main" id="{FCA1934B-DD5D-DBFF-0BFE-5C26B3C52F63}"/>
              </a:ext>
            </a:extLst>
          </p:cNvPr>
          <p:cNvSpPr>
            <a:spLocks noGrp="1"/>
          </p:cNvSpPr>
          <p:nvPr>
            <p:ph type="body" sz="quarter" idx="13"/>
          </p:nvPr>
        </p:nvSpPr>
        <p:spPr>
          <a:xfrm>
            <a:off x="674462" y="2418324"/>
            <a:ext cx="7686260" cy="1852842"/>
          </a:xfrm>
        </p:spPr>
        <p:txBody>
          <a:bodyPr anchor="ctr"/>
          <a:lstStyle/>
          <a:p>
            <a:pPr marL="0" indent="0">
              <a:buNone/>
            </a:pPr>
            <a:r>
              <a:rPr lang="en-CA" sz="2800">
                <a:solidFill>
                  <a:schemeClr val="accent3"/>
                </a:solidFill>
                <a:effectLst/>
                <a:latin typeface="+mj-lt"/>
                <a:ea typeface="MS Mincho" panose="02020609040205080304" pitchFamily="49" charset="-128"/>
                <a:cs typeface="Times New Roman" panose="02020603050405020304" pitchFamily="18" charset="0"/>
              </a:rPr>
              <a:t>Create a map of your high school that evaluates how inclusive and welcoming its spaces are for trans, Two-Spirit and gender diverse students. </a:t>
            </a:r>
          </a:p>
        </p:txBody>
      </p:sp>
      <p:sp>
        <p:nvSpPr>
          <p:cNvPr id="6" name="TextBox 5">
            <a:extLst>
              <a:ext uri="{FF2B5EF4-FFF2-40B4-BE49-F238E27FC236}">
                <a16:creationId xmlns:a16="http://schemas.microsoft.com/office/drawing/2014/main" id="{765C83B5-F174-18C0-3516-858D0A5F5C8A}"/>
              </a:ext>
            </a:extLst>
          </p:cNvPr>
          <p:cNvSpPr txBox="1"/>
          <p:nvPr/>
        </p:nvSpPr>
        <p:spPr>
          <a:xfrm>
            <a:off x="419481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ACB5B66E-9F74-FF13-D428-6592D56065FB}"/>
              </a:ext>
            </a:extLst>
          </p:cNvPr>
          <p:cNvSpPr txBox="1">
            <a:spLocks/>
          </p:cNvSpPr>
          <p:nvPr/>
        </p:nvSpPr>
        <p:spPr>
          <a:xfrm>
            <a:off x="222762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8" name="Title 1">
            <a:extLst>
              <a:ext uri="{FF2B5EF4-FFF2-40B4-BE49-F238E27FC236}">
                <a16:creationId xmlns:a16="http://schemas.microsoft.com/office/drawing/2014/main" id="{61C3486D-3077-D384-EFE3-C8A9CA8C9C92}"/>
              </a:ext>
            </a:extLst>
          </p:cNvPr>
          <p:cNvSpPr txBox="1">
            <a:spLocks/>
          </p:cNvSpPr>
          <p:nvPr/>
        </p:nvSpPr>
        <p:spPr>
          <a:xfrm>
            <a:off x="587826" y="666290"/>
            <a:ext cx="10384974" cy="6545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LEARNING ACTIVITY: </a:t>
            </a:r>
            <a:r>
              <a:rPr lang="en-US">
                <a:solidFill>
                  <a:schemeClr val="accent4"/>
                </a:solidFill>
              </a:rPr>
              <a:t>School Climate Map</a:t>
            </a:r>
          </a:p>
        </p:txBody>
      </p:sp>
      <p:sp>
        <p:nvSpPr>
          <p:cNvPr id="10" name="TextBox 9">
            <a:extLst>
              <a:ext uri="{FF2B5EF4-FFF2-40B4-BE49-F238E27FC236}">
                <a16:creationId xmlns:a16="http://schemas.microsoft.com/office/drawing/2014/main" id="{6597AF1D-4AC0-A224-A63C-7978B7096768}"/>
              </a:ext>
            </a:extLst>
          </p:cNvPr>
          <p:cNvSpPr txBox="1"/>
          <p:nvPr/>
        </p:nvSpPr>
        <p:spPr>
          <a:xfrm>
            <a:off x="5712847" y="4868120"/>
            <a:ext cx="6283234" cy="646331"/>
          </a:xfrm>
          <a:prstGeom prst="rect">
            <a:avLst/>
          </a:prstGeom>
          <a:noFill/>
        </p:spPr>
        <p:txBody>
          <a:bodyPr wrap="square" rtlCol="0">
            <a:spAutoFit/>
          </a:bodyPr>
          <a:lstStyle/>
          <a:p>
            <a:r>
              <a:rPr lang="en-US">
                <a:solidFill>
                  <a:schemeClr val="tx1">
                    <a:lumMod val="65000"/>
                    <a:lumOff val="35000"/>
                  </a:schemeClr>
                </a:solidFill>
              </a:rPr>
              <a:t>School Climate Map Lesson Plan (SOGI 123 on </a:t>
            </a:r>
            <a:r>
              <a:rPr lang="en-US" err="1">
                <a:solidFill>
                  <a:schemeClr val="tx1">
                    <a:lumMod val="65000"/>
                    <a:lumOff val="35000"/>
                  </a:schemeClr>
                </a:solidFill>
              </a:rPr>
              <a:t>TeachBC</a:t>
            </a:r>
            <a:r>
              <a:rPr lang="en-US">
                <a:solidFill>
                  <a:schemeClr val="tx1">
                    <a:lumMod val="65000"/>
                    <a:lumOff val="35000"/>
                  </a:schemeClr>
                </a:solidFill>
              </a:rPr>
              <a:t>)</a:t>
            </a:r>
          </a:p>
          <a:p>
            <a:r>
              <a:rPr lang="en-US">
                <a:hlinkClick r:id="rId4"/>
              </a:rPr>
              <a:t>8/9 Physical and Health Education – Gender Identity | SOGI 123</a:t>
            </a:r>
            <a:endParaRPr lang="en-CA"/>
          </a:p>
        </p:txBody>
      </p:sp>
    </p:spTree>
    <p:extLst>
      <p:ext uri="{BB962C8B-B14F-4D97-AF65-F5344CB8AC3E}">
        <p14:creationId xmlns:p14="http://schemas.microsoft.com/office/powerpoint/2010/main" val="3668904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181CF7-6947-E6DA-6F5F-3A3385325B18}"/>
              </a:ext>
            </a:extLst>
          </p:cNvPr>
          <p:cNvSpPr>
            <a:spLocks noGrp="1"/>
          </p:cNvSpPr>
          <p:nvPr>
            <p:ph type="sldNum" sz="quarter" idx="12"/>
          </p:nvPr>
        </p:nvSpPr>
        <p:spPr/>
        <p:txBody>
          <a:bodyPr/>
          <a:lstStyle/>
          <a:p>
            <a:fld id="{56F460CF-4789-5848-B965-6EAFD6B7CB2A}" type="slidenum">
              <a:rPr lang="en-US" smtClean="0"/>
              <a:t>66</a:t>
            </a:fld>
            <a:endParaRPr lang="en-US"/>
          </a:p>
        </p:txBody>
      </p:sp>
      <p:sp>
        <p:nvSpPr>
          <p:cNvPr id="3" name="Text Placeholder 2">
            <a:extLst>
              <a:ext uri="{FF2B5EF4-FFF2-40B4-BE49-F238E27FC236}">
                <a16:creationId xmlns:a16="http://schemas.microsoft.com/office/drawing/2014/main" id="{AB8C2E81-F9E2-4C52-E5EE-31532D857915}"/>
              </a:ext>
            </a:extLst>
          </p:cNvPr>
          <p:cNvSpPr>
            <a:spLocks noGrp="1"/>
          </p:cNvSpPr>
          <p:nvPr>
            <p:ph type="body" sz="quarter" idx="13"/>
          </p:nvPr>
        </p:nvSpPr>
        <p:spPr>
          <a:xfrm>
            <a:off x="582442" y="1389671"/>
            <a:ext cx="3775679" cy="4436004"/>
          </a:xfrm>
        </p:spPr>
        <p:txBody>
          <a:bodyPr/>
          <a:lstStyle/>
          <a:p>
            <a:pPr marL="0" marR="0" lvl="0" indent="0" algn="r" defTabSz="914400" rtl="0" eaLnBrk="1" fontAlgn="auto" latinLnBrk="0" hangingPunct="1">
              <a:lnSpc>
                <a:spcPct val="90000"/>
              </a:lnSpc>
              <a:spcBef>
                <a:spcPts val="1000"/>
              </a:spcBef>
              <a:spcAft>
                <a:spcPts val="0"/>
              </a:spcAft>
              <a:buClrTx/>
              <a:buSzTx/>
              <a:buNone/>
              <a:tabLst/>
              <a:defRPr/>
            </a:pPr>
            <a:r>
              <a:rPr lang="en-CA" cap="small">
                <a:solidFill>
                  <a:schemeClr val="accent4"/>
                </a:solidFill>
                <a:ea typeface="MS Mincho" panose="02020609040205080304" pitchFamily="49" charset="-128"/>
                <a:cs typeface="Times New Roman" panose="02020603050405020304" pitchFamily="18" charset="0"/>
              </a:rPr>
              <a:t>1. D</a:t>
            </a:r>
            <a:r>
              <a:rPr lang="en-US" cap="small">
                <a:solidFill>
                  <a:srgbClr val="009693"/>
                </a:solidFill>
                <a:ea typeface="MS Mincho" panose="02020609040205080304" pitchFamily="49" charset="-128"/>
                <a:cs typeface="Times New Roman" panose="02020603050405020304" pitchFamily="18" charset="0"/>
              </a:rPr>
              <a:t>raw a map of your school</a:t>
            </a:r>
            <a:endParaRPr lang="en-CA">
              <a:solidFill>
                <a:schemeClr val="accent4"/>
              </a:solidFill>
              <a:ea typeface="MS Mincho" panose="02020609040205080304" pitchFamily="49" charset="-128"/>
              <a:cs typeface="Times New Roman" panose="02020603050405020304" pitchFamily="18" charset="0"/>
            </a:endParaRPr>
          </a:p>
          <a:p>
            <a:pPr marL="0" marR="0" lvl="0" indent="0" algn="r" defTabSz="914400" rtl="0" eaLnBrk="1" fontAlgn="auto" latinLnBrk="0" hangingPunct="1">
              <a:lnSpc>
                <a:spcPct val="90000"/>
              </a:lnSpc>
              <a:spcBef>
                <a:spcPts val="1000"/>
              </a:spcBef>
              <a:spcAft>
                <a:spcPts val="0"/>
              </a:spcAft>
              <a:buClrTx/>
              <a:buSzTx/>
              <a:buNone/>
              <a:tabLst/>
              <a:defRPr/>
            </a:pPr>
            <a:r>
              <a:rPr lang="en-CA" cap="small">
                <a:solidFill>
                  <a:srgbClr val="009693"/>
                </a:solidFill>
                <a:ea typeface="MS Mincho" panose="02020609040205080304" pitchFamily="49" charset="-128"/>
                <a:cs typeface="Times New Roman" panose="02020603050405020304" pitchFamily="18" charset="0"/>
              </a:rPr>
              <a:t>2. Label the spaces</a:t>
            </a:r>
          </a:p>
          <a:p>
            <a:pPr marL="0" marR="0" lvl="0" indent="0" algn="r" defTabSz="914400" rtl="0" eaLnBrk="1" fontAlgn="auto" latinLnBrk="0" hangingPunct="1">
              <a:lnSpc>
                <a:spcPct val="90000"/>
              </a:lnSpc>
              <a:spcBef>
                <a:spcPts val="1000"/>
              </a:spcBef>
              <a:spcAft>
                <a:spcPts val="0"/>
              </a:spcAft>
              <a:buClrTx/>
              <a:buSzTx/>
              <a:buNone/>
              <a:tabLst/>
              <a:defRPr/>
            </a:pPr>
            <a:endParaRPr lang="en-CA" b="1">
              <a:solidFill>
                <a:schemeClr val="accent4"/>
              </a:solidFill>
              <a:ea typeface="MS Mincho" panose="02020609040205080304" pitchFamily="49" charset="-128"/>
              <a:cs typeface="Times New Roman" panose="02020603050405020304" pitchFamily="18" charset="0"/>
            </a:endParaRPr>
          </a:p>
          <a:p>
            <a:pPr marL="0" marR="0" lvl="0" indent="0" algn="r" defTabSz="914400" rtl="0" eaLnBrk="1" fontAlgn="auto" latinLnBrk="0" hangingPunct="1">
              <a:lnSpc>
                <a:spcPct val="90000"/>
              </a:lnSpc>
              <a:spcBef>
                <a:spcPts val="1000"/>
              </a:spcBef>
              <a:spcAft>
                <a:spcPts val="0"/>
              </a:spcAft>
              <a:buClrTx/>
              <a:buSzTx/>
              <a:buNone/>
              <a:tabLst/>
              <a:defRPr/>
            </a:pPr>
            <a:endParaRPr lang="en-CA" b="1">
              <a:solidFill>
                <a:schemeClr val="accent4"/>
              </a:solidFill>
              <a:ea typeface="MS Mincho" panose="02020609040205080304" pitchFamily="49" charset="-128"/>
              <a:cs typeface="Times New Roman" panose="02020603050405020304" pitchFamily="18" charset="0"/>
            </a:endParaRPr>
          </a:p>
          <a:p>
            <a:pPr marL="0" marR="0" lvl="0" indent="0" algn="r" defTabSz="914400" rtl="0" eaLnBrk="1" fontAlgn="auto" latinLnBrk="0" hangingPunct="1">
              <a:lnSpc>
                <a:spcPct val="90000"/>
              </a:lnSpc>
              <a:spcBef>
                <a:spcPts val="1000"/>
              </a:spcBef>
              <a:spcAft>
                <a:spcPts val="0"/>
              </a:spcAft>
              <a:buClrTx/>
              <a:buSzTx/>
              <a:buNone/>
              <a:tabLst/>
              <a:defRPr/>
            </a:pPr>
            <a:r>
              <a:rPr lang="en-CA" cap="small">
                <a:solidFill>
                  <a:srgbClr val="009693"/>
                </a:solidFill>
                <a:ea typeface="MS Mincho" panose="02020609040205080304" pitchFamily="49" charset="-128"/>
                <a:cs typeface="Times New Roman" panose="02020603050405020304" pitchFamily="18" charset="0"/>
              </a:rPr>
              <a:t>3. Colour code the spaces: </a:t>
            </a:r>
          </a:p>
          <a:p>
            <a:pPr marL="0" marR="0" lvl="0" indent="0" algn="r" defTabSz="914400" rtl="0" eaLnBrk="1" fontAlgn="auto" latinLnBrk="0" hangingPunct="1">
              <a:lnSpc>
                <a:spcPct val="90000"/>
              </a:lnSpc>
              <a:spcBef>
                <a:spcPts val="1000"/>
              </a:spcBef>
              <a:spcAft>
                <a:spcPts val="0"/>
              </a:spcAft>
              <a:buClrTx/>
              <a:buSzTx/>
              <a:buNone/>
              <a:tabLst/>
              <a:defRPr/>
            </a:pPr>
            <a:r>
              <a:rPr lang="en-CA" sz="2000">
                <a:solidFill>
                  <a:schemeClr val="tx2"/>
                </a:solidFill>
                <a:effectLst/>
                <a:ea typeface="MS Mincho" panose="02020609040205080304" pitchFamily="49" charset="-128"/>
                <a:cs typeface="Times New Roman" panose="02020603050405020304" pitchFamily="18" charset="0"/>
              </a:rPr>
              <a:t>H</a:t>
            </a:r>
            <a:r>
              <a:rPr lang="en-CA" sz="2000">
                <a:solidFill>
                  <a:schemeClr val="tx2"/>
                </a:solidFill>
                <a:ea typeface="MS Mincho" panose="02020609040205080304" pitchFamily="49" charset="-128"/>
                <a:cs typeface="Times New Roman" panose="02020603050405020304" pitchFamily="18" charset="0"/>
              </a:rPr>
              <a:t>ow</a:t>
            </a:r>
            <a:r>
              <a:rPr lang="en-CA" sz="2000">
                <a:solidFill>
                  <a:schemeClr val="tx2"/>
                </a:solidFill>
                <a:effectLst/>
                <a:ea typeface="MS Mincho" panose="02020609040205080304" pitchFamily="49" charset="-128"/>
                <a:cs typeface="Times New Roman" panose="02020603050405020304" pitchFamily="18" charset="0"/>
              </a:rPr>
              <a:t> might trans, Two-Spirit, and gender diverse students feel in these spaces? Why?</a:t>
            </a:r>
            <a:endParaRPr lang="en-CA" sz="2000" b="1">
              <a:solidFill>
                <a:schemeClr val="tx2"/>
              </a:solidFill>
              <a:ea typeface="MS Mincho" panose="02020609040205080304" pitchFamily="49" charset="-128"/>
              <a:cs typeface="Times New Roman" panose="02020603050405020304" pitchFamily="18" charset="0"/>
            </a:endParaRPr>
          </a:p>
          <a:p>
            <a:pPr marL="0" marR="0" lvl="0" indent="0" algn="r" defTabSz="914400" rtl="0" eaLnBrk="1" fontAlgn="auto" latinLnBrk="0" hangingPunct="1">
              <a:lnSpc>
                <a:spcPct val="90000"/>
              </a:lnSpc>
              <a:spcBef>
                <a:spcPts val="1000"/>
              </a:spcBef>
              <a:spcAft>
                <a:spcPts val="0"/>
              </a:spcAft>
              <a:buClrTx/>
              <a:buSzTx/>
              <a:buNone/>
              <a:tabLst/>
              <a:defRPr/>
            </a:pPr>
            <a:endParaRPr lang="en-CA" sz="1400" b="1">
              <a:solidFill>
                <a:schemeClr val="tx2"/>
              </a:solidFill>
              <a:ea typeface="MS Mincho" panose="02020609040205080304" pitchFamily="49" charset="-128"/>
              <a:cs typeface="Times New Roman" panose="02020603050405020304" pitchFamily="18" charset="0"/>
            </a:endParaRPr>
          </a:p>
          <a:p>
            <a:pPr marL="0" marR="0" lvl="0" indent="0" algn="r" defTabSz="914400" rtl="0" eaLnBrk="1" fontAlgn="auto" latinLnBrk="0" hangingPunct="1">
              <a:lnSpc>
                <a:spcPct val="90000"/>
              </a:lnSpc>
              <a:spcBef>
                <a:spcPts val="1000"/>
              </a:spcBef>
              <a:spcAft>
                <a:spcPts val="0"/>
              </a:spcAft>
              <a:buClrTx/>
              <a:buSzTx/>
              <a:buNone/>
              <a:tabLst/>
              <a:defRPr/>
            </a:pPr>
            <a:r>
              <a:rPr lang="en-CA" cap="small">
                <a:solidFill>
                  <a:srgbClr val="009693"/>
                </a:solidFill>
                <a:ea typeface="MS Mincho" panose="02020609040205080304" pitchFamily="49" charset="-128"/>
                <a:cs typeface="Times New Roman" panose="02020603050405020304" pitchFamily="18" charset="0"/>
              </a:rPr>
              <a:t>4. Discuss the climate map</a:t>
            </a:r>
          </a:p>
        </p:txBody>
      </p:sp>
      <p:sp>
        <p:nvSpPr>
          <p:cNvPr id="6" name="TextBox 5">
            <a:extLst>
              <a:ext uri="{FF2B5EF4-FFF2-40B4-BE49-F238E27FC236}">
                <a16:creationId xmlns:a16="http://schemas.microsoft.com/office/drawing/2014/main" id="{98A32950-B45D-C190-C060-6768D5FCDB17}"/>
              </a:ext>
            </a:extLst>
          </p:cNvPr>
          <p:cNvSpPr txBox="1"/>
          <p:nvPr/>
        </p:nvSpPr>
        <p:spPr>
          <a:xfrm>
            <a:off x="419481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A306011-A3C1-9482-097E-1AB0933AD91B}"/>
              </a:ext>
            </a:extLst>
          </p:cNvPr>
          <p:cNvSpPr txBox="1">
            <a:spLocks/>
          </p:cNvSpPr>
          <p:nvPr/>
        </p:nvSpPr>
        <p:spPr>
          <a:xfrm>
            <a:off x="222762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2" name="Rectangle 1">
            <a:extLst>
              <a:ext uri="{FF2B5EF4-FFF2-40B4-BE49-F238E27FC236}">
                <a16:creationId xmlns:a16="http://schemas.microsoft.com/office/drawing/2014/main" id="{C0A2BAA9-DBA5-3CD1-1D4E-C24A965FBBF2}"/>
              </a:ext>
            </a:extLst>
          </p:cNvPr>
          <p:cNvSpPr/>
          <p:nvPr/>
        </p:nvSpPr>
        <p:spPr>
          <a:xfrm>
            <a:off x="4352735" y="0"/>
            <a:ext cx="7839265"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9D58A38E-E0D7-B658-8453-0D0EB2DC15F6}"/>
              </a:ext>
            </a:extLst>
          </p:cNvPr>
          <p:cNvSpPr>
            <a:spLocks noGrp="1"/>
          </p:cNvSpPr>
          <p:nvPr>
            <p:ph type="body" sz="quarter" idx="14"/>
          </p:nvPr>
        </p:nvSpPr>
        <p:spPr>
          <a:xfrm>
            <a:off x="4470204" y="1389671"/>
            <a:ext cx="7305648" cy="4436004"/>
          </a:xfrm>
        </p:spPr>
        <p:txBody>
          <a:bodyPr/>
          <a:lstStyle/>
          <a:p>
            <a:pPr marL="0" indent="0">
              <a:buNone/>
            </a:pPr>
            <a:r>
              <a:rPr lang="en-CA">
                <a:solidFill>
                  <a:schemeClr val="tx1">
                    <a:lumMod val="75000"/>
                    <a:lumOff val="25000"/>
                  </a:schemeClr>
                </a:solidFill>
                <a:ea typeface="MS Mincho" panose="02020609040205080304" pitchFamily="49" charset="-128"/>
                <a:cs typeface="Times New Roman" panose="02020603050405020304" pitchFamily="18" charset="0"/>
              </a:rPr>
              <a:t>It’s OK to be approximate. </a:t>
            </a:r>
          </a:p>
          <a:p>
            <a:pPr marL="0" indent="0">
              <a:buNone/>
            </a:pPr>
            <a:r>
              <a:rPr kumimoji="0" lang="en-CA" i="0" u="none" strike="noStrike" kern="1200" cap="none" spc="0" normalizeH="0" baseline="0" noProof="0">
                <a:ln>
                  <a:noFill/>
                </a:ln>
                <a:solidFill>
                  <a:schemeClr val="tx1">
                    <a:lumMod val="75000"/>
                    <a:lumOff val="25000"/>
                  </a:schemeClr>
                </a:solidFill>
                <a:effectLst/>
                <a:uLnTx/>
                <a:uFillTx/>
                <a:ea typeface="MS Mincho" panose="02020609040205080304" pitchFamily="49" charset="-128"/>
                <a:cs typeface="+mn-cs"/>
              </a:rPr>
              <a:t>L</a:t>
            </a:r>
            <a:r>
              <a:rPr kumimoji="0" lang="en-CA" b="0" i="0" u="none" strike="noStrike" kern="1200" cap="none" spc="0" normalizeH="0" baseline="0" noProof="0">
                <a:ln>
                  <a:noFill/>
                </a:ln>
                <a:solidFill>
                  <a:schemeClr val="tx1">
                    <a:lumMod val="75000"/>
                    <a:lumOff val="25000"/>
                  </a:schemeClr>
                </a:solidFill>
                <a:effectLst/>
                <a:uLnTx/>
                <a:uFillTx/>
                <a:ea typeface="MS Mincho" panose="02020609040205080304" pitchFamily="49" charset="-128"/>
                <a:cs typeface="+mn-cs"/>
              </a:rPr>
              <a:t>ibrary, </a:t>
            </a:r>
            <a:r>
              <a:rPr lang="en-CA">
                <a:solidFill>
                  <a:schemeClr val="tx1">
                    <a:lumMod val="75000"/>
                    <a:lumOff val="25000"/>
                  </a:schemeClr>
                </a:solidFill>
                <a:ea typeface="MS Mincho" panose="02020609040205080304" pitchFamily="49" charset="-128"/>
              </a:rPr>
              <a:t>h</a:t>
            </a:r>
            <a:r>
              <a:rPr kumimoji="0" lang="en-CA" b="0" i="0" u="none" strike="noStrike" kern="1200" cap="none" spc="0" normalizeH="0" baseline="0" noProof="0" err="1">
                <a:ln>
                  <a:noFill/>
                </a:ln>
                <a:solidFill>
                  <a:schemeClr val="tx1">
                    <a:lumMod val="75000"/>
                    <a:lumOff val="25000"/>
                  </a:schemeClr>
                </a:solidFill>
                <a:effectLst/>
                <a:uLnTx/>
                <a:uFillTx/>
                <a:ea typeface="MS Mincho" panose="02020609040205080304" pitchFamily="49" charset="-128"/>
                <a:cs typeface="+mn-cs"/>
              </a:rPr>
              <a:t>allways</a:t>
            </a:r>
            <a:r>
              <a:rPr kumimoji="0" lang="en-CA" b="0" i="0" u="none" strike="noStrike" kern="1200" cap="none" spc="0" normalizeH="0" baseline="0" noProof="0">
                <a:ln>
                  <a:noFill/>
                </a:ln>
                <a:solidFill>
                  <a:schemeClr val="tx1">
                    <a:lumMod val="75000"/>
                    <a:lumOff val="25000"/>
                  </a:schemeClr>
                </a:solidFill>
                <a:effectLst/>
                <a:uLnTx/>
                <a:uFillTx/>
                <a:ea typeface="MS Mincho" panose="02020609040205080304" pitchFamily="49" charset="-128"/>
                <a:cs typeface="+mn-cs"/>
              </a:rPr>
              <a:t>, cafeteria, washrooms, guidance office, gym, locker rooms, sports fields, </a:t>
            </a:r>
            <a:r>
              <a:rPr lang="en-CA">
                <a:solidFill>
                  <a:schemeClr val="tx1">
                    <a:lumMod val="75000"/>
                    <a:lumOff val="25000"/>
                  </a:schemeClr>
                </a:solidFill>
                <a:ea typeface="MS Mincho" panose="02020609040205080304" pitchFamily="49" charset="-128"/>
              </a:rPr>
              <a:t>c</a:t>
            </a:r>
            <a:r>
              <a:rPr kumimoji="0" lang="en-CA" b="0" i="0" u="none" strike="noStrike" kern="1200" cap="none" spc="0" normalizeH="0" baseline="0" noProof="0" err="1">
                <a:ln>
                  <a:noFill/>
                </a:ln>
                <a:solidFill>
                  <a:schemeClr val="tx1">
                    <a:lumMod val="75000"/>
                    <a:lumOff val="25000"/>
                  </a:schemeClr>
                </a:solidFill>
                <a:effectLst/>
                <a:uLnTx/>
                <a:uFillTx/>
                <a:ea typeface="MS Mincho" panose="02020609040205080304" pitchFamily="49" charset="-128"/>
                <a:cs typeface="+mn-cs"/>
              </a:rPr>
              <a:t>lassrooms</a:t>
            </a:r>
            <a:r>
              <a:rPr kumimoji="0" lang="en-CA" b="0" i="0" u="none" strike="noStrike" kern="1200" cap="none" spc="0" normalizeH="0" baseline="0" noProof="0">
                <a:ln>
                  <a:noFill/>
                </a:ln>
                <a:solidFill>
                  <a:schemeClr val="tx1">
                    <a:lumMod val="75000"/>
                    <a:lumOff val="25000"/>
                  </a:schemeClr>
                </a:solidFill>
                <a:effectLst/>
                <a:uLnTx/>
                <a:uFillTx/>
                <a:ea typeface="MS Mincho" panose="02020609040205080304" pitchFamily="49" charset="-128"/>
                <a:cs typeface="+mn-cs"/>
              </a:rPr>
              <a:t> </a:t>
            </a:r>
            <a:r>
              <a:rPr kumimoji="0" lang="en-CA" b="0" i="1" u="none" strike="noStrike" kern="1200" cap="none" spc="0" normalizeH="0" baseline="0" noProof="0">
                <a:ln>
                  <a:noFill/>
                </a:ln>
                <a:solidFill>
                  <a:schemeClr val="tx1">
                    <a:lumMod val="75000"/>
                    <a:lumOff val="25000"/>
                  </a:schemeClr>
                </a:solidFill>
                <a:effectLst/>
                <a:uLnTx/>
                <a:uFillTx/>
                <a:ea typeface="MS Mincho" panose="02020609040205080304" pitchFamily="49" charset="-128"/>
                <a:cs typeface="+mn-cs"/>
              </a:rPr>
              <a:t>(draw one to represent all in the school).</a:t>
            </a:r>
          </a:p>
          <a:p>
            <a:pPr marL="0" indent="0">
              <a:buNone/>
            </a:pPr>
            <a:endParaRPr kumimoji="0" lang="en-CA" sz="1100" b="0" i="1" u="none" strike="noStrike" kern="1200" cap="none" spc="0" normalizeH="0" baseline="0" noProof="0">
              <a:ln>
                <a:noFill/>
              </a:ln>
              <a:solidFill>
                <a:srgbClr val="000000"/>
              </a:solidFill>
              <a:effectLst/>
              <a:uLnTx/>
              <a:uFillTx/>
              <a:ea typeface="MS Mincho" panose="02020609040205080304" pitchFamily="49" charset="-128"/>
              <a:cs typeface="+mn-cs"/>
            </a:endParaRPr>
          </a:p>
          <a:p>
            <a:pPr marL="0" indent="0">
              <a:buNone/>
            </a:pPr>
            <a:r>
              <a:rPr lang="en-CA">
                <a:solidFill>
                  <a:srgbClr val="00B050"/>
                </a:solidFill>
                <a:effectLst/>
                <a:latin typeface="+mj-lt"/>
                <a:ea typeface="MS Mincho" panose="02020609040205080304" pitchFamily="49" charset="-128"/>
                <a:cs typeface="Times New Roman" panose="02020603050405020304" pitchFamily="18" charset="0"/>
              </a:rPr>
              <a:t>Green </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most safe and welcomed</a:t>
            </a:r>
            <a:endParaRPr lang="en-CA">
              <a:solidFill>
                <a:schemeClr val="tx1">
                  <a:lumMod val="75000"/>
                  <a:lumOff val="25000"/>
                </a:schemeClr>
              </a:solidFill>
              <a:latin typeface="+mj-lt"/>
              <a:ea typeface="MS Mincho" panose="02020609040205080304" pitchFamily="49" charset="-128"/>
              <a:cs typeface="Times New Roman" panose="02020603050405020304" pitchFamily="18" charset="0"/>
            </a:endParaRPr>
          </a:p>
          <a:p>
            <a:pPr marL="0" indent="0">
              <a:buNone/>
            </a:pPr>
            <a:r>
              <a:rPr lang="en-CA">
                <a:solidFill>
                  <a:srgbClr val="FFC000"/>
                </a:solidFill>
                <a:effectLst/>
                <a:latin typeface="+mj-lt"/>
                <a:ea typeface="MS Mincho" panose="02020609040205080304" pitchFamily="49" charset="-128"/>
                <a:cs typeface="Times New Roman" panose="02020603050405020304" pitchFamily="18" charset="0"/>
              </a:rPr>
              <a:t>Yellow </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s</a:t>
            </a:r>
            <a:r>
              <a:rPr lang="en-CA">
                <a:solidFill>
                  <a:schemeClr val="tx1">
                    <a:lumMod val="75000"/>
                    <a:lumOff val="25000"/>
                  </a:schemeClr>
                </a:solidFill>
                <a:latin typeface="+mj-lt"/>
                <a:ea typeface="MS Mincho" panose="02020609040205080304" pitchFamily="49" charset="-128"/>
                <a:cs typeface="Times New Roman" panose="02020603050405020304" pitchFamily="18" charset="0"/>
              </a:rPr>
              <a:t>ometimes uncomfortable being themselves </a:t>
            </a:r>
          </a:p>
          <a:p>
            <a:pPr marL="0" indent="0">
              <a:buNone/>
            </a:pPr>
            <a:r>
              <a:rPr lang="en-CA">
                <a:solidFill>
                  <a:srgbClr val="C00000"/>
                </a:solidFill>
                <a:effectLst/>
                <a:latin typeface="+mj-lt"/>
                <a:ea typeface="MS Mincho" panose="02020609040205080304" pitchFamily="49" charset="-128"/>
                <a:cs typeface="Times New Roman" panose="02020603050405020304" pitchFamily="18" charset="0"/>
              </a:rPr>
              <a:t>Red</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2"/>
                </a:solidFill>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latin typeface="+mj-lt"/>
                <a:ea typeface="MS Mincho" panose="02020609040205080304" pitchFamily="49" charset="-128"/>
                <a:cs typeface="Times New Roman" panose="02020603050405020304" pitchFamily="18" charset="0"/>
              </a:rPr>
              <a:t>o</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ften feel uncomfortable</a:t>
            </a:r>
            <a:endParaRPr lang="en-CA">
              <a:solidFill>
                <a:schemeClr val="tx1">
                  <a:lumMod val="75000"/>
                  <a:lumOff val="25000"/>
                </a:schemeClr>
              </a:solidFill>
              <a:latin typeface="+mj-lt"/>
              <a:ea typeface="MS Mincho" panose="02020609040205080304" pitchFamily="49" charset="-128"/>
              <a:cs typeface="Times New Roman" panose="02020603050405020304" pitchFamily="18" charset="0"/>
            </a:endParaRPr>
          </a:p>
          <a:p>
            <a:pPr marL="0" indent="0">
              <a:buNone/>
            </a:pPr>
            <a:endParaRPr lang="en-CA" sz="1400"/>
          </a:p>
          <a:p>
            <a:pPr marL="0" indent="0">
              <a:buNone/>
            </a:pPr>
            <a:r>
              <a:rPr lang="en-CA">
                <a:solidFill>
                  <a:schemeClr val="tx1">
                    <a:lumMod val="75000"/>
                    <a:lumOff val="25000"/>
                  </a:schemeClr>
                </a:solidFill>
                <a:ea typeface="MS Mincho" panose="02020609040205080304" pitchFamily="49" charset="-128"/>
                <a:cs typeface="Times New Roman" panose="02020603050405020304" pitchFamily="18" charset="0"/>
              </a:rPr>
              <a:t>What actions can we take to improve the school climate for trans, Two-Spirit, and gender diverse students?</a:t>
            </a:r>
            <a:endParaRPr lang="en-CA">
              <a:solidFill>
                <a:schemeClr val="tx1">
                  <a:lumMod val="75000"/>
                  <a:lumOff val="25000"/>
                </a:schemeClr>
              </a:solidFill>
            </a:endParaRPr>
          </a:p>
        </p:txBody>
      </p:sp>
      <p:sp>
        <p:nvSpPr>
          <p:cNvPr id="5" name="Title 4">
            <a:extLst>
              <a:ext uri="{FF2B5EF4-FFF2-40B4-BE49-F238E27FC236}">
                <a16:creationId xmlns:a16="http://schemas.microsoft.com/office/drawing/2014/main" id="{6387B968-B90C-C71B-84FB-460D73062CC0}"/>
              </a:ext>
            </a:extLst>
          </p:cNvPr>
          <p:cNvSpPr>
            <a:spLocks noGrp="1"/>
          </p:cNvSpPr>
          <p:nvPr>
            <p:ph type="title"/>
          </p:nvPr>
        </p:nvSpPr>
        <p:spPr/>
        <p:txBody>
          <a:bodyPr/>
          <a:lstStyle/>
          <a:p>
            <a:r>
              <a:rPr lang="en-US">
                <a:solidFill>
                  <a:schemeClr val="accent3"/>
                </a:solidFill>
              </a:rPr>
              <a:t>Create a school climate map</a:t>
            </a:r>
            <a:endParaRPr lang="en-CA">
              <a:solidFill>
                <a:schemeClr val="accent3"/>
              </a:solidFill>
            </a:endParaRPr>
          </a:p>
        </p:txBody>
      </p:sp>
    </p:spTree>
    <p:extLst>
      <p:ext uri="{BB962C8B-B14F-4D97-AF65-F5344CB8AC3E}">
        <p14:creationId xmlns:p14="http://schemas.microsoft.com/office/powerpoint/2010/main" val="1031340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325424-FA73-BA6C-3826-7A033F4603BF}"/>
              </a:ext>
            </a:extLst>
          </p:cNvPr>
          <p:cNvSpPr>
            <a:spLocks noGrp="1"/>
          </p:cNvSpPr>
          <p:nvPr>
            <p:ph type="sldNum" sz="quarter" idx="12"/>
          </p:nvPr>
        </p:nvSpPr>
        <p:spPr/>
        <p:txBody>
          <a:bodyPr/>
          <a:lstStyle/>
          <a:p>
            <a:fld id="{56F460CF-4789-5848-B965-6EAFD6B7CB2A}" type="slidenum">
              <a:rPr lang="en-US" smtClean="0"/>
              <a:t>67</a:t>
            </a:fld>
            <a:endParaRPr lang="en-US"/>
          </a:p>
        </p:txBody>
      </p:sp>
      <p:sp>
        <p:nvSpPr>
          <p:cNvPr id="3" name="Rectangle 2">
            <a:extLst>
              <a:ext uri="{FF2B5EF4-FFF2-40B4-BE49-F238E27FC236}">
                <a16:creationId xmlns:a16="http://schemas.microsoft.com/office/drawing/2014/main" id="{6B9D2D00-B871-5BB2-35F9-4690F4B1CA7E}"/>
              </a:ext>
            </a:extLst>
          </p:cNvPr>
          <p:cNvSpPr/>
          <p:nvPr/>
        </p:nvSpPr>
        <p:spPr>
          <a:xfrm>
            <a:off x="0" y="1"/>
            <a:ext cx="12192000" cy="6857999"/>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floor plan of a building&#10;&#10;Description automatically generated">
            <a:extLst>
              <a:ext uri="{FF2B5EF4-FFF2-40B4-BE49-F238E27FC236}">
                <a16:creationId xmlns:a16="http://schemas.microsoft.com/office/drawing/2014/main" id="{D25E57E5-0362-08AD-E12B-A3F94C9694F6}"/>
              </a:ext>
            </a:extLst>
          </p:cNvPr>
          <p:cNvPicPr>
            <a:picLocks noChangeAspect="1"/>
          </p:cNvPicPr>
          <p:nvPr/>
        </p:nvPicPr>
        <p:blipFill>
          <a:blip r:embed="rId3"/>
          <a:stretch>
            <a:fillRect/>
          </a:stretch>
        </p:blipFill>
        <p:spPr>
          <a:xfrm>
            <a:off x="1455803" y="492388"/>
            <a:ext cx="9280394" cy="5052882"/>
          </a:xfrm>
          <a:prstGeom prst="rect">
            <a:avLst/>
          </a:prstGeom>
        </p:spPr>
      </p:pic>
      <p:sp>
        <p:nvSpPr>
          <p:cNvPr id="5" name="TextBox 4">
            <a:extLst>
              <a:ext uri="{FF2B5EF4-FFF2-40B4-BE49-F238E27FC236}">
                <a16:creationId xmlns:a16="http://schemas.microsoft.com/office/drawing/2014/main" id="{45C5EDE7-F9D9-F456-01EF-0E810D2A7BC3}"/>
              </a:ext>
            </a:extLst>
          </p:cNvPr>
          <p:cNvSpPr txBox="1"/>
          <p:nvPr/>
        </p:nvSpPr>
        <p:spPr>
          <a:xfrm>
            <a:off x="2352782" y="5722565"/>
            <a:ext cx="5176610" cy="923330"/>
          </a:xfrm>
          <a:prstGeom prst="rect">
            <a:avLst/>
          </a:prstGeom>
          <a:noFill/>
        </p:spPr>
        <p:txBody>
          <a:bodyPr wrap="square" rtlCol="0">
            <a:spAutoFit/>
          </a:bodyPr>
          <a:lstStyle/>
          <a:p>
            <a:pPr marL="0" indent="0">
              <a:buNone/>
            </a:pPr>
            <a:r>
              <a:rPr lang="en-CA">
                <a:solidFill>
                  <a:srgbClr val="00B050"/>
                </a:solidFill>
                <a:effectLst/>
                <a:latin typeface="+mj-lt"/>
                <a:ea typeface="MS Mincho" panose="02020609040205080304" pitchFamily="49" charset="-128"/>
                <a:cs typeface="Times New Roman" panose="02020603050405020304" pitchFamily="18" charset="0"/>
              </a:rPr>
              <a:t>Green </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most safe and welcomed</a:t>
            </a:r>
            <a:endParaRPr lang="en-CA">
              <a:solidFill>
                <a:schemeClr val="tx1">
                  <a:lumMod val="75000"/>
                  <a:lumOff val="25000"/>
                </a:schemeClr>
              </a:solidFill>
              <a:latin typeface="+mj-lt"/>
              <a:ea typeface="MS Mincho" panose="02020609040205080304" pitchFamily="49" charset="-128"/>
              <a:cs typeface="Times New Roman" panose="02020603050405020304" pitchFamily="18" charset="0"/>
            </a:endParaRPr>
          </a:p>
          <a:p>
            <a:pPr marL="0" indent="0">
              <a:buNone/>
            </a:pPr>
            <a:r>
              <a:rPr lang="en-CA">
                <a:solidFill>
                  <a:srgbClr val="FFC000"/>
                </a:solidFill>
                <a:effectLst/>
                <a:latin typeface="+mj-lt"/>
                <a:ea typeface="MS Mincho" panose="02020609040205080304" pitchFamily="49" charset="-128"/>
                <a:cs typeface="Times New Roman" panose="02020603050405020304" pitchFamily="18" charset="0"/>
              </a:rPr>
              <a:t>Yellow </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s</a:t>
            </a:r>
            <a:r>
              <a:rPr lang="en-CA">
                <a:solidFill>
                  <a:schemeClr val="tx1">
                    <a:lumMod val="75000"/>
                    <a:lumOff val="25000"/>
                  </a:schemeClr>
                </a:solidFill>
                <a:latin typeface="+mj-lt"/>
                <a:ea typeface="MS Mincho" panose="02020609040205080304" pitchFamily="49" charset="-128"/>
                <a:cs typeface="Times New Roman" panose="02020603050405020304" pitchFamily="18" charset="0"/>
              </a:rPr>
              <a:t>ometimes uncomfortable being themselves </a:t>
            </a:r>
          </a:p>
          <a:p>
            <a:pPr marL="0" indent="0">
              <a:buNone/>
            </a:pPr>
            <a:r>
              <a:rPr lang="en-CA">
                <a:solidFill>
                  <a:srgbClr val="C00000"/>
                </a:solidFill>
                <a:effectLst/>
                <a:latin typeface="+mj-lt"/>
                <a:ea typeface="MS Mincho" panose="02020609040205080304" pitchFamily="49" charset="-128"/>
                <a:cs typeface="Times New Roman" panose="02020603050405020304" pitchFamily="18" charset="0"/>
              </a:rPr>
              <a:t>Red</a:t>
            </a:r>
            <a:r>
              <a:rPr lang="en-CA">
                <a:solidFill>
                  <a:schemeClr val="tx2"/>
                </a:solidFill>
                <a:effectLst/>
                <a:latin typeface="+mj-lt"/>
                <a:ea typeface="MS Mincho" panose="02020609040205080304" pitchFamily="49" charset="-128"/>
                <a:cs typeface="Times New Roman" panose="02020603050405020304" pitchFamily="18" charset="0"/>
              </a:rPr>
              <a:t> -</a:t>
            </a:r>
            <a:r>
              <a:rPr lang="en-CA">
                <a:solidFill>
                  <a:schemeClr val="tx2"/>
                </a:solidFill>
                <a:latin typeface="+mj-lt"/>
                <a:ea typeface="MS Mincho" panose="02020609040205080304" pitchFamily="49" charset="-128"/>
                <a:cs typeface="Times New Roman" panose="02020603050405020304" pitchFamily="18" charset="0"/>
              </a:rPr>
              <a:t> </a:t>
            </a:r>
            <a:r>
              <a:rPr lang="en-CA">
                <a:solidFill>
                  <a:schemeClr val="tx1">
                    <a:lumMod val="75000"/>
                    <a:lumOff val="25000"/>
                  </a:schemeClr>
                </a:solidFill>
                <a:latin typeface="+mj-lt"/>
                <a:ea typeface="MS Mincho" panose="02020609040205080304" pitchFamily="49" charset="-128"/>
                <a:cs typeface="Times New Roman" panose="02020603050405020304" pitchFamily="18" charset="0"/>
              </a:rPr>
              <a:t>o</a:t>
            </a:r>
            <a:r>
              <a:rPr lang="en-CA">
                <a:solidFill>
                  <a:schemeClr val="tx1">
                    <a:lumMod val="75000"/>
                    <a:lumOff val="25000"/>
                  </a:schemeClr>
                </a:solidFill>
                <a:effectLst/>
                <a:latin typeface="+mj-lt"/>
                <a:ea typeface="MS Mincho" panose="02020609040205080304" pitchFamily="49" charset="-128"/>
                <a:cs typeface="Times New Roman" panose="02020603050405020304" pitchFamily="18" charset="0"/>
              </a:rPr>
              <a:t>ften feel uncomfortable</a:t>
            </a:r>
            <a:endParaRPr lang="en-CA">
              <a:solidFill>
                <a:schemeClr val="tx1">
                  <a:lumMod val="75000"/>
                  <a:lumOff val="25000"/>
                </a:schemeClr>
              </a:solidFill>
              <a:latin typeface="+mj-lt"/>
              <a:ea typeface="MS Mincho" panose="02020609040205080304" pitchFamily="49" charset="-128"/>
              <a:cs typeface="Times New Roman" panose="02020603050405020304" pitchFamily="18" charset="0"/>
            </a:endParaRPr>
          </a:p>
        </p:txBody>
      </p:sp>
      <p:sp>
        <p:nvSpPr>
          <p:cNvPr id="8" name="Oval 7">
            <a:extLst>
              <a:ext uri="{FF2B5EF4-FFF2-40B4-BE49-F238E27FC236}">
                <a16:creationId xmlns:a16="http://schemas.microsoft.com/office/drawing/2014/main" id="{559B9985-B969-4D2A-F9E8-67F4DC56B1C7}"/>
              </a:ext>
            </a:extLst>
          </p:cNvPr>
          <p:cNvSpPr/>
          <p:nvPr/>
        </p:nvSpPr>
        <p:spPr>
          <a:xfrm>
            <a:off x="6085130" y="1708934"/>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1D7528C3-C0C0-D6BD-C0E8-638D3D443BF2}"/>
              </a:ext>
            </a:extLst>
          </p:cNvPr>
          <p:cNvSpPr/>
          <p:nvPr/>
        </p:nvSpPr>
        <p:spPr>
          <a:xfrm>
            <a:off x="7562896" y="1782161"/>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60FB4574-4A9D-D27F-F660-68BAFE020246}"/>
              </a:ext>
            </a:extLst>
          </p:cNvPr>
          <p:cNvSpPr/>
          <p:nvPr/>
        </p:nvSpPr>
        <p:spPr>
          <a:xfrm>
            <a:off x="4643621" y="1708935"/>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12790BC0-01E9-03D3-C3CB-90655C943CA3}"/>
              </a:ext>
            </a:extLst>
          </p:cNvPr>
          <p:cNvSpPr/>
          <p:nvPr/>
        </p:nvSpPr>
        <p:spPr>
          <a:xfrm>
            <a:off x="2539429" y="3200400"/>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91BDF9C8-2212-D61A-57C5-F0EEB7BF1D29}"/>
              </a:ext>
            </a:extLst>
          </p:cNvPr>
          <p:cNvSpPr/>
          <p:nvPr/>
        </p:nvSpPr>
        <p:spPr>
          <a:xfrm>
            <a:off x="4759764" y="3944871"/>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EF4C2F94-38E1-49A3-E75C-6B99FBC1E346}"/>
              </a:ext>
            </a:extLst>
          </p:cNvPr>
          <p:cNvSpPr/>
          <p:nvPr/>
        </p:nvSpPr>
        <p:spPr>
          <a:xfrm>
            <a:off x="3049712" y="1272284"/>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5A083790-AB2D-589F-36FA-97DE69EF3EDC}"/>
              </a:ext>
            </a:extLst>
          </p:cNvPr>
          <p:cNvSpPr/>
          <p:nvPr/>
        </p:nvSpPr>
        <p:spPr>
          <a:xfrm>
            <a:off x="6747813" y="3839112"/>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0F7997DC-468B-FF00-47B5-E3D19AABFF23}"/>
              </a:ext>
            </a:extLst>
          </p:cNvPr>
          <p:cNvSpPr/>
          <p:nvPr/>
        </p:nvSpPr>
        <p:spPr>
          <a:xfrm>
            <a:off x="9309205" y="2467961"/>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CC14D6BA-B510-06AB-5972-F5DEABBC2775}"/>
              </a:ext>
            </a:extLst>
          </p:cNvPr>
          <p:cNvSpPr/>
          <p:nvPr/>
        </p:nvSpPr>
        <p:spPr>
          <a:xfrm>
            <a:off x="5052278" y="2632141"/>
            <a:ext cx="1325366" cy="873303"/>
          </a:xfrm>
          <a:prstGeom prst="ellipse">
            <a:avLst/>
          </a:prstGeom>
          <a:no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305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173482"/>
          </a:xfrm>
        </p:spPr>
        <p:txBody>
          <a:bodyPr anchor="t">
            <a:normAutofit/>
          </a:bodyPr>
          <a:lstStyle/>
          <a:p>
            <a:r>
              <a:rPr lang="en-US"/>
              <a:t>Health Resources</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68</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681343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Support students by learning more about gender diversity</a:t>
            </a:r>
            <a:endParaRPr lang="en-CA">
              <a:solidFill>
                <a:schemeClr val="accent3"/>
              </a:solidFill>
            </a:endParaRPr>
          </a:p>
        </p:txBody>
      </p:sp>
      <p:pic>
        <p:nvPicPr>
          <p:cNvPr id="5" name="Picture 4" descr="A screenshot of a cell phone&#10;&#10;Description automatically generated">
            <a:extLst>
              <a:ext uri="{FF2B5EF4-FFF2-40B4-BE49-F238E27FC236}">
                <a16:creationId xmlns:a16="http://schemas.microsoft.com/office/drawing/2014/main" id="{60B3739E-652C-1796-3E51-A458053BAA5E}"/>
              </a:ext>
            </a:extLst>
          </p:cNvPr>
          <p:cNvPicPr>
            <a:picLocks noChangeAspect="1"/>
          </p:cNvPicPr>
          <p:nvPr/>
        </p:nvPicPr>
        <p:blipFill>
          <a:blip r:embed="rId3"/>
          <a:stretch>
            <a:fillRect/>
          </a:stretch>
        </p:blipFill>
        <p:spPr>
          <a:xfrm>
            <a:off x="587828" y="1177809"/>
            <a:ext cx="3378374" cy="4502381"/>
          </a:xfrm>
          <a:prstGeom prst="rect">
            <a:avLst/>
          </a:prstGeom>
        </p:spPr>
      </p:pic>
      <p:pic>
        <p:nvPicPr>
          <p:cNvPr id="9" name="Picture 8" descr="A screen shot of a website&#10;&#10;Description automatically generated">
            <a:extLst>
              <a:ext uri="{FF2B5EF4-FFF2-40B4-BE49-F238E27FC236}">
                <a16:creationId xmlns:a16="http://schemas.microsoft.com/office/drawing/2014/main" id="{0BE555EE-3DED-8071-CCF9-599AEC9EB592}"/>
              </a:ext>
            </a:extLst>
          </p:cNvPr>
          <p:cNvPicPr>
            <a:picLocks noChangeAspect="1"/>
          </p:cNvPicPr>
          <p:nvPr/>
        </p:nvPicPr>
        <p:blipFill rotWithShape="1">
          <a:blip r:embed="rId4"/>
          <a:srcRect t="565" b="4648"/>
          <a:stretch/>
        </p:blipFill>
        <p:spPr>
          <a:xfrm>
            <a:off x="4406813" y="1177809"/>
            <a:ext cx="3378374" cy="4502381"/>
          </a:xfrm>
          <a:prstGeom prst="rect">
            <a:avLst/>
          </a:prstGeom>
        </p:spPr>
      </p:pic>
      <p:pic>
        <p:nvPicPr>
          <p:cNvPr id="14" name="Picture 13" descr="A screenshot of a social media page&#10;&#10;Description automatically generated">
            <a:extLst>
              <a:ext uri="{FF2B5EF4-FFF2-40B4-BE49-F238E27FC236}">
                <a16:creationId xmlns:a16="http://schemas.microsoft.com/office/drawing/2014/main" id="{1C2BAB9F-4D3D-1ADF-CD92-3135BF9AEA72}"/>
              </a:ext>
            </a:extLst>
          </p:cNvPr>
          <p:cNvPicPr>
            <a:picLocks noChangeAspect="1"/>
          </p:cNvPicPr>
          <p:nvPr/>
        </p:nvPicPr>
        <p:blipFill rotWithShape="1">
          <a:blip r:embed="rId5"/>
          <a:srcRect b="65581"/>
          <a:stretch/>
        </p:blipFill>
        <p:spPr>
          <a:xfrm>
            <a:off x="8225798" y="1177809"/>
            <a:ext cx="3378374" cy="1737669"/>
          </a:xfrm>
          <a:prstGeom prst="rect">
            <a:avLst/>
          </a:prstGeom>
        </p:spPr>
      </p:pic>
      <p:pic>
        <p:nvPicPr>
          <p:cNvPr id="15" name="Picture 14" descr="A screenshot of a social media page&#10;&#10;Description automatically generated">
            <a:extLst>
              <a:ext uri="{FF2B5EF4-FFF2-40B4-BE49-F238E27FC236}">
                <a16:creationId xmlns:a16="http://schemas.microsoft.com/office/drawing/2014/main" id="{5537E821-17BA-D969-5F80-616084D3221F}"/>
              </a:ext>
            </a:extLst>
          </p:cNvPr>
          <p:cNvPicPr>
            <a:picLocks noChangeAspect="1"/>
          </p:cNvPicPr>
          <p:nvPr/>
        </p:nvPicPr>
        <p:blipFill rotWithShape="1">
          <a:blip r:embed="rId5"/>
          <a:srcRect t="44591"/>
          <a:stretch/>
        </p:blipFill>
        <p:spPr>
          <a:xfrm>
            <a:off x="8225798" y="2882872"/>
            <a:ext cx="3378374" cy="2797318"/>
          </a:xfrm>
          <a:prstGeom prst="rect">
            <a:avLst/>
          </a:prstGeom>
        </p:spPr>
      </p:pic>
      <p:sp>
        <p:nvSpPr>
          <p:cNvPr id="16" name="TextBox 15">
            <a:extLst>
              <a:ext uri="{FF2B5EF4-FFF2-40B4-BE49-F238E27FC236}">
                <a16:creationId xmlns:a16="http://schemas.microsoft.com/office/drawing/2014/main" id="{618BC87C-01F5-730F-6A9A-B4A711E881C7}"/>
              </a:ext>
            </a:extLst>
          </p:cNvPr>
          <p:cNvSpPr txBox="1"/>
          <p:nvPr/>
        </p:nvSpPr>
        <p:spPr>
          <a:xfrm>
            <a:off x="4232122" y="5680190"/>
            <a:ext cx="3835135" cy="369332"/>
          </a:xfrm>
          <a:prstGeom prst="rect">
            <a:avLst/>
          </a:prstGeom>
          <a:noFill/>
        </p:spPr>
        <p:txBody>
          <a:bodyPr wrap="square" rtlCol="0">
            <a:spAutoFit/>
          </a:bodyPr>
          <a:lstStyle/>
          <a:p>
            <a:r>
              <a:rPr lang="en-CA">
                <a:hlinkClick r:id="rId6"/>
              </a:rPr>
              <a:t> www.transcarebc.ca/education-centre</a:t>
            </a:r>
            <a:endParaRPr lang="en-CA"/>
          </a:p>
        </p:txBody>
      </p:sp>
    </p:spTree>
    <p:extLst>
      <p:ext uri="{BB962C8B-B14F-4D97-AF65-F5344CB8AC3E}">
        <p14:creationId xmlns:p14="http://schemas.microsoft.com/office/powerpoint/2010/main" val="54272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37444"/>
            <a:ext cx="13493139" cy="7266119"/>
          </a:xfrm>
          <a:custGeom>
            <a:avLst/>
            <a:gdLst/>
            <a:ahLst/>
            <a:cxnLst/>
            <a:rect l="l" t="t" r="r" b="b"/>
            <a:pathLst>
              <a:path w="20239709" h="10899179">
                <a:moveTo>
                  <a:pt x="0" y="0"/>
                </a:moveTo>
                <a:lnTo>
                  <a:pt x="20239709" y="0"/>
                </a:lnTo>
                <a:lnTo>
                  <a:pt x="20239709" y="10899179"/>
                </a:lnTo>
                <a:lnTo>
                  <a:pt x="0" y="10899179"/>
                </a:lnTo>
                <a:lnTo>
                  <a:pt x="0" y="0"/>
                </a:lnTo>
                <a:close/>
              </a:path>
            </a:pathLst>
          </a:custGeom>
          <a:blipFill>
            <a:blip r:embed="rId3">
              <a:alphaModFix amt="18000"/>
            </a:blip>
            <a:stretch>
              <a:fillRect t="-3856" b="-9188"/>
            </a:stretch>
          </a:blipFill>
        </p:spPr>
        <p:txBody>
          <a:bodyPr/>
          <a:lstStyle/>
          <a:p>
            <a:endParaRPr lang="en-CA" sz="1200"/>
          </a:p>
        </p:txBody>
      </p:sp>
      <p:sp>
        <p:nvSpPr>
          <p:cNvPr id="3" name="Title 1">
            <a:extLst>
              <a:ext uri="{FF2B5EF4-FFF2-40B4-BE49-F238E27FC236}">
                <a16:creationId xmlns:a16="http://schemas.microsoft.com/office/drawing/2014/main" id="{1B8DC96D-A5CC-6D3E-8CE4-21ECA3EC1ECF}"/>
              </a:ext>
            </a:extLst>
          </p:cNvPr>
          <p:cNvSpPr txBox="1">
            <a:spLocks/>
          </p:cNvSpPr>
          <p:nvPr/>
        </p:nvSpPr>
        <p:spPr>
          <a:xfrm>
            <a:off x="587828" y="666290"/>
            <a:ext cx="11299372" cy="53838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Sexual Orientation &amp; Gender Identity in the curriculum</a:t>
            </a:r>
          </a:p>
        </p:txBody>
      </p:sp>
      <p:pic>
        <p:nvPicPr>
          <p:cNvPr id="4" name="Picture 3" descr="A blue logo with a person holding a book&#10;&#10;Description automatically generated">
            <a:extLst>
              <a:ext uri="{FF2B5EF4-FFF2-40B4-BE49-F238E27FC236}">
                <a16:creationId xmlns:a16="http://schemas.microsoft.com/office/drawing/2014/main" id="{66231D9E-9DF5-AF90-0B22-B81DF9DF5DA4}"/>
              </a:ext>
            </a:extLst>
          </p:cNvPr>
          <p:cNvPicPr>
            <a:picLocks noChangeAspect="1"/>
          </p:cNvPicPr>
          <p:nvPr/>
        </p:nvPicPr>
        <p:blipFill>
          <a:blip r:embed="rId4">
            <a:grayscl/>
          </a:blip>
          <a:stretch>
            <a:fillRect/>
          </a:stretch>
        </p:blipFill>
        <p:spPr>
          <a:xfrm>
            <a:off x="9650146" y="1884254"/>
            <a:ext cx="1658320" cy="1462301"/>
          </a:xfrm>
          <a:prstGeom prst="rect">
            <a:avLst/>
          </a:prstGeom>
        </p:spPr>
      </p:pic>
      <p:sp>
        <p:nvSpPr>
          <p:cNvPr id="7" name="Text Placeholder 4">
            <a:extLst>
              <a:ext uri="{FF2B5EF4-FFF2-40B4-BE49-F238E27FC236}">
                <a16:creationId xmlns:a16="http://schemas.microsoft.com/office/drawing/2014/main" id="{03A9F40A-7352-3768-44B1-62351E0887CE}"/>
              </a:ext>
            </a:extLst>
          </p:cNvPr>
          <p:cNvSpPr txBox="1">
            <a:spLocks/>
          </p:cNvSpPr>
          <p:nvPr/>
        </p:nvSpPr>
        <p:spPr>
          <a:xfrm>
            <a:off x="8935656" y="1335024"/>
            <a:ext cx="2580040" cy="10984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chemeClr val="bg2">
                    <a:lumMod val="50000"/>
                  </a:schemeClr>
                </a:solidFill>
                <a:effectLst/>
                <a:uLnTx/>
                <a:uFillTx/>
                <a:latin typeface="Calibri"/>
                <a:ea typeface="+mn-ea"/>
                <a:cs typeface="+mn-cs"/>
              </a:rPr>
              <a:t>GRADES 8–10 PHE</a:t>
            </a:r>
          </a:p>
        </p:txBody>
      </p:sp>
      <p:sp>
        <p:nvSpPr>
          <p:cNvPr id="8" name="Text Placeholder 2">
            <a:extLst>
              <a:ext uri="{FF2B5EF4-FFF2-40B4-BE49-F238E27FC236}">
                <a16:creationId xmlns:a16="http://schemas.microsoft.com/office/drawing/2014/main" id="{110079EE-EEBB-F333-BFB1-C14F1AE86CA4}"/>
              </a:ext>
            </a:extLst>
          </p:cNvPr>
          <p:cNvSpPr txBox="1">
            <a:spLocks/>
          </p:cNvSpPr>
          <p:nvPr/>
        </p:nvSpPr>
        <p:spPr>
          <a:xfrm>
            <a:off x="587828" y="1484998"/>
            <a:ext cx="7922006" cy="38880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0225" lvl="2" indent="-530225">
              <a:lnSpc>
                <a:spcPct val="100000"/>
              </a:lnSpc>
              <a:spcBef>
                <a:spcPts val="800"/>
              </a:spcBef>
              <a:buClr>
                <a:schemeClr val="accent3"/>
              </a:buClr>
              <a:buSzPct val="100000"/>
              <a:buFont typeface="Wingdings" panose="05000000000000000000" pitchFamily="2" charset="2"/>
              <a:buChar char="q"/>
            </a:pPr>
            <a:r>
              <a:rPr lang="en-CA" sz="24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a:t>
            </a:r>
            <a:r>
              <a:rPr lang="en-CA" sz="24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actors and influences that shape personal identities and relationships, including social and cultural factors and physical changes </a:t>
            </a:r>
            <a:r>
              <a:rPr lang="en-CA" sz="24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(including sexual and gender identity)</a:t>
            </a:r>
          </a:p>
          <a:p>
            <a:pPr marL="530225" lvl="2" indent="-530225">
              <a:lnSpc>
                <a:spcPct val="100000"/>
              </a:lnSpc>
              <a:spcBef>
                <a:spcPts val="800"/>
              </a:spcBef>
              <a:buClr>
                <a:schemeClr val="accent3"/>
              </a:buClr>
              <a:buSzPct val="100000"/>
              <a:buFont typeface="Wingdings" panose="05000000000000000000" pitchFamily="2" charset="2"/>
              <a:buChar char="q"/>
            </a:pPr>
            <a:r>
              <a:rPr lang="en-CA" sz="24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Nature and consequences of bullying, stereotyping, discrimination, and violence based on </a:t>
            </a:r>
            <a:r>
              <a:rPr lang="en-CA" sz="24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gender identity/ expressions and sexuality</a:t>
            </a:r>
            <a:endParaRPr lang="en-CA" sz="24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30225" lvl="2" indent="-530225">
              <a:lnSpc>
                <a:spcPct val="100000"/>
              </a:lnSpc>
              <a:spcBef>
                <a:spcPts val="800"/>
              </a:spcBef>
              <a:buClr>
                <a:schemeClr val="accent3"/>
              </a:buClr>
              <a:buSzPct val="100000"/>
              <a:buFont typeface="Wingdings" panose="05000000000000000000" pitchFamily="2" charset="2"/>
              <a:buChar char="q"/>
            </a:pPr>
            <a:r>
              <a:rPr lang="en-CA" sz="24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Strategies for students to protect themselves and others from potential abuse, exploitation, and harm, including </a:t>
            </a:r>
            <a:r>
              <a:rPr lang="en-CA" sz="24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identifying</a:t>
            </a:r>
            <a:r>
              <a:rPr lang="en-CA" sz="24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gender-based violence</a:t>
            </a:r>
          </a:p>
          <a:p>
            <a:pPr marL="530225" lvl="2" indent="-530225">
              <a:lnSpc>
                <a:spcPct val="100000"/>
              </a:lnSpc>
              <a:spcBef>
                <a:spcPts val="800"/>
              </a:spcBef>
              <a:buClr>
                <a:schemeClr val="accent3"/>
              </a:buClr>
              <a:buSzPct val="100000"/>
              <a:buFont typeface="Wingdings" panose="05000000000000000000" pitchFamily="2" charset="2"/>
              <a:buChar char="q"/>
            </a:pPr>
            <a:endParaRPr lang="en-US" sz="2400">
              <a:ea typeface="Calibri"/>
              <a:cs typeface="Calibri"/>
            </a:endParaRPr>
          </a:p>
        </p:txBody>
      </p:sp>
      <p:pic>
        <p:nvPicPr>
          <p:cNvPr id="9" name="Picture 8">
            <a:extLst>
              <a:ext uri="{FF2B5EF4-FFF2-40B4-BE49-F238E27FC236}">
                <a16:creationId xmlns:a16="http://schemas.microsoft.com/office/drawing/2014/main" id="{AC017B2F-FF01-E392-CBD7-FC17B9F718E1}"/>
              </a:ext>
            </a:extLst>
          </p:cNvPr>
          <p:cNvPicPr>
            <a:picLocks noChangeAspect="1"/>
          </p:cNvPicPr>
          <p:nvPr/>
        </p:nvPicPr>
        <p:blipFill>
          <a:blip r:embed="rId5"/>
          <a:stretch>
            <a:fillRect/>
          </a:stretch>
        </p:blipFill>
        <p:spPr>
          <a:xfrm>
            <a:off x="676304" y="6151866"/>
            <a:ext cx="1039254" cy="271659"/>
          </a:xfrm>
          <a:prstGeom prst="rect">
            <a:avLst/>
          </a:prstGeom>
        </p:spPr>
      </p:pic>
      <p:sp>
        <p:nvSpPr>
          <p:cNvPr id="10" name="Subtitle 1">
            <a:extLst>
              <a:ext uri="{FF2B5EF4-FFF2-40B4-BE49-F238E27FC236}">
                <a16:creationId xmlns:a16="http://schemas.microsoft.com/office/drawing/2014/main" id="{F7008867-FEFE-578E-0B92-2EABD3E6006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1" name="TextBox 10">
            <a:extLst>
              <a:ext uri="{FF2B5EF4-FFF2-40B4-BE49-F238E27FC236}">
                <a16:creationId xmlns:a16="http://schemas.microsoft.com/office/drawing/2014/main" id="{E67117E0-BA4D-2DB0-1339-DA5FA02B7F2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912952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2838465" y="2367784"/>
            <a:ext cx="510157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9793"/>
              </a:buClr>
              <a:buSzTx/>
              <a:buFontTx/>
              <a:buNone/>
              <a:tabLst/>
              <a:defRPr/>
            </a:pPr>
            <a:r>
              <a:rPr kumimoji="0" lang="en-US" sz="2400" b="0" i="0" u="sng" strike="noStrike" kern="1200" cap="none" spc="0" normalizeH="0" baseline="0" noProof="0">
                <a:ln>
                  <a:noFill/>
                </a:ln>
                <a:solidFill>
                  <a:srgbClr val="0078AE"/>
                </a:solidFill>
                <a:effectLst/>
                <a:uLnTx/>
                <a:uFillTx/>
                <a:latin typeface="Calibri"/>
                <a:ea typeface="Calibri" panose="020F0502020204030204" pitchFamily="34" charset="0"/>
                <a:cs typeface="Calibri"/>
              </a:rPr>
              <a:t>www.vch.ca/en/health-topics/2slgbtqia </a:t>
            </a:r>
          </a:p>
        </p:txBody>
      </p:sp>
      <p:sp>
        <p:nvSpPr>
          <p:cNvPr id="33" name="TextBox 32">
            <a:extLst>
              <a:ext uri="{FF2B5EF4-FFF2-40B4-BE49-F238E27FC236}">
                <a16:creationId xmlns:a16="http://schemas.microsoft.com/office/drawing/2014/main" id="{AA668A23-481B-4DE7-64E5-74067C064E02}"/>
              </a:ext>
            </a:extLst>
          </p:cNvPr>
          <p:cNvSpPr txBox="1"/>
          <p:nvPr/>
        </p:nvSpPr>
        <p:spPr>
          <a:xfrm>
            <a:off x="1903413" y="4622393"/>
            <a:ext cx="5843390" cy="4247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2400">
                <a:hlinkClick r:id="rId3"/>
              </a:rPr>
              <a:t>www.vch.ca/en/two-spirit-wellness-resources</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2926852" y="3777155"/>
            <a:ext cx="4818305" cy="0"/>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VCH 2SLGBTQIA+ resources</a:t>
            </a:r>
            <a:endParaRPr lang="en-CA">
              <a:solidFill>
                <a:schemeClr val="accent3"/>
              </a:solidFill>
            </a:endParaRPr>
          </a:p>
        </p:txBody>
      </p:sp>
      <p:pic>
        <p:nvPicPr>
          <p:cNvPr id="6" name="Picture 5" descr="A rainbow flag with a cartoon feather&#10;&#10;Description automatically generated">
            <a:extLst>
              <a:ext uri="{FF2B5EF4-FFF2-40B4-BE49-F238E27FC236}">
                <a16:creationId xmlns:a16="http://schemas.microsoft.com/office/drawing/2014/main" id="{C6592717-52F2-AF61-85B3-54CD7CFB27EB}"/>
              </a:ext>
            </a:extLst>
          </p:cNvPr>
          <p:cNvPicPr>
            <a:picLocks noChangeAspect="1"/>
          </p:cNvPicPr>
          <p:nvPr/>
        </p:nvPicPr>
        <p:blipFill>
          <a:blip r:embed="rId4"/>
          <a:stretch>
            <a:fillRect/>
          </a:stretch>
        </p:blipFill>
        <p:spPr>
          <a:xfrm>
            <a:off x="7905766" y="3786196"/>
            <a:ext cx="3143234" cy="2097127"/>
          </a:xfrm>
          <a:prstGeom prst="rect">
            <a:avLst/>
          </a:prstGeom>
        </p:spPr>
      </p:pic>
      <p:pic>
        <p:nvPicPr>
          <p:cNvPr id="8" name="Picture 7" descr="A close-up of a couple holding hands&#10;&#10;Description automatically generated">
            <a:extLst>
              <a:ext uri="{FF2B5EF4-FFF2-40B4-BE49-F238E27FC236}">
                <a16:creationId xmlns:a16="http://schemas.microsoft.com/office/drawing/2014/main" id="{F4886F78-D3B5-112B-FCD3-FD072E154FD7}"/>
              </a:ext>
            </a:extLst>
          </p:cNvPr>
          <p:cNvPicPr>
            <a:picLocks noChangeAspect="1"/>
          </p:cNvPicPr>
          <p:nvPr/>
        </p:nvPicPr>
        <p:blipFill>
          <a:blip r:embed="rId5"/>
          <a:stretch>
            <a:fillRect/>
          </a:stretch>
        </p:blipFill>
        <p:spPr>
          <a:xfrm>
            <a:off x="651886" y="1408095"/>
            <a:ext cx="1993341" cy="2381044"/>
          </a:xfrm>
          <a:prstGeom prst="rect">
            <a:avLst/>
          </a:prstGeom>
        </p:spPr>
      </p:pic>
      <p:sp>
        <p:nvSpPr>
          <p:cNvPr id="12" name="TextBox 11">
            <a:extLst>
              <a:ext uri="{FF2B5EF4-FFF2-40B4-BE49-F238E27FC236}">
                <a16:creationId xmlns:a16="http://schemas.microsoft.com/office/drawing/2014/main" id="{C6E420D4-4FAE-3D35-61EC-023863145768}"/>
              </a:ext>
            </a:extLst>
          </p:cNvPr>
          <p:cNvSpPr txBox="1"/>
          <p:nvPr/>
        </p:nvSpPr>
        <p:spPr>
          <a:xfrm>
            <a:off x="2838465" y="1821682"/>
            <a:ext cx="499508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a:ln>
                  <a:noFill/>
                </a:ln>
                <a:solidFill>
                  <a:srgbClr val="006271"/>
                </a:solidFill>
                <a:effectLst/>
                <a:uLnTx/>
                <a:uFillTx/>
                <a:latin typeface="Calibri"/>
                <a:ea typeface="+mn-ea"/>
                <a:cs typeface="+mn-cs"/>
              </a:rPr>
              <a:t>2SLGBTQIA+ health</a:t>
            </a:r>
          </a:p>
        </p:txBody>
      </p:sp>
      <p:sp>
        <p:nvSpPr>
          <p:cNvPr id="13" name="TextBox 12">
            <a:extLst>
              <a:ext uri="{FF2B5EF4-FFF2-40B4-BE49-F238E27FC236}">
                <a16:creationId xmlns:a16="http://schemas.microsoft.com/office/drawing/2014/main" id="{27B35A26-54F1-6271-A033-AB175E7DD1FC}"/>
              </a:ext>
            </a:extLst>
          </p:cNvPr>
          <p:cNvSpPr txBox="1"/>
          <p:nvPr/>
        </p:nvSpPr>
        <p:spPr>
          <a:xfrm>
            <a:off x="3715506" y="4080944"/>
            <a:ext cx="4031297"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small" spc="0" normalizeH="0" baseline="0" noProof="0">
                <a:ln>
                  <a:noFill/>
                </a:ln>
                <a:solidFill>
                  <a:srgbClr val="006271"/>
                </a:solidFill>
                <a:effectLst/>
                <a:uLnTx/>
                <a:uFillTx/>
                <a:latin typeface="Calibri"/>
                <a:ea typeface="+mn-ea"/>
                <a:cs typeface="+mn-cs"/>
              </a:rPr>
              <a:t>Two-Spirit wellness</a:t>
            </a:r>
            <a:endParaRPr kumimoji="0" lang="en-US" sz="2400" b="0" i="0" u="none" strike="noStrike" kern="1200" cap="small" spc="0" normalizeH="0" baseline="0" noProof="0">
              <a:ln>
                <a:noFill/>
              </a:ln>
              <a:solidFill>
                <a:srgbClr val="006271"/>
              </a:solidFill>
              <a:effectLst/>
              <a:uLnTx/>
              <a:uFillTx/>
              <a:latin typeface="Calibri"/>
              <a:ea typeface="+mn-ea"/>
              <a:cs typeface="+mn-cs"/>
            </a:endParaRPr>
          </a:p>
        </p:txBody>
      </p:sp>
    </p:spTree>
    <p:extLst>
      <p:ext uri="{BB962C8B-B14F-4D97-AF65-F5344CB8AC3E}">
        <p14:creationId xmlns:p14="http://schemas.microsoft.com/office/powerpoint/2010/main" val="1507846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B6ECBCE-2642-EF90-51DC-23B66C24D192}"/>
              </a:ext>
            </a:extLst>
          </p:cNvPr>
          <p:cNvGrpSpPr/>
          <p:nvPr/>
        </p:nvGrpSpPr>
        <p:grpSpPr>
          <a:xfrm>
            <a:off x="587827" y="4068732"/>
            <a:ext cx="4074379" cy="1419495"/>
            <a:chOff x="587827" y="3429000"/>
            <a:chExt cx="4074379" cy="1419495"/>
          </a:xfrm>
        </p:grpSpPr>
        <p:pic>
          <p:nvPicPr>
            <p:cNvPr id="11" name="Picture 10">
              <a:extLst>
                <a:ext uri="{FF2B5EF4-FFF2-40B4-BE49-F238E27FC236}">
                  <a16:creationId xmlns:a16="http://schemas.microsoft.com/office/drawing/2014/main" id="{3AF2481B-5BD2-F71C-3168-42DAEFF1EE6E}"/>
                </a:ext>
              </a:extLst>
            </p:cNvPr>
            <p:cNvPicPr>
              <a:picLocks noChangeAspect="1"/>
            </p:cNvPicPr>
            <p:nvPr/>
          </p:nvPicPr>
          <p:blipFill rotWithShape="1">
            <a:blip r:embed="rId3"/>
            <a:srcRect l="9940" t="10634" r="9723" b="8546"/>
            <a:stretch/>
          </p:blipFill>
          <p:spPr>
            <a:xfrm>
              <a:off x="587827" y="3429000"/>
              <a:ext cx="4074379" cy="833921"/>
            </a:xfrm>
            <a:prstGeom prst="rect">
              <a:avLst/>
            </a:prstGeom>
          </p:spPr>
        </p:pic>
        <p:sp>
          <p:nvSpPr>
            <p:cNvPr id="13" name="TextBox 12">
              <a:extLst>
                <a:ext uri="{FF2B5EF4-FFF2-40B4-BE49-F238E27FC236}">
                  <a16:creationId xmlns:a16="http://schemas.microsoft.com/office/drawing/2014/main" id="{266FA807-5F8D-2E0D-9857-6B45D2BB8F69}"/>
                </a:ext>
              </a:extLst>
            </p:cNvPr>
            <p:cNvSpPr txBox="1"/>
            <p:nvPr/>
          </p:nvSpPr>
          <p:spPr>
            <a:xfrm>
              <a:off x="587827" y="4386830"/>
              <a:ext cx="30491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hlinkClick r:id="rId4"/>
                </a:rPr>
                <a:t>foundrybc.ca</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a:t>
              </a:r>
            </a:p>
          </p:txBody>
        </p:sp>
      </p:grpSp>
      <p:grpSp>
        <p:nvGrpSpPr>
          <p:cNvPr id="27" name="Group 26">
            <a:extLst>
              <a:ext uri="{FF2B5EF4-FFF2-40B4-BE49-F238E27FC236}">
                <a16:creationId xmlns:a16="http://schemas.microsoft.com/office/drawing/2014/main" id="{57DCD2E1-4DE6-CF00-E4AC-10B027C41449}"/>
              </a:ext>
            </a:extLst>
          </p:cNvPr>
          <p:cNvGrpSpPr/>
          <p:nvPr/>
        </p:nvGrpSpPr>
        <p:grpSpPr>
          <a:xfrm>
            <a:off x="6435921" y="4233168"/>
            <a:ext cx="4360880" cy="1255059"/>
            <a:chOff x="5363949" y="3593436"/>
            <a:chExt cx="4360880" cy="1255059"/>
          </a:xfrm>
        </p:grpSpPr>
        <p:pic>
          <p:nvPicPr>
            <p:cNvPr id="15" name="Picture 14">
              <a:extLst>
                <a:ext uri="{FF2B5EF4-FFF2-40B4-BE49-F238E27FC236}">
                  <a16:creationId xmlns:a16="http://schemas.microsoft.com/office/drawing/2014/main" id="{48FB4408-55EF-67B1-DDA6-D80B21D28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52" y="3593436"/>
              <a:ext cx="3965578" cy="519302"/>
            </a:xfrm>
            <a:prstGeom prst="rect">
              <a:avLst/>
            </a:prstGeom>
          </p:spPr>
        </p:pic>
        <p:sp>
          <p:nvSpPr>
            <p:cNvPr id="17" name="TextBox 16">
              <a:extLst>
                <a:ext uri="{FF2B5EF4-FFF2-40B4-BE49-F238E27FC236}">
                  <a16:creationId xmlns:a16="http://schemas.microsoft.com/office/drawing/2014/main" id="{14D77288-585C-4356-619C-F0550E908E92}"/>
                </a:ext>
              </a:extLst>
            </p:cNvPr>
            <p:cNvSpPr txBox="1"/>
            <p:nvPr/>
          </p:nvSpPr>
          <p:spPr>
            <a:xfrm>
              <a:off x="5363949" y="4386830"/>
              <a:ext cx="43608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6"/>
                </a:rPr>
                <a:t>optionsforsexualhealth.org/care/</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grpSp>
      <p:pic>
        <p:nvPicPr>
          <p:cNvPr id="1026" name="Picture 2">
            <a:extLst>
              <a:ext uri="{FF2B5EF4-FFF2-40B4-BE49-F238E27FC236}">
                <a16:creationId xmlns:a16="http://schemas.microsoft.com/office/drawing/2014/main" id="{7D666B8F-22CA-5BF0-F1A8-891E12854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59" y="1588184"/>
            <a:ext cx="3279018" cy="856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FB5F26-EB7D-E435-1156-FD690D3C21FA}"/>
              </a:ext>
            </a:extLst>
          </p:cNvPr>
          <p:cNvSpPr txBox="1"/>
          <p:nvPr/>
        </p:nvSpPr>
        <p:spPr>
          <a:xfrm>
            <a:off x="476278" y="3024670"/>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8"/>
              </a:rPr>
              <a:t>vch.ca/en/health-topics/sexual-health</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24" name="TextBox 23">
            <a:extLst>
              <a:ext uri="{FF2B5EF4-FFF2-40B4-BE49-F238E27FC236}">
                <a16:creationId xmlns:a16="http://schemas.microsoft.com/office/drawing/2014/main" id="{A6F181A2-22ED-294B-F2C3-F5A04DAE8964}"/>
              </a:ext>
            </a:extLst>
          </p:cNvPr>
          <p:cNvSpPr txBox="1"/>
          <p:nvPr/>
        </p:nvSpPr>
        <p:spPr>
          <a:xfrm>
            <a:off x="476277" y="2664096"/>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1D82F"/>
                </a:solidFill>
                <a:effectLst/>
                <a:uLnTx/>
                <a:uFillTx/>
                <a:latin typeface="Calibri"/>
                <a:ea typeface="+mn-ea"/>
                <a:cs typeface="+mn-cs"/>
              </a:rPr>
              <a:t>Youth and Sexual Health clinics </a:t>
            </a:r>
            <a:endParaRPr kumimoji="0" lang="en-CA" sz="2400" b="1" i="0" u="none" strike="noStrike" kern="1200" cap="none" spc="0" normalizeH="0" baseline="0" noProof="0">
              <a:ln>
                <a:noFill/>
              </a:ln>
              <a:solidFill>
                <a:srgbClr val="C1D82F"/>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1CE7C1EE-F9B5-4040-1BFC-A8E7E66F0384}"/>
              </a:ext>
            </a:extLst>
          </p:cNvPr>
          <p:cNvCxnSpPr>
            <a:cxnSpLocks/>
          </p:cNvCxnSpPr>
          <p:nvPr/>
        </p:nvCxnSpPr>
        <p:spPr>
          <a:xfrm>
            <a:off x="580459" y="3767533"/>
            <a:ext cx="10952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956944" y="1485617"/>
            <a:ext cx="0" cy="4233795"/>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1F60D404-C557-15CE-651D-AF3B4D810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568" y="1693977"/>
            <a:ext cx="3991890" cy="1158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47DE41-D93F-ADEF-BE5E-994E9CF65022}"/>
              </a:ext>
            </a:extLst>
          </p:cNvPr>
          <p:cNvSpPr txBox="1"/>
          <p:nvPr/>
        </p:nvSpPr>
        <p:spPr>
          <a:xfrm>
            <a:off x="6435921" y="3004670"/>
            <a:ext cx="3470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10"/>
              </a:rPr>
              <a:t>getcheckedonline.com</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itle 1">
            <a:extLst>
              <a:ext uri="{FF2B5EF4-FFF2-40B4-BE49-F238E27FC236}">
                <a16:creationId xmlns:a16="http://schemas.microsoft.com/office/drawing/2014/main" id="{FFEB43DD-A0D0-7C7C-6A00-AAF36CCC005B}"/>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health clinics</a:t>
            </a:r>
            <a:endParaRPr lang="en-CA">
              <a:solidFill>
                <a:schemeClr val="accent3"/>
              </a:solidFill>
            </a:endParaRPr>
          </a:p>
        </p:txBody>
      </p:sp>
    </p:spTree>
    <p:extLst>
      <p:ext uri="{BB962C8B-B14F-4D97-AF65-F5344CB8AC3E}">
        <p14:creationId xmlns:p14="http://schemas.microsoft.com/office/powerpoint/2010/main" val="2949502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667453" y="2830786"/>
            <a:ext cx="5151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sng" strike="noStrike" kern="1200" cap="none" spc="0" normalizeH="0" baseline="0" noProof="0">
                <a:ln>
                  <a:noFill/>
                </a:ln>
                <a:solidFill>
                  <a:srgbClr val="0078AE"/>
                </a:solidFill>
                <a:effectLst/>
                <a:uLnTx/>
                <a:uFillTx/>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optionsforsexualhealth.org/sex-sense </a:t>
            </a:r>
            <a:r>
              <a:rPr kumimoji="0" lang="en-CA" sz="2400" b="1" i="0" u="none" strike="noStrike" kern="1200" cap="none" spc="0" normalizeH="0" baseline="0" noProof="0">
                <a:ln>
                  <a:noFill/>
                </a:ln>
                <a:solidFill>
                  <a:prstClr val="black"/>
                </a:solidFill>
                <a:effectLst/>
                <a:uLnTx/>
                <a:uFillTx/>
                <a:latin typeface="Calibri"/>
                <a:ea typeface="+mn-ea"/>
                <a:cs typeface="+mn-cs"/>
              </a:rPr>
              <a:t>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D4DB906F-E5C3-6650-1249-787729260883}"/>
              </a:ext>
            </a:extLst>
          </p:cNvPr>
          <p:cNvGrpSpPr/>
          <p:nvPr/>
        </p:nvGrpSpPr>
        <p:grpSpPr>
          <a:xfrm>
            <a:off x="1665538" y="1650712"/>
            <a:ext cx="3221322" cy="830997"/>
            <a:chOff x="564448" y="1525225"/>
            <a:chExt cx="3221322" cy="830997"/>
          </a:xfrm>
        </p:grpSpPr>
        <p:pic>
          <p:nvPicPr>
            <p:cNvPr id="21" name="Picture 20" descr="A heart shaped logo with blue and green colors&#10;&#10;Description automatically generated">
              <a:extLst>
                <a:ext uri="{FF2B5EF4-FFF2-40B4-BE49-F238E27FC236}">
                  <a16:creationId xmlns:a16="http://schemas.microsoft.com/office/drawing/2014/main" id="{C39C9E79-DF39-DC93-3FF5-1E54A5E2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8" y="1650715"/>
              <a:ext cx="819150" cy="590550"/>
            </a:xfrm>
            <a:prstGeom prst="rect">
              <a:avLst/>
            </a:prstGeom>
          </p:spPr>
        </p:pic>
        <p:sp>
          <p:nvSpPr>
            <p:cNvPr id="31" name="TextBox 30">
              <a:extLst>
                <a:ext uri="{FF2B5EF4-FFF2-40B4-BE49-F238E27FC236}">
                  <a16:creationId xmlns:a16="http://schemas.microsoft.com/office/drawing/2014/main" id="{A449E1D9-455C-D518-15B7-B7F64E12B94A}"/>
                </a:ext>
              </a:extLst>
            </p:cNvPr>
            <p:cNvSpPr txBox="1"/>
            <p:nvPr/>
          </p:nvSpPr>
          <p:spPr>
            <a:xfrm>
              <a:off x="1548705" y="1525225"/>
              <a:ext cx="2237065" cy="83099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1" i="0" u="none" strike="noStrike" kern="1200" cap="none" spc="0" normalizeH="0" baseline="0" noProof="0">
                  <a:ln>
                    <a:noFill/>
                  </a:ln>
                  <a:solidFill>
                    <a:srgbClr val="003366"/>
                  </a:solidFill>
                  <a:effectLst/>
                  <a:uLnTx/>
                  <a:uFillTx/>
                  <a:latin typeface="Calibri"/>
                  <a:ea typeface="Calibri" panose="020F0502020204030204" pitchFamily="34" charset="0"/>
                  <a:cs typeface="+mn-cs"/>
                </a:rPr>
                <a:t>SEX SENSE</a:t>
              </a:r>
            </a:p>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none" strike="noStrike" kern="1200" cap="none" spc="0" normalizeH="0" baseline="0" noProof="0">
                  <a:ln>
                    <a:noFill/>
                  </a:ln>
                  <a:solidFill>
                    <a:srgbClr val="003366"/>
                  </a:solidFill>
                  <a:effectLst/>
                  <a:uLnTx/>
                  <a:uFillTx/>
                  <a:latin typeface="Calibri"/>
                  <a:ea typeface="+mn-ea"/>
                  <a:cs typeface="+mn-cs"/>
                </a:rPr>
                <a:t>1-800-739-7367</a:t>
              </a:r>
            </a:p>
          </p:txBody>
        </p:sp>
      </p:grpSp>
      <p:sp>
        <p:nvSpPr>
          <p:cNvPr id="33" name="TextBox 32">
            <a:extLst>
              <a:ext uri="{FF2B5EF4-FFF2-40B4-BE49-F238E27FC236}">
                <a16:creationId xmlns:a16="http://schemas.microsoft.com/office/drawing/2014/main" id="{AA668A23-481B-4DE7-64E5-74067C064E02}"/>
              </a:ext>
            </a:extLst>
          </p:cNvPr>
          <p:cNvSpPr txBox="1"/>
          <p:nvPr/>
        </p:nvSpPr>
        <p:spPr>
          <a:xfrm>
            <a:off x="6757010" y="2830786"/>
            <a:ext cx="31520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5"/>
              </a:rPr>
              <a:t>smartsexresource.com</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F5CE833F-A8CC-F1E6-18F2-6EC3B8B4A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7010" y="1650712"/>
            <a:ext cx="3152046" cy="781014"/>
          </a:xfrm>
          <a:prstGeom prst="rect">
            <a:avLst/>
          </a:prstGeom>
        </p:spPr>
      </p:pic>
      <p:grpSp>
        <p:nvGrpSpPr>
          <p:cNvPr id="34" name="Group 33">
            <a:extLst>
              <a:ext uri="{FF2B5EF4-FFF2-40B4-BE49-F238E27FC236}">
                <a16:creationId xmlns:a16="http://schemas.microsoft.com/office/drawing/2014/main" id="{08A54E43-4649-5DCC-EE87-DA870F95BBF0}"/>
              </a:ext>
            </a:extLst>
          </p:cNvPr>
          <p:cNvGrpSpPr/>
          <p:nvPr/>
        </p:nvGrpSpPr>
        <p:grpSpPr>
          <a:xfrm>
            <a:off x="6790707" y="3563451"/>
            <a:ext cx="3084653" cy="909741"/>
            <a:chOff x="6883267" y="3242820"/>
            <a:chExt cx="3084653" cy="909741"/>
          </a:xfrm>
        </p:grpSpPr>
        <p:pic>
          <p:nvPicPr>
            <p:cNvPr id="22" name="Picture 21">
              <a:extLst>
                <a:ext uri="{FF2B5EF4-FFF2-40B4-BE49-F238E27FC236}">
                  <a16:creationId xmlns:a16="http://schemas.microsoft.com/office/drawing/2014/main" id="{1661188B-8C75-24C5-A241-D513FC15BEB0}"/>
                </a:ext>
              </a:extLst>
            </p:cNvPr>
            <p:cNvPicPr>
              <a:picLocks noChangeAspect="1"/>
            </p:cNvPicPr>
            <p:nvPr/>
          </p:nvPicPr>
          <p:blipFill rotWithShape="1">
            <a:blip r:embed="rId8"/>
            <a:srcRect l="46988" r="11770" b="5774"/>
            <a:stretch/>
          </p:blipFill>
          <p:spPr>
            <a:xfrm>
              <a:off x="6903520" y="3242820"/>
              <a:ext cx="2883800" cy="472440"/>
            </a:xfrm>
            <a:prstGeom prst="rect">
              <a:avLst/>
            </a:prstGeom>
          </p:spPr>
        </p:pic>
        <p:pic>
          <p:nvPicPr>
            <p:cNvPr id="23" name="Picture 22">
              <a:extLst>
                <a:ext uri="{FF2B5EF4-FFF2-40B4-BE49-F238E27FC236}">
                  <a16:creationId xmlns:a16="http://schemas.microsoft.com/office/drawing/2014/main" id="{77D3472A-E9A1-9508-9011-55DCDC9A2527}"/>
                </a:ext>
              </a:extLst>
            </p:cNvPr>
            <p:cNvPicPr>
              <a:picLocks noChangeAspect="1"/>
            </p:cNvPicPr>
            <p:nvPr/>
          </p:nvPicPr>
          <p:blipFill rotWithShape="1">
            <a:blip r:embed="rId8"/>
            <a:srcRect r="55885" b="5774"/>
            <a:stretch/>
          </p:blipFill>
          <p:spPr>
            <a:xfrm>
              <a:off x="6883267" y="3680121"/>
              <a:ext cx="3084653" cy="472440"/>
            </a:xfrm>
            <a:prstGeom prst="rect">
              <a:avLst/>
            </a:prstGeom>
          </p:spPr>
        </p:pic>
      </p:grpSp>
      <p:grpSp>
        <p:nvGrpSpPr>
          <p:cNvPr id="32" name="Group 31">
            <a:extLst>
              <a:ext uri="{FF2B5EF4-FFF2-40B4-BE49-F238E27FC236}">
                <a16:creationId xmlns:a16="http://schemas.microsoft.com/office/drawing/2014/main" id="{DB0C05E3-48EF-AC57-08C1-C2F4153097BC}"/>
              </a:ext>
            </a:extLst>
          </p:cNvPr>
          <p:cNvGrpSpPr/>
          <p:nvPr/>
        </p:nvGrpSpPr>
        <p:grpSpPr>
          <a:xfrm>
            <a:off x="1009409" y="3651741"/>
            <a:ext cx="4468003" cy="821451"/>
            <a:chOff x="1042198" y="3311837"/>
            <a:chExt cx="4468003" cy="821451"/>
          </a:xfrm>
        </p:grpSpPr>
        <p:pic>
          <p:nvPicPr>
            <p:cNvPr id="28" name="Picture 27">
              <a:extLst>
                <a:ext uri="{FF2B5EF4-FFF2-40B4-BE49-F238E27FC236}">
                  <a16:creationId xmlns:a16="http://schemas.microsoft.com/office/drawing/2014/main" id="{C6888246-0227-7720-7771-E67F2A2DDD15}"/>
                </a:ext>
              </a:extLst>
            </p:cNvPr>
            <p:cNvPicPr>
              <a:picLocks noChangeAspect="1"/>
            </p:cNvPicPr>
            <p:nvPr/>
          </p:nvPicPr>
          <p:blipFill rotWithShape="1">
            <a:blip r:embed="rId9"/>
            <a:srcRect l="65165" b="440"/>
            <a:stretch/>
          </p:blipFill>
          <p:spPr>
            <a:xfrm>
              <a:off x="2079640" y="3716146"/>
              <a:ext cx="2393117" cy="417142"/>
            </a:xfrm>
            <a:prstGeom prst="rect">
              <a:avLst/>
            </a:prstGeom>
          </p:spPr>
        </p:pic>
        <p:pic>
          <p:nvPicPr>
            <p:cNvPr id="30" name="Picture 29">
              <a:extLst>
                <a:ext uri="{FF2B5EF4-FFF2-40B4-BE49-F238E27FC236}">
                  <a16:creationId xmlns:a16="http://schemas.microsoft.com/office/drawing/2014/main" id="{BDC99A6E-D843-E8CC-0F38-E757616A070B}"/>
                </a:ext>
              </a:extLst>
            </p:cNvPr>
            <p:cNvPicPr>
              <a:picLocks noChangeAspect="1"/>
            </p:cNvPicPr>
            <p:nvPr/>
          </p:nvPicPr>
          <p:blipFill rotWithShape="1">
            <a:blip r:embed="rId9"/>
            <a:srcRect r="34962"/>
            <a:stretch/>
          </p:blipFill>
          <p:spPr>
            <a:xfrm>
              <a:off x="1042198" y="3311837"/>
              <a:ext cx="4468003" cy="418986"/>
            </a:xfrm>
            <a:prstGeom prst="rect">
              <a:avLst/>
            </a:prstGeom>
          </p:spPr>
        </p:pic>
      </p:gr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6003127" y="1650712"/>
            <a:ext cx="21623" cy="3621932"/>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sexual health information sources</a:t>
            </a:r>
            <a:endParaRPr lang="en-CA">
              <a:solidFill>
                <a:schemeClr val="accent3"/>
              </a:solidFill>
            </a:endParaRPr>
          </a:p>
        </p:txBody>
      </p:sp>
    </p:spTree>
    <p:extLst>
      <p:ext uri="{BB962C8B-B14F-4D97-AF65-F5344CB8AC3E}">
        <p14:creationId xmlns:p14="http://schemas.microsoft.com/office/powerpoint/2010/main" val="2648899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69F8-EF93-8CF8-18E5-44197FCD813F}"/>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3" name="Subtitle 1">
            <a:extLst>
              <a:ext uri="{FF2B5EF4-FFF2-40B4-BE49-F238E27FC236}">
                <a16:creationId xmlns:a16="http://schemas.microsoft.com/office/drawing/2014/main" id="{AF257B59-31D7-4F84-E9E9-69CF8906F0FD}"/>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6" name="Picture 5" descr="A group of colorful post-it notes with question marks&#10;&#10;Description automatically generated">
            <a:extLst>
              <a:ext uri="{FF2B5EF4-FFF2-40B4-BE49-F238E27FC236}">
                <a16:creationId xmlns:a16="http://schemas.microsoft.com/office/drawing/2014/main" id="{28DA43D9-22EA-2A20-5DD0-6BBA1E93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389" y="639227"/>
            <a:ext cx="8414602" cy="4733214"/>
          </a:xfrm>
          <a:prstGeom prst="rect">
            <a:avLst/>
          </a:prstGeom>
        </p:spPr>
      </p:pic>
    </p:spTree>
    <p:extLst>
      <p:ext uri="{BB962C8B-B14F-4D97-AF65-F5344CB8AC3E}">
        <p14:creationId xmlns:p14="http://schemas.microsoft.com/office/powerpoint/2010/main" val="2749997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41A967-8AAF-1C94-16BC-E3B7DAD7D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BCA90F9-1D42-044F-7A57-D7790FE9CBCD}"/>
              </a:ext>
            </a:extLst>
          </p:cNvPr>
          <p:cNvSpPr txBox="1"/>
          <p:nvPr/>
        </p:nvSpPr>
        <p:spPr>
          <a:xfrm>
            <a:off x="4251960" y="5788969"/>
            <a:ext cx="36880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E7E6E6">
                    <a:lumMod val="90000"/>
                  </a:srgbClr>
                </a:solidFill>
                <a:effectLst/>
                <a:uLnTx/>
                <a:uFillTx/>
                <a:latin typeface="Calibri" panose="020F0502020204030204" pitchFamily="34" charset="0"/>
                <a:ea typeface="+mn-ea"/>
                <a:cs typeface="+mn-cs"/>
              </a:rPr>
              <a:t>Healthy Sexuality</a:t>
            </a:r>
            <a:endParaRPr kumimoji="0" lang="en-CA" sz="2400" b="0" i="0" u="none" strike="noStrike" kern="1200" cap="none" spc="300" normalizeH="0" baseline="0" noProof="0">
              <a:ln>
                <a:noFill/>
              </a:ln>
              <a:solidFill>
                <a:srgbClr val="E7E6E6">
                  <a:lumMod val="90000"/>
                </a:srgbClr>
              </a:solidFill>
              <a:effectLst/>
              <a:uLnTx/>
              <a:uFillTx/>
              <a:latin typeface="Calibri"/>
              <a:ea typeface="+mn-ea"/>
              <a:cs typeface="+mn-cs"/>
            </a:endParaRPr>
          </a:p>
        </p:txBody>
      </p:sp>
      <p:sp>
        <p:nvSpPr>
          <p:cNvPr id="5" name="Subtitle 1">
            <a:extLst>
              <a:ext uri="{FF2B5EF4-FFF2-40B4-BE49-F238E27FC236}">
                <a16:creationId xmlns:a16="http://schemas.microsoft.com/office/drawing/2014/main" id="{78094244-71A6-EF88-D936-599991C86A53}"/>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100" normalizeH="0" baseline="0" noProof="0">
                <a:ln>
                  <a:noFill/>
                </a:ln>
                <a:solidFill>
                  <a:srgbClr val="E7E6E6"/>
                </a:solidFill>
                <a:effectLst/>
                <a:uLnTx/>
                <a:uFillTx/>
                <a:latin typeface="Calibri"/>
                <a:ea typeface="ADLaM Display" panose="020B0604020202020204" pitchFamily="2" charset="0"/>
                <a:cs typeface="ADLaM Display" panose="020B0604020202020204" pitchFamily="2" charset="0"/>
              </a:rPr>
              <a:t>Public Health </a:t>
            </a:r>
          </a:p>
        </p:txBody>
      </p:sp>
      <p:pic>
        <p:nvPicPr>
          <p:cNvPr id="9" name="Picture 8" descr="A colorful blocks with letters on them&#10;&#10;Description automatically generated">
            <a:extLst>
              <a:ext uri="{FF2B5EF4-FFF2-40B4-BE49-F238E27FC236}">
                <a16:creationId xmlns:a16="http://schemas.microsoft.com/office/drawing/2014/main" id="{A1129DD8-58E8-2FB9-5F3C-EAF679BD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549" y="821736"/>
            <a:ext cx="8773994" cy="4935372"/>
          </a:xfrm>
          <a:prstGeom prst="rect">
            <a:avLst/>
          </a:prstGeom>
        </p:spPr>
      </p:pic>
    </p:spTree>
    <p:extLst>
      <p:ext uri="{BB962C8B-B14F-4D97-AF65-F5344CB8AC3E}">
        <p14:creationId xmlns:p14="http://schemas.microsoft.com/office/powerpoint/2010/main" val="2459605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ck of books on a table&#10;&#10;Description automatically generated">
            <a:extLst>
              <a:ext uri="{FF2B5EF4-FFF2-40B4-BE49-F238E27FC236}">
                <a16:creationId xmlns:a16="http://schemas.microsoft.com/office/drawing/2014/main" id="{571802AA-112F-7763-C8C9-C88E18E860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2700" y="0"/>
            <a:ext cx="12192000" cy="6858000"/>
          </a:xfrm>
          <a:prstGeom prst="rect">
            <a:avLst/>
          </a:prstGeom>
        </p:spPr>
      </p:pic>
      <p:sp>
        <p:nvSpPr>
          <p:cNvPr id="2" name="Title 1"/>
          <p:cNvSpPr>
            <a:spLocks noGrp="1"/>
          </p:cNvSpPr>
          <p:nvPr>
            <p:ph type="title"/>
          </p:nvPr>
        </p:nvSpPr>
        <p:spPr>
          <a:xfrm>
            <a:off x="587828" y="666290"/>
            <a:ext cx="6105072" cy="538389"/>
          </a:xfrm>
        </p:spPr>
        <p:txBody>
          <a:bodyPr>
            <a:normAutofit/>
          </a:bodyPr>
          <a:lstStyle/>
          <a:p>
            <a:r>
              <a:rPr lang="en-CA">
                <a:solidFill>
                  <a:schemeClr val="accent3"/>
                </a:solidFill>
              </a:rPr>
              <a:t>Before you begin delivering content</a:t>
            </a:r>
          </a:p>
        </p:txBody>
      </p:sp>
      <p:sp>
        <p:nvSpPr>
          <p:cNvPr id="3" name="Text Placeholder 2"/>
          <p:cNvSpPr>
            <a:spLocks noGrp="1"/>
          </p:cNvSpPr>
          <p:nvPr>
            <p:ph type="body" sz="quarter" idx="13"/>
          </p:nvPr>
        </p:nvSpPr>
        <p:spPr>
          <a:xfrm>
            <a:off x="4251960" y="1671286"/>
            <a:ext cx="6600983" cy="3973512"/>
          </a:xfrm>
        </p:spPr>
        <p:txBody>
          <a:bodyPr/>
          <a:lstStyle/>
          <a:p>
            <a:r>
              <a:rPr lang="en-CA" spc="300"/>
              <a:t>PLEASE REVIEW</a:t>
            </a:r>
          </a:p>
          <a:p>
            <a:r>
              <a:rPr lang="en-CA"/>
              <a:t>your School District’s protocols, which may include notifying your administrator, counsellor, and/or district before you begin.</a:t>
            </a:r>
          </a:p>
          <a:p>
            <a:endParaRPr lang="en-CA"/>
          </a:p>
          <a:p>
            <a:r>
              <a:rPr lang="en-CA" spc="300"/>
              <a:t>PLEASE REACH OUT TO</a:t>
            </a:r>
          </a:p>
          <a:p>
            <a:r>
              <a:rPr lang="en-CA"/>
              <a:t>your School District’s healthy sexuality lead and/or safe school coordinator if you have one. They can support you in the delivery of this content. </a:t>
            </a:r>
          </a:p>
          <a:p>
            <a:endParaRPr lang="en-CA"/>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0B5676C-BF11-F7A7-F221-5397534CF53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7" name="TextBox 6">
            <a:extLst>
              <a:ext uri="{FF2B5EF4-FFF2-40B4-BE49-F238E27FC236}">
                <a16:creationId xmlns:a16="http://schemas.microsoft.com/office/drawing/2014/main" id="{E6F98F4D-AA24-7F2D-E56E-A527FF7E9A3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1D8A0B0F-6572-A5D3-0E84-A33E41DE080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59458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oden statue of a person&#10;&#10;Description automatically generated">
            <a:extLst>
              <a:ext uri="{FF2B5EF4-FFF2-40B4-BE49-F238E27FC236}">
                <a16:creationId xmlns:a16="http://schemas.microsoft.com/office/drawing/2014/main" id="{4C1F706F-20E9-9797-2093-F0332A3C5678}"/>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r="2986"/>
          <a:stretch/>
        </p:blipFill>
        <p:spPr>
          <a:xfrm>
            <a:off x="3211033" y="1650704"/>
            <a:ext cx="8980967" cy="5207295"/>
          </a:xfrm>
          <a:prstGeom prst="rect">
            <a:avLst/>
          </a:prstGeom>
        </p:spPr>
      </p:pic>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9606605" cy="4409723"/>
          </a:xfrm>
        </p:spPr>
        <p:txBody>
          <a:bodyPr/>
          <a:lstStyle/>
          <a:p>
            <a:pPr>
              <a:buClr>
                <a:schemeClr val="accent4"/>
              </a:buClr>
            </a:pPr>
            <a:r>
              <a:rPr lang="en-US"/>
              <a:t>…ways you can include sex and gender diverse students.</a:t>
            </a:r>
          </a:p>
          <a:p>
            <a:pPr>
              <a:buClr>
                <a:schemeClr val="accent4"/>
              </a:buClr>
            </a:pPr>
            <a:r>
              <a:rPr lang="en-US"/>
              <a:t>…how to avoid imposing your personal beliefs and values on your students</a:t>
            </a:r>
          </a:p>
          <a:p>
            <a:pPr>
              <a:buClr>
                <a:schemeClr val="accent4"/>
              </a:buClr>
            </a:pPr>
            <a:r>
              <a:rPr lang="en-US"/>
              <a:t>…ways you can include Indigenous and other worldviews. </a:t>
            </a:r>
          </a:p>
          <a:p>
            <a:pPr>
              <a:buClr>
                <a:schemeClr val="accent4"/>
              </a:buClr>
            </a:pPr>
            <a:r>
              <a:rPr lang="en-US"/>
              <a:t>…if it’s possible for to add movement breaks into your lessons</a:t>
            </a:r>
          </a:p>
          <a:p>
            <a:pPr>
              <a:buClr>
                <a:schemeClr val="accent4"/>
              </a:buClr>
            </a:pPr>
            <a:r>
              <a:rPr lang="en-US"/>
              <a:t>…having health clinic information readily available.</a:t>
            </a:r>
          </a:p>
          <a:p>
            <a:pPr>
              <a:buClr>
                <a:schemeClr val="accent4"/>
              </a:buClr>
            </a:pPr>
            <a:r>
              <a:rPr lang="en-US"/>
              <a:t>…that people who have experienced trauma may be                                  triggered by some lessons in the Health curriculum. </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14" name="Title 1">
            <a:extLst>
              <a:ext uri="{FF2B5EF4-FFF2-40B4-BE49-F238E27FC236}">
                <a16:creationId xmlns:a16="http://schemas.microsoft.com/office/drawing/2014/main" id="{0A58B5A1-70D5-9849-FCDD-44FE3E541884}"/>
              </a:ext>
            </a:extLst>
          </p:cNvPr>
          <p:cNvSpPr txBox="1">
            <a:spLocks/>
          </p:cNvSpPr>
          <p:nvPr/>
        </p:nvSpPr>
        <p:spPr>
          <a:xfrm>
            <a:off x="587828" y="666290"/>
            <a:ext cx="10769020"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Consider…</a:t>
            </a:r>
            <a:endParaRPr kumimoji="0" lang="en-CA"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62019699"/>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1_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0ff5b6c-057a-48f6-91f5-65ef05ebf2ee">
      <UserInfo>
        <DisplayName/>
        <AccountId xsi:nil="true"/>
        <AccountType/>
      </UserInfo>
    </SharedWithUsers>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VA5ADDFTY7K4-1252636877-754</_dlc_DocId>
    <_dlc_DocIdUrl xmlns="0f2c297a-854d-4389-aaed-61d093c5c18f">
      <Url>https://one.vch.ca/dept-project/Prevention-Services-Regional/_layouts/15/DocIdRedir.aspx?ID=VA5ADDFTY7K4-1252636877-754</Url>
      <Description>VA5ADDFTY7K4-1252636877-754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8CFBAE1-C750-4503-A739-FAAA4418BD82}">
  <ds:schemaRefs>
    <ds:schemaRef ds:uri="http://schemas.microsoft.com/sharepoint/v3/contenttype/forms"/>
  </ds:schemaRefs>
</ds:datastoreItem>
</file>

<file path=customXml/itemProps2.xml><?xml version="1.0" encoding="utf-8"?>
<ds:datastoreItem xmlns:ds="http://schemas.openxmlformats.org/officeDocument/2006/customXml" ds:itemID="{A4C566AC-4F0D-459F-8E37-10A618CC621A}"/>
</file>

<file path=customXml/itemProps3.xml><?xml version="1.0" encoding="utf-8"?>
<ds:datastoreItem xmlns:ds="http://schemas.openxmlformats.org/officeDocument/2006/customXml" ds:itemID="{B5F3A068-2BE1-4062-83EB-234883AA1D06}">
  <ds:schemaRefs>
    <ds:schemaRef ds:uri="3a08eb4a-2b82-4f4c-8bf5-f22a97142324"/>
    <ds:schemaRef ds:uri="9fc46dc6-1d3b-4bc3-a27a-e424fb38df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4AB3D8B-3344-4BE2-944A-B3C9EB6312CC}"/>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74</Slides>
  <Notes>74</Notes>
  <HiddenSlides>2</HiddenSlide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oneVCH</vt:lpstr>
      <vt:lpstr>1_oneVCH</vt:lpstr>
      <vt:lpstr>Sexual Health Education Professional Development Workshops</vt:lpstr>
      <vt:lpstr>Sexual Orientation &amp; Gender Identity (SOGI)</vt:lpstr>
      <vt:lpstr>Territorial Acknowledgment</vt:lpstr>
      <vt:lpstr>This material has been adapted from teachingsexualhealth.ca </vt:lpstr>
      <vt:lpstr>Purpose &amp; Background</vt:lpstr>
      <vt:lpstr>Learning Goals</vt:lpstr>
      <vt:lpstr>PowerPoint Presentation</vt:lpstr>
      <vt:lpstr>Before you begin delivering content</vt:lpstr>
      <vt:lpstr>PowerPoint Presentation</vt:lpstr>
      <vt:lpstr>These materials were informed by partners with lived experience and subject matter expertise</vt:lpstr>
      <vt:lpstr>PowerPoint Presentation</vt:lpstr>
      <vt:lpstr>A lot of BC youth identify as 2SLGBTQIA+</vt:lpstr>
      <vt:lpstr>PowerPoint Presentation</vt:lpstr>
      <vt:lpstr>Sex, gender, and sexual orientation </vt:lpstr>
      <vt:lpstr>        Words matter: Sex, gender, and sexual orientation 101</vt:lpstr>
      <vt:lpstr>The “Every Body” introduces SOGI concepts</vt:lpstr>
      <vt:lpstr>PowerPoint Presentation</vt:lpstr>
      <vt:lpstr>PowerPoint Presentation</vt:lpstr>
      <vt:lpstr>Consider the learning needs of your students</vt:lpstr>
      <vt:lpstr>Sexual orientation and gender identities develop throughout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Agender</vt:lpstr>
      <vt:lpstr>Intersex</vt:lpstr>
      <vt:lpstr>Gender Binary</vt:lpstr>
      <vt:lpstr>Non-Binary</vt:lpstr>
      <vt:lpstr>Queer</vt:lpstr>
      <vt:lpstr>Cisgender / Cis</vt:lpstr>
      <vt:lpstr>Gender Diverse</vt:lpstr>
      <vt:lpstr>Transgender / Trans</vt:lpstr>
      <vt:lpstr>Transition</vt:lpstr>
      <vt:lpstr>Questioning</vt:lpstr>
      <vt:lpstr>Coming Out</vt:lpstr>
      <vt:lpstr>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Gender-based discrimination and violence</vt:lpstr>
      <vt:lpstr>Let’s discuss gender stereotypes</vt:lpstr>
      <vt:lpstr>Let’s consider some gender stereotype scenarios</vt:lpstr>
      <vt:lpstr>Sexism is harmful to everyone</vt:lpstr>
      <vt:lpstr>This right is legally protected. </vt:lpstr>
      <vt:lpstr>PowerPoint Presentation</vt:lpstr>
      <vt:lpstr>PowerPoint Presentation</vt:lpstr>
      <vt:lpstr>PowerPoint Presentation</vt:lpstr>
      <vt:lpstr>PowerPoint Presentation</vt:lpstr>
      <vt:lpstr>PowerPoint Presentation</vt:lpstr>
      <vt:lpstr>Strategies to protect self and others Gender diverse youth</vt:lpstr>
      <vt:lpstr>PowerPoint Presentation</vt:lpstr>
      <vt:lpstr>PowerPoint Presentation</vt:lpstr>
      <vt:lpstr>PowerPoint Presentation</vt:lpstr>
      <vt:lpstr>PowerPoint Presentation</vt:lpstr>
      <vt:lpstr>PowerPoint Presentation</vt:lpstr>
      <vt:lpstr>Mistakes can be opportunities to learn</vt:lpstr>
      <vt:lpstr>Support others with inclusive spaces </vt:lpstr>
      <vt:lpstr>PowerPoint Presentation</vt:lpstr>
      <vt:lpstr>Create a school climate map</vt:lpstr>
      <vt:lpstr>PowerPoint Presentation</vt:lpstr>
      <vt:lpstr>Health Resources</vt:lpstr>
      <vt:lpstr>Support students by learning more about gender diversity</vt:lpstr>
      <vt:lpstr>VCH 2SLGBTQIA+ resources</vt:lpstr>
      <vt:lpstr>Youth-friendly health clinics</vt:lpstr>
      <vt:lpstr>Youth-friendly sexual health information 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Eno</dc:creator>
  <cp:revision>1</cp:revision>
  <dcterms:created xsi:type="dcterms:W3CDTF">2019-11-19T22:59:23Z</dcterms:created>
  <dcterms:modified xsi:type="dcterms:W3CDTF">2024-12-06T00:26:35Z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_dlc_DocIdItemGuid">
    <vt:lpwstr>81b8365c-33d6-495a-870c-7d2b63b04202</vt:lpwstr>
  </property>
  <property fmtid="{D5CDD505-2E9C-101B-9397-08002B2CF9AE}" pid="4" name="MediaServiceImageTags">
    <vt:lpwstr/>
  </property>
  <property fmtid="{D5CDD505-2E9C-101B-9397-08002B2CF9AE}" pid="5" name="Order">
    <vt:lpwstr>44300.0000000000</vt:lpwstr>
  </property>
  <property fmtid="{D5CDD505-2E9C-101B-9397-08002B2CF9AE}" pid="6" name="ComplianceAssetId">
    <vt:lpwstr/>
  </property>
  <property fmtid="{D5CDD505-2E9C-101B-9397-08002B2CF9AE}" pid="7" name="_activity">
    <vt:lpwstr>{"FileActivityType":"6","FileActivityTimeStamp":"2024-11-22T18:43:22.593Z","FileActivityUsersOnPage":[{"DisplayName":"Rideout, Karen [VCH]","Id":"karen.rideout@vrhb.org"}],"FileActivityNavigationId":null}</vt:lpwstr>
  </property>
  <property fmtid="{D5CDD505-2E9C-101B-9397-08002B2CF9AE}" pid="8" name="_ExtendedDescription">
    <vt:lpwstr/>
  </property>
  <property fmtid="{D5CDD505-2E9C-101B-9397-08002B2CF9AE}" pid="9" name="TriggerFlowInfo">
    <vt:lpwstr/>
  </property>
</Properties>
</file>