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Layouts/slideLayout20.xml" ContentType="application/vnd.openxmlformats-officedocument.presentationml.slideLayout+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0.xml" ContentType="application/vnd.openxmlformats-officedocument.presentationml.notesSlide+xml"/>
  <Override PartName="/ppt/notesSlides/notesSlide48.xml" ContentType="application/vnd.openxmlformats-officedocument.presentationml.notesSlide+xml"/>
  <Override PartName="/ppt/notesSlides/notesSlide45.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31.xml" ContentType="application/vnd.openxmlformats-officedocument.presentationml.notesSlide+xml"/>
  <Override PartName="/ppt/notesSlides/notesSlide5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55.xml" ContentType="application/vnd.openxmlformats-officedocument.presentationml.notesSlide+xml"/>
  <Override PartName="/ppt/notesSlides/notesSlide20.xml" ContentType="application/vnd.openxmlformats-officedocument.presentationml.notesSlide+xml"/>
  <Override PartName="/ppt/notesSlides/notesSlide40.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notesSlides/notesSlide21.xml" ContentType="application/vnd.openxmlformats-officedocument.presentationml.notesSlide+xml"/>
  <Override PartName="/ppt/notesSlides/notesSlide32.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1.xml" ContentType="application/vnd.openxmlformats-officedocument.presentationml.notesSlide+xml"/>
  <Override PartName="/ppt/notesSlides/notesSlide23.xml" ContentType="application/vnd.openxmlformats-officedocument.presentationml.notesSlide+xml"/>
  <Override PartName="/ppt/notesSlides/notesSlide49.xml" ContentType="application/vnd.openxmlformats-officedocument.presentationml.notesSlide+xml"/>
  <Override PartName="/ppt/notesSlides/notesSlide24.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4.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46.xml" ContentType="application/vnd.openxmlformats-officedocument.presentationml.notesSlide+xml"/>
  <Override PartName="/ppt/notesSlides/notesSlide34.xml" ContentType="application/vnd.openxmlformats-officedocument.presentationml.notesSlide+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9.xml" ContentType="application/vnd.openxmlformats-officedocument.presentationml.notesSlide+xml"/>
  <Override PartName="/ppt/notesSlides/notesSlide35.xml" ContentType="application/vnd.openxmlformats-officedocument.presentationml.notesSlide+xml"/>
  <Override PartName="/ppt/notesSlides/notesSlide10.xml" ContentType="application/vnd.openxmlformats-officedocument.presentationml.notesSlide+xml"/>
  <Override PartName="/ppt/notesSlides/notesSlide36.xml" ContentType="application/vnd.openxmlformats-officedocument.presentationml.notesSlide+xml"/>
  <Override PartName="/ppt/notesSlides/notesSlide11.xml" ContentType="application/vnd.openxmlformats-officedocument.presentationml.notesSlide+xml"/>
  <Override PartName="/ppt/notesSlides/notesSlide28.xml" ContentType="application/vnd.openxmlformats-officedocument.presentationml.notesSlide+xml"/>
  <Override PartName="/ppt/notesSlides/notesSlide47.xml" ContentType="application/vnd.openxmlformats-officedocument.presentationml.notesSlide+xml"/>
  <Override PartName="/ppt/notesSlides/notesSlide37.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14.xml" ContentType="application/vnd.openxmlformats-officedocument.presentationml.notesSlide+xml"/>
  <Override PartName="/ppt/notesSlides/notesSlide43.xml" ContentType="application/vnd.openxmlformats-officedocument.presentationml.notesSlide+xml"/>
  <Override PartName="/ppt/notesSlides/notesSlide38.xml" ContentType="application/vnd.openxmlformats-officedocument.presentationml.notesSlide+xml"/>
  <Override PartName="/ppt/notesSlides/notesSlide15.xml" ContentType="application/vnd.openxmlformats-officedocument.presentationml.notesSlide+xml"/>
  <Override PartName="/ppt/notesSlides/notesSlide56.xml" ContentType="application/vnd.openxmlformats-officedocument.presentationml.notesSlide+xml"/>
  <Override PartName="/ppt/notesSlides/notesSlide39.xml" ContentType="application/vnd.openxmlformats-officedocument.presentationml.notesSlide+xml"/>
  <Override PartName="/ppt/notesSlides/notesSlide16.xml" ContentType="application/vnd.openxmlformats-officedocument.presentationml.notesSlide+xml"/>
  <Override PartName="/ppt/notesSlides/notesSlide44.xml" ContentType="application/vnd.openxmlformats-officedocument.presentationml.notesSlide+xml"/>
  <Override PartName="/ppt/notesSlides/notesSlide17.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710" r:id="rId5"/>
  </p:sldMasterIdLst>
  <p:notesMasterIdLst>
    <p:notesMasterId r:id="rId80"/>
  </p:notesMasterIdLst>
  <p:handoutMasterIdLst>
    <p:handoutMasterId r:id="rId81"/>
  </p:handoutMasterIdLst>
  <p:sldIdLst>
    <p:sldId id="266" r:id="rId6"/>
    <p:sldId id="281" r:id="rId7"/>
    <p:sldId id="846" r:id="rId8"/>
    <p:sldId id="845" r:id="rId9"/>
    <p:sldId id="866" r:id="rId10"/>
    <p:sldId id="766" r:id="rId11"/>
    <p:sldId id="268" r:id="rId12"/>
    <p:sldId id="812" r:id="rId13"/>
    <p:sldId id="874" r:id="rId14"/>
    <p:sldId id="751" r:id="rId15"/>
    <p:sldId id="836" r:id="rId16"/>
    <p:sldId id="814" r:id="rId17"/>
    <p:sldId id="753" r:id="rId18"/>
    <p:sldId id="886" r:id="rId19"/>
    <p:sldId id="850" r:id="rId20"/>
    <p:sldId id="847" r:id="rId21"/>
    <p:sldId id="852" r:id="rId22"/>
    <p:sldId id="868" r:id="rId23"/>
    <p:sldId id="853" r:id="rId24"/>
    <p:sldId id="833" r:id="rId25"/>
    <p:sldId id="834" r:id="rId26"/>
    <p:sldId id="835" r:id="rId27"/>
    <p:sldId id="854" r:id="rId28"/>
    <p:sldId id="883" r:id="rId29"/>
    <p:sldId id="904" r:id="rId30"/>
    <p:sldId id="903" r:id="rId31"/>
    <p:sldId id="902" r:id="rId32"/>
    <p:sldId id="901" r:id="rId33"/>
    <p:sldId id="900" r:id="rId34"/>
    <p:sldId id="899" r:id="rId35"/>
    <p:sldId id="898" r:id="rId36"/>
    <p:sldId id="897" r:id="rId37"/>
    <p:sldId id="896" r:id="rId38"/>
    <p:sldId id="869" r:id="rId39"/>
    <p:sldId id="830" r:id="rId40"/>
    <p:sldId id="856" r:id="rId41"/>
    <p:sldId id="815" r:id="rId42"/>
    <p:sldId id="792" r:id="rId43"/>
    <p:sldId id="727" r:id="rId44"/>
    <p:sldId id="737" r:id="rId45"/>
    <p:sldId id="857" r:id="rId46"/>
    <p:sldId id="912" r:id="rId47"/>
    <p:sldId id="870" r:id="rId48"/>
    <p:sldId id="855" r:id="rId49"/>
    <p:sldId id="824" r:id="rId50"/>
    <p:sldId id="871" r:id="rId51"/>
    <p:sldId id="914" r:id="rId52"/>
    <p:sldId id="863" r:id="rId53"/>
    <p:sldId id="862" r:id="rId54"/>
    <p:sldId id="864" r:id="rId55"/>
    <p:sldId id="865" r:id="rId56"/>
    <p:sldId id="702" r:id="rId57"/>
    <p:sldId id="859" r:id="rId58"/>
    <p:sldId id="703" r:id="rId59"/>
    <p:sldId id="844" r:id="rId60"/>
    <p:sldId id="858" r:id="rId61"/>
    <p:sldId id="905" r:id="rId62"/>
    <p:sldId id="906" r:id="rId63"/>
    <p:sldId id="907" r:id="rId64"/>
    <p:sldId id="908" r:id="rId65"/>
    <p:sldId id="909" r:id="rId66"/>
    <p:sldId id="911" r:id="rId67"/>
    <p:sldId id="805" r:id="rId68"/>
    <p:sldId id="841" r:id="rId69"/>
    <p:sldId id="915" r:id="rId70"/>
    <p:sldId id="843" r:id="rId71"/>
    <p:sldId id="873" r:id="rId72"/>
    <p:sldId id="827" r:id="rId73"/>
    <p:sldId id="861" r:id="rId74"/>
    <p:sldId id="811" r:id="rId75"/>
    <p:sldId id="916" r:id="rId76"/>
    <p:sldId id="828" r:id="rId77"/>
    <p:sldId id="842" r:id="rId78"/>
    <p:sldId id="787"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ideout, Karen [VCH]" initials="KR" lastIdx="23" clrIdx="6">
    <p:extLst>
      <p:ext uri="{19B8F6BF-5375-455C-9EA6-DF929625EA0E}">
        <p15:presenceInfo xmlns:p15="http://schemas.microsoft.com/office/powerpoint/2012/main" userId="S::karen.rideout@vrhb.org::55ad4f8f-366c-4c28-b892-d9d7fe3b2016" providerId="AD"/>
      </p:ext>
    </p:extLst>
  </p:cmAuthor>
  <p:cmAuthor id="1" name="Vijh, Rohit [VCH]" initials="VR[" lastIdx="1" clrIdx="0">
    <p:extLst>
      <p:ext uri="{19B8F6BF-5375-455C-9EA6-DF929625EA0E}">
        <p15:presenceInfo xmlns:p15="http://schemas.microsoft.com/office/powerpoint/2012/main" userId="S-1-5-21-60111968-1662548664-1524247972-88226" providerId="AD"/>
      </p:ext>
    </p:extLst>
  </p:cmAuthor>
  <p:cmAuthor id="8" name="Chan, Ryan [VCH]" initials="RC" lastIdx="1" clrIdx="7">
    <p:extLst>
      <p:ext uri="{19B8F6BF-5375-455C-9EA6-DF929625EA0E}">
        <p15:presenceInfo xmlns:p15="http://schemas.microsoft.com/office/powerpoint/2012/main" userId="Chan, Ryan [VCH]" providerId="None"/>
      </p:ext>
    </p:extLst>
  </p:cmAuthor>
  <p:cmAuthor id="2" name="Zerr, Laura [VCH]" initials="ZL[" lastIdx="6" clrIdx="1">
    <p:extLst>
      <p:ext uri="{19B8F6BF-5375-455C-9EA6-DF929625EA0E}">
        <p15:presenceInfo xmlns:p15="http://schemas.microsoft.com/office/powerpoint/2012/main" userId="S-1-5-21-60111968-1662548664-1524247972-63255" providerId="AD"/>
      </p:ext>
    </p:extLst>
  </p:cmAuthor>
  <p:cmAuthor id="3" name="Zerr, Laura [VCH]" initials="ZL[ [2]" lastIdx="14" clrIdx="2">
    <p:extLst>
      <p:ext uri="{19B8F6BF-5375-455C-9EA6-DF929625EA0E}">
        <p15:presenceInfo xmlns:p15="http://schemas.microsoft.com/office/powerpoint/2012/main" userId="S::Laura.Zerr@vrhb.org::deb4ad30-14dd-4fdb-9330-ba2eef518844" providerId="AD"/>
      </p:ext>
    </p:extLst>
  </p:cmAuthor>
  <p:cmAuthor id="4" name="Jones, Michelle [VCH]" initials="JM[" lastIdx="5" clrIdx="3">
    <p:extLst>
      <p:ext uri="{19B8F6BF-5375-455C-9EA6-DF929625EA0E}">
        <p15:presenceInfo xmlns:p15="http://schemas.microsoft.com/office/powerpoint/2012/main" userId="S-1-5-21-60111968-1662548664-1524247972-92705" providerId="AD"/>
      </p:ext>
    </p:extLst>
  </p:cmAuthor>
  <p:cmAuthor id="5" name="Olivo, Florencia [VCH]" initials="OF[" lastIdx="173" clrIdx="4">
    <p:extLst>
      <p:ext uri="{19B8F6BF-5375-455C-9EA6-DF929625EA0E}">
        <p15:presenceInfo xmlns:p15="http://schemas.microsoft.com/office/powerpoint/2012/main" userId="S::Florencia.Olivo@vrhb.org::0905b312-6c18-41ba-a1a0-4597c0461c53" providerId="AD"/>
      </p:ext>
    </p:extLst>
  </p:cmAuthor>
  <p:cmAuthor id="6" name="Bendickson, Lindsay [VCH]" initials="BL[" lastIdx="3" clrIdx="5">
    <p:extLst>
      <p:ext uri="{19B8F6BF-5375-455C-9EA6-DF929625EA0E}">
        <p15:presenceInfo xmlns:p15="http://schemas.microsoft.com/office/powerpoint/2012/main" userId="S::Lindsay.Bendickson@vrhb.org::1602d719-49fe-497a-9f73-ce88532094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93"/>
    <a:srgbClr val="75BFC9"/>
    <a:srgbClr val="0078AE"/>
    <a:srgbClr val="800000"/>
    <a:srgbClr val="D4EFFC"/>
    <a:srgbClr val="009E4E"/>
    <a:srgbClr val="FFFF66"/>
    <a:srgbClr val="009793"/>
    <a:srgbClr val="009FD4"/>
    <a:srgbClr val="00608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300"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customXml" Target="../customXml/item4.xml"/><Relationship Id="rId61" Type="http://schemas.openxmlformats.org/officeDocument/2006/relationships/slide" Target="slides/slide56.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D08FF0-E5C5-B742-A18E-D137FDB217F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0EB9D2B-BE33-3148-BDFC-D0B168AEA75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3D51775-E747-4845-A1F2-9880638F035D}" type="datetimeFigureOut">
              <a:rPr lang="en-US" smtClean="0"/>
              <a:t>12/9/2024</a:t>
            </a:fld>
            <a:endParaRPr lang="en-US"/>
          </a:p>
        </p:txBody>
      </p:sp>
      <p:sp>
        <p:nvSpPr>
          <p:cNvPr id="4" name="Footer Placeholder 3">
            <a:extLst>
              <a:ext uri="{FF2B5EF4-FFF2-40B4-BE49-F238E27FC236}">
                <a16:creationId xmlns:a16="http://schemas.microsoft.com/office/drawing/2014/main" id="{B0257CD1-17E9-DB48-8866-C1120291B27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0B9EF8-AEDB-B346-B470-23721F5FB64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E394252-FC34-BE42-8C59-B3A786F27911}" type="slidenum">
              <a:rPr lang="en-US" smtClean="0"/>
              <a:t>‹#›</a:t>
            </a:fld>
            <a:endParaRPr lang="en-US"/>
          </a:p>
        </p:txBody>
      </p:sp>
    </p:spTree>
    <p:extLst>
      <p:ext uri="{BB962C8B-B14F-4D97-AF65-F5344CB8AC3E}">
        <p14:creationId xmlns:p14="http://schemas.microsoft.com/office/powerpoint/2010/main" val="94444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F56DEC8-3B5B-3A48-9F2B-AE6B04CCD32B}" type="datetimeFigureOut">
              <a:rPr lang="en-US" smtClean="0"/>
              <a:t>12/9/2024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8AEF73-3583-2840-A36F-B25D79D6FE3B}" type="slidenum">
              <a:rPr lang="en-US" smtClean="0"/>
              <a:t>‹#›</a:t>
            </a:fld>
            <a:endParaRPr lang="en-US"/>
          </a:p>
        </p:txBody>
      </p:sp>
    </p:spTree>
    <p:extLst>
      <p:ext uri="{BB962C8B-B14F-4D97-AF65-F5344CB8AC3E}">
        <p14:creationId xmlns:p14="http://schemas.microsoft.com/office/powerpoint/2010/main" val="2945839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an01.safelinks.protection.outlook.com/?url=https%3A%2F%2Fwww.ncbi.nlm.nih.gov%2Fpmc%2Farticles%2FPMC7227429%2F&amp;data=05%7C02%7CFlorencia.Olivo%40vch.ca%7C34d1ceb0c2e34724ddcb08dcb01c5fc2%7C31f660a5192a4db392baca424f1b259e%7C0%7C0%7C638578883476599499%7CUnknown%7CTWFpbGZsb3d8eyJWIjoiMC4wLjAwMDAiLCJQIjoiV2luMzIiLCJBTiI6Ik1haWwiLCJXVCI6Mn0%3D%7C0%7C%7C%7C&amp;sdata=XNEUCEdTuq7avnIgmKWLpUlVyZipfZGgFxsiMh8SITs%3D&amp;reserved=0"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a:t>
            </a:fld>
            <a:endParaRPr lang="en-CA"/>
          </a:p>
        </p:txBody>
      </p:sp>
    </p:spTree>
    <p:extLst>
      <p:ext uri="{BB962C8B-B14F-4D97-AF65-F5344CB8AC3E}">
        <p14:creationId xmlns:p14="http://schemas.microsoft.com/office/powerpoint/2010/main" val="74620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b="0" i="0" u="none" strike="noStrike">
                <a:solidFill>
                  <a:srgbClr val="000000"/>
                </a:solidFill>
                <a:effectLst/>
                <a:latin typeface="Calibri" panose="020F0502020204030204" pitchFamily="34" charset="0"/>
              </a:rPr>
              <a:t>Creating a safe(r) space includes welcoming and h</a:t>
            </a:r>
            <a:r>
              <a:rPr lang="en-US" sz="1800" b="0" i="0" u="none" strike="noStrike">
                <a:solidFill>
                  <a:srgbClr val="000000"/>
                </a:solidFill>
                <a:effectLst/>
                <a:latin typeface="Calibri" panose="020F0502020204030204" pitchFamily="34" charset="0"/>
              </a:rPr>
              <a:t>onouring culture by considering Indigenous and other worldviews, asking students questions, and inviting them to share as was mentioned in the previous slide.</a:t>
            </a:r>
            <a:r>
              <a:rPr lang="en-US" sz="1800" b="0" i="0">
                <a:solidFill>
                  <a:srgbClr val="444444"/>
                </a:solidFill>
                <a:effectLst/>
                <a:latin typeface="Calibri" panose="020F0502020204030204" pitchFamily="34" charset="0"/>
              </a:rPr>
              <a:t>​</a:t>
            </a:r>
            <a:endParaRPr lang="en-US" sz="1200"/>
          </a:p>
          <a:p>
            <a:pPr marL="171450" indent="-171450">
              <a:buFont typeface="Arial" panose="020B0604020202020204" pitchFamily="34" charset="0"/>
              <a:buChar char="•"/>
            </a:pPr>
            <a:r>
              <a:rPr lang="en-US" sz="1200"/>
              <a:t>Here is the </a:t>
            </a:r>
            <a:r>
              <a:rPr lang="en-US" sz="1200" i="1"/>
              <a:t>First Nations Health Authority Sexual Wellbeing Learning Model</a:t>
            </a:r>
            <a:r>
              <a:rPr lang="en-US" sz="1200"/>
              <a:t>. Our Indigenous Health team reviewed this model and feel this is an excellent framework incorporating indigenous values.</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Ref:</a:t>
            </a:r>
          </a:p>
          <a:p>
            <a:pPr marL="0" indent="0">
              <a:buFont typeface="Arial" panose="020B0604020202020204" pitchFamily="34" charset="0"/>
              <a:buNone/>
            </a:pPr>
            <a:r>
              <a:rPr lang="en-US" sz="1200"/>
              <a:t>https://www.fnha.ca/WellnessSite/WellnessDocuments/FNHA-IWP-Sexual-Wellbeing-Learning-Model-Fact-Sheet.pdf</a:t>
            </a:r>
          </a:p>
        </p:txBody>
      </p:sp>
      <p:sp>
        <p:nvSpPr>
          <p:cNvPr id="4" name="Slide Number Placeholder 3"/>
          <p:cNvSpPr>
            <a:spLocks noGrp="1"/>
          </p:cNvSpPr>
          <p:nvPr>
            <p:ph type="sldNum" sz="quarter" idx="5"/>
          </p:nvPr>
        </p:nvSpPr>
        <p:spPr/>
        <p:txBody>
          <a:bodyPr/>
          <a:lstStyle/>
          <a:p>
            <a:fld id="{099CB9D2-FF7F-45BD-812A-35C513E82E94}" type="slidenum">
              <a:rPr lang="en-CA" smtClean="0"/>
              <a:t>10</a:t>
            </a:fld>
            <a:endParaRPr lang="en-CA"/>
          </a:p>
        </p:txBody>
      </p:sp>
    </p:spTree>
    <p:extLst>
      <p:ext uri="{BB962C8B-B14F-4D97-AF65-F5344CB8AC3E}">
        <p14:creationId xmlns:p14="http://schemas.microsoft.com/office/powerpoint/2010/main" val="1458058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script- not slide: </a:t>
            </a:r>
            <a:r>
              <a:rPr lang="en-US" b="0"/>
              <a:t>There are 4 Indigenous values identified within the model: Protecting Communities, Healthy Relationships, Identity and Adulthood and Rites of Passage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The value of Protecting Communities identifies that </a:t>
            </a:r>
            <a:r>
              <a:rPr lang="en-US" sz="1200" b="0" i="1"/>
              <a:t>read out right hand text </a:t>
            </a:r>
          </a:p>
          <a:p>
            <a:endParaRPr lang="en-CA"/>
          </a:p>
          <a:p>
            <a:endParaRPr lang="en-US" sz="1200"/>
          </a:p>
        </p:txBody>
      </p:sp>
      <p:sp>
        <p:nvSpPr>
          <p:cNvPr id="4" name="Slide Number Placeholder 3"/>
          <p:cNvSpPr>
            <a:spLocks noGrp="1"/>
          </p:cNvSpPr>
          <p:nvPr>
            <p:ph type="sldNum" sz="quarter" idx="5"/>
          </p:nvPr>
        </p:nvSpPr>
        <p:spPr/>
        <p:txBody>
          <a:bodyPr/>
          <a:lstStyle/>
          <a:p>
            <a:fld id="{099CB9D2-FF7F-45BD-812A-35C513E82E94}" type="slidenum">
              <a:rPr lang="en-CA" smtClean="0"/>
              <a:t>11</a:t>
            </a:fld>
            <a:endParaRPr lang="en-CA"/>
          </a:p>
        </p:txBody>
      </p:sp>
    </p:spTree>
    <p:extLst>
      <p:ext uri="{BB962C8B-B14F-4D97-AF65-F5344CB8AC3E}">
        <p14:creationId xmlns:p14="http://schemas.microsoft.com/office/powerpoint/2010/main" val="127478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Now that we have covered some of our foundations, let discuss STBBI definitions, descriptions and types </a:t>
            </a:r>
            <a:endParaRPr lang="en-CA"/>
          </a:p>
          <a:p>
            <a:r>
              <a:rPr lang="en-US">
                <a:effectLst/>
                <a:latin typeface="-apple-system"/>
              </a:rPr>
              <a:t> </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12</a:t>
            </a:fld>
            <a:endParaRPr lang="en-CA"/>
          </a:p>
        </p:txBody>
      </p:sp>
    </p:spTree>
    <p:extLst>
      <p:ext uri="{BB962C8B-B14F-4D97-AF65-F5344CB8AC3E}">
        <p14:creationId xmlns:p14="http://schemas.microsoft.com/office/powerpoint/2010/main" val="957800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b="0" i="1"/>
              <a:t>Read script only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a:solidFill>
                  <a:srgbClr val="000000"/>
                </a:solidFill>
                <a:effectLst/>
                <a:latin typeface="Calibri" panose="020F0502020204030204" pitchFamily="34" charset="0"/>
              </a:rPr>
              <a:t>In the past, we used the term STD or sexually transmitted disease (and you will still see this term in many American resources). We moved to using the term STI or sexually transmitted infection. This is because the </a:t>
            </a:r>
            <a:r>
              <a:rPr lang="en-US">
                <a:effectLst/>
                <a:latin typeface="-apple-system"/>
              </a:rPr>
              <a:t>word “disease” indicates that </a:t>
            </a:r>
            <a:r>
              <a:rPr lang="en-US" b="0">
                <a:effectLst/>
                <a:latin typeface="-apple-system"/>
              </a:rPr>
              <a:t>symptoms of illness are present, but, many people with STIs have no symptoms. T</a:t>
            </a:r>
            <a:r>
              <a:rPr lang="en-US">
                <a:effectLst/>
                <a:latin typeface="-apple-system"/>
              </a:rPr>
              <a:t>he word “infection” is more accurate because it reflects that </a:t>
            </a:r>
            <a:r>
              <a:rPr lang="en-US" b="0">
                <a:effectLst/>
                <a:latin typeface="-apple-system"/>
              </a:rPr>
              <a:t>symptoms may or may not be present. Also, t</a:t>
            </a:r>
            <a:r>
              <a:rPr lang="en-US"/>
              <a:t>he word “disease” has negative connotations because it suggests the condition is stuck with the person.</a:t>
            </a:r>
            <a:r>
              <a:rPr lang="en-US" b="0">
                <a:effectLst/>
                <a:latin typeface="-apple-system"/>
              </a:rPr>
              <a:t> But many</a:t>
            </a:r>
            <a:r>
              <a:rPr lang="en-US"/>
              <a:t> STIs are actually curable infections. </a:t>
            </a:r>
            <a:endParaRPr lang="en-US">
              <a:effectLst/>
              <a:latin typeface="-apple-system"/>
            </a:endParaRPr>
          </a:p>
          <a:p>
            <a:pPr marL="171450" indent="-171450">
              <a:buFont typeface="Arial" panose="020B0604020202020204" pitchFamily="34" charset="0"/>
              <a:buChar char="•"/>
            </a:pPr>
            <a:r>
              <a:rPr lang="en-US" b="0" i="0" u="none" strike="noStrike">
                <a:solidFill>
                  <a:srgbClr val="000000"/>
                </a:solidFill>
                <a:effectLst/>
                <a:latin typeface="Calibri" panose="020F0502020204030204" pitchFamily="34" charset="0"/>
              </a:rPr>
              <a:t>We also use the term STBBI which means “</a:t>
            </a:r>
            <a:r>
              <a:rPr lang="en-US">
                <a:effectLst/>
                <a:latin typeface="-apple-system"/>
              </a:rPr>
              <a:t>sexually transmitted and blood-borne infections” and is an umbrella term which includes both STIs and BBIs.</a:t>
            </a:r>
          </a:p>
          <a:p>
            <a:pPr marL="171450" indent="-171450">
              <a:buFont typeface="Arial" panose="020B0604020202020204" pitchFamily="34" charset="0"/>
              <a:buChar char="•"/>
            </a:pPr>
            <a:endParaRPr lang="en-US" b="0">
              <a:effectLst/>
              <a:latin typeface="-apple-system"/>
            </a:endParaRPr>
          </a:p>
          <a:p>
            <a:pPr marL="0" indent="0">
              <a:buFont typeface="Arial" panose="020B0604020202020204" pitchFamily="34" charset="0"/>
              <a:buNone/>
            </a:pPr>
            <a:r>
              <a:rPr lang="en-US" b="0">
                <a:effectLst/>
                <a:latin typeface="-apple-system"/>
              </a:rPr>
              <a:t>Ref: https://www.canada.ca/en/health-canada/services/health-concerns/diseases-conditions/sexually-transmitted-infections.html</a:t>
            </a:r>
          </a:p>
          <a:p>
            <a:pPr marL="0" indent="0">
              <a:buFont typeface="Arial" panose="020B0604020202020204" pitchFamily="34" charset="0"/>
              <a:buNone/>
            </a:pPr>
            <a:endParaRPr lang="en-CA" b="1"/>
          </a:p>
        </p:txBody>
      </p:sp>
      <p:sp>
        <p:nvSpPr>
          <p:cNvPr id="4" name="Slide Number Placeholder 3"/>
          <p:cNvSpPr>
            <a:spLocks noGrp="1"/>
          </p:cNvSpPr>
          <p:nvPr>
            <p:ph type="sldNum" sz="quarter" idx="5"/>
          </p:nvPr>
        </p:nvSpPr>
        <p:spPr/>
        <p:txBody>
          <a:bodyPr/>
          <a:lstStyle/>
          <a:p>
            <a:fld id="{099CB9D2-FF7F-45BD-812A-35C513E82E94}" type="slidenum">
              <a:rPr lang="en-CA" smtClean="0"/>
              <a:t>13</a:t>
            </a:fld>
            <a:endParaRPr lang="en-CA"/>
          </a:p>
        </p:txBody>
      </p:sp>
    </p:spTree>
    <p:extLst>
      <p:ext uri="{BB962C8B-B14F-4D97-AF65-F5344CB8AC3E}">
        <p14:creationId xmlns:p14="http://schemas.microsoft.com/office/powerpoint/2010/main" val="72293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a:t>Script </a:t>
            </a:r>
          </a:p>
          <a:p>
            <a:pPr marL="171450" indent="-171450" defTabSz="931774">
              <a:buFont typeface="Arial" panose="020B0604020202020204" pitchFamily="34" charset="0"/>
              <a:buChar char="•"/>
              <a:defRPr/>
            </a:pPr>
            <a:r>
              <a:rPr lang="en-CA" b="0" i="1"/>
              <a:t>Read slide </a:t>
            </a:r>
          </a:p>
          <a:p>
            <a:pPr defTabSz="931774">
              <a:defRPr/>
            </a:pPr>
            <a:endParaRPr lang="en-CA"/>
          </a:p>
          <a:p>
            <a:pPr defTabSz="931774">
              <a:defRPr/>
            </a:pPr>
            <a:r>
              <a:rPr lang="en-CA"/>
              <a:t>Ref: http://www.bccdc.ca/health-info/diseases-conditions/sexually-transmitted-infections-(stis)</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029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b="0" i="1"/>
              <a:t>After reading slide: </a:t>
            </a:r>
            <a:r>
              <a:rPr lang="en-CA" b="0" i="0"/>
              <a:t>BBIs can be spread through sexual contact. They can also be spread through </a:t>
            </a:r>
            <a:r>
              <a:rPr lang="en-CA" b="0"/>
              <a:t>body fluid exchange, for example, in utero or through breast milk, or most commonly, through sharing substance use equipment.</a:t>
            </a:r>
            <a:endParaRPr lang="en-CA"/>
          </a:p>
          <a:p>
            <a:endParaRPr lang="en-CA"/>
          </a:p>
          <a:p>
            <a:r>
              <a:rPr lang="en-CA"/>
              <a:t>Ref: https://teachingsexualhealth.ca/app/uploads/sites/4/Gr8LP2-STBBI-ENGLISH-FINAL.pdf</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65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second section: </a:t>
            </a:r>
            <a:r>
              <a:rPr lang="en-US"/>
              <a:t>Untreated STBBIs can cause problems for a person's health and have long term ramifications. </a:t>
            </a:r>
            <a:endParaRPr lang="en-US" sz="2800" b="0" i="0" u="none" strike="noStrike">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third section: </a:t>
            </a:r>
            <a:r>
              <a:rPr lang="en-US" i="0" baseline="0"/>
              <a:t>Although</a:t>
            </a:r>
            <a:r>
              <a:rPr lang="en-US" baseline="0"/>
              <a:t> with testing and treatment, this can be prevented.</a:t>
            </a:r>
            <a:endParaRPr lang="en-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p>
          <a:p>
            <a:r>
              <a:rPr lang="en-CA"/>
              <a:t>Ref: https://teachingsexualhealth.ca/app/uploads/sites/4/Gr8LP2-STBBI-ENGLISH-FINAL.pdf</a:t>
            </a:r>
          </a:p>
          <a:p>
            <a:pPr defTabSz="931774">
              <a:defRPr/>
            </a:pPr>
            <a:endParaRPr lang="en-CA"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587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D4752"/>
                </a:solidFill>
                <a:effectLst/>
                <a:latin typeface="Source Sans Pro" panose="020B0503030403020204" pitchFamily="34" charset="0"/>
              </a:rPr>
              <a:t>Stigma, shame, and fear associated with STBBIs is real and affects many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3D4752"/>
                </a:solidFill>
                <a:effectLst/>
                <a:latin typeface="Source Sans Pro" panose="020B0503030403020204" pitchFamily="34" charset="0"/>
              </a:rPr>
              <a:t>Read slide</a:t>
            </a:r>
            <a:endParaRPr lang="en-US" b="0"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After first point: </a:t>
            </a:r>
            <a:r>
              <a:rPr lang="en-US" b="0" i="0">
                <a:solidFill>
                  <a:srgbClr val="3D4752"/>
                </a:solidFill>
                <a:effectLst/>
                <a:latin typeface="Source Sans Pro" panose="020B0503030403020204" pitchFamily="34" charset="0"/>
              </a:rPr>
              <a:t>this includes stereotypes about race, gender, sexual orientation and types of sexual activity. </a:t>
            </a:r>
            <a:r>
              <a:rPr lang="en-US" b="0" i="0">
                <a:solidFill>
                  <a:srgbClr val="333740"/>
                </a:solidFill>
                <a:effectLst/>
                <a:latin typeface="Avenir Next"/>
              </a:rPr>
              <a:t>Society generally views sex as a taboo topic, and in doing so, those that contract an STI may be judged. Consider that people can contract other bacterial or viral infections like a strep throat or ear infection without judgment. Why judge someone with an STI?</a:t>
            </a:r>
            <a:endParaRPr lang="en-US" b="0" i="1"/>
          </a:p>
          <a:p>
            <a:pPr marL="171450" indent="-171450">
              <a:buFont typeface="Arial" panose="020B0604020202020204" pitchFamily="34" charset="0"/>
              <a:buChar char="•"/>
            </a:pPr>
            <a:r>
              <a:rPr lang="en-US" b="0" i="1"/>
              <a:t>After third point: Y</a:t>
            </a:r>
            <a:r>
              <a:rPr lang="en-US" b="0" i="0"/>
              <a:t>outh may fear getting tested due to fear of stigma if diagnosed with a STBBI. They </a:t>
            </a:r>
            <a:r>
              <a:rPr lang="en-US" b="0"/>
              <a:t>can be reluctant to disclose STBBI status due to fear of rejection. In addition to this, those who chose to disclose, risk others finding out.  Current/previous partner(s) and friends may spread this information to a wider audience.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Stigma is reduced </a:t>
            </a:r>
            <a:r>
              <a:rPr lang="en-US" b="0" i="1"/>
              <a:t>After last point:  </a:t>
            </a:r>
            <a:r>
              <a:rPr lang="en-US" b="0"/>
              <a:t>Within sexual health education, we need to destigmatize STBBIs. </a:t>
            </a:r>
            <a:r>
              <a:rPr lang="en-US" b="1"/>
              <a:t>Anyone</a:t>
            </a:r>
            <a:r>
              <a:rPr lang="en-US"/>
              <a:t> who is sexually active can get and pass on a STBBI. </a:t>
            </a:r>
            <a:r>
              <a:rPr lang="en-US" b="0"/>
              <a:t>They are very common. We need to avoid judgement and instead focus on helping youth know their own body and what’s normal for them, so they can recognize any changes and treat them early. </a:t>
            </a:r>
            <a:endParaRPr lang="en-US"/>
          </a:p>
          <a:p>
            <a:endParaRPr lang="en-CA"/>
          </a:p>
          <a:p>
            <a:r>
              <a:rPr lang="en-CA"/>
              <a:t>Ref: https://www.canada.ca/en/public-health/services/reports-publications/canada-communicable-disease-report-ccdr/monthly-issue/2018-44/issue-2-february-1-2018/article-5-stigma-sexually-transmitted-infections.html</a:t>
            </a:r>
          </a:p>
          <a:p>
            <a:pPr algn="l"/>
            <a:r>
              <a:rPr lang="en-US" b="0" i="0">
                <a:solidFill>
                  <a:srgbClr val="3D4752"/>
                </a:solidFill>
                <a:effectLst/>
                <a:latin typeface="Source Sans Pro" panose="020B0503030403020204" pitchFamily="34" charset="0"/>
              </a:rPr>
              <a:t>https://www.actioncanadashr.org/sexual-health-hub/sexually-transmitted-infections-stis#:~:text=Stigma%20can%20come%20from%20a,type%E2%80%9D%20of%20person%20gets%20STIs</a:t>
            </a:r>
          </a:p>
          <a:p>
            <a:r>
              <a:rPr lang="en-CA"/>
              <a:t>https://www.plannedparenthood.org/planned-parenthood-pacific-southwest/blog/taking-the-stigma-out-of-stis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fld id="{099CB9D2-FF7F-45BD-812A-35C513E82E94}" type="slidenum">
              <a:rPr lang="en-CA" smtClean="0"/>
              <a:t>17</a:t>
            </a:fld>
            <a:endParaRPr lang="en-CA"/>
          </a:p>
        </p:txBody>
      </p:sp>
    </p:spTree>
    <p:extLst>
      <p:ext uri="{BB962C8B-B14F-4D97-AF65-F5344CB8AC3E}">
        <p14:creationId xmlns:p14="http://schemas.microsoft.com/office/powerpoint/2010/main" val="3220215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Now let</a:t>
            </a:r>
            <a:r>
              <a:rPr lang="en-CA"/>
              <a:t>’s discuss the different types of STBBIs, how they are transmitted and their symptoms.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303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t>After last section</a:t>
            </a:r>
            <a:r>
              <a:rPr lang="en-US" i="0"/>
              <a:t>: Meaning </a:t>
            </a:r>
            <a:r>
              <a:rPr lang="en-US"/>
              <a:t>there are no symptoms at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a:p>
          <a:p>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9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a:t>Script Instructions</a:t>
            </a:r>
          </a:p>
          <a:p>
            <a:r>
              <a:rPr lang="en-CA" sz="1400">
                <a:solidFill>
                  <a:schemeClr val="dk1"/>
                </a:solidFill>
                <a:ea typeface="Calibri"/>
                <a:cs typeface="Calibri"/>
                <a:sym typeface="Calibri"/>
              </a:rPr>
              <a:t>Each slide comes with key speaking and instructional information for PHNs in the ‘presenter notes’ part of the powerpoint. </a:t>
            </a:r>
          </a:p>
          <a:p>
            <a:pPr marL="285787" lvl="1" indent="-285750">
              <a:lnSpc>
                <a:spcPts val="4359"/>
              </a:lnSpc>
              <a:spcBef>
                <a:spcPct val="0"/>
              </a:spcBef>
              <a:buFont typeface="Arial" panose="020B0604020202020204" pitchFamily="34" charset="0"/>
              <a:buChar char="•"/>
            </a:pPr>
            <a:r>
              <a:rPr lang="en-CA" sz="1400">
                <a:solidFill>
                  <a:schemeClr val="dk1"/>
                </a:solidFill>
                <a:ea typeface="Calibri"/>
                <a:cs typeface="Calibri"/>
                <a:sym typeface="Calibri"/>
              </a:rPr>
              <a:t>The regular, unitalicized sections are suggestions of words you could say verbally for the slide.</a:t>
            </a:r>
          </a:p>
          <a:p>
            <a:pPr marL="285787" lvl="1" indent="-285750">
              <a:lnSpc>
                <a:spcPts val="4359"/>
              </a:lnSpc>
              <a:spcBef>
                <a:spcPct val="0"/>
              </a:spcBef>
              <a:buFont typeface="Arial" panose="020B0604020202020204" pitchFamily="34" charset="0"/>
              <a:buChar char="•"/>
            </a:pPr>
            <a:r>
              <a:rPr lang="en-CA" sz="1400">
                <a:solidFill>
                  <a:schemeClr val="dk1"/>
                </a:solidFill>
                <a:ea typeface="Calibri"/>
                <a:cs typeface="Calibri"/>
                <a:sym typeface="Calibri"/>
              </a:rPr>
              <a:t>The font </a:t>
            </a:r>
            <a:r>
              <a:rPr lang="en-CA" sz="1400" i="1">
                <a:solidFill>
                  <a:schemeClr val="dk1"/>
                </a:solidFill>
                <a:ea typeface="Calibri"/>
                <a:cs typeface="Calibri"/>
                <a:sym typeface="Calibri"/>
              </a:rPr>
              <a:t>in italics </a:t>
            </a:r>
            <a:r>
              <a:rPr lang="en-CA" sz="1400">
                <a:solidFill>
                  <a:schemeClr val="dk1"/>
                </a:solidFill>
                <a:ea typeface="Calibri"/>
                <a:cs typeface="Calibri"/>
                <a:sym typeface="Calibri"/>
              </a:rPr>
              <a:t>include instructions and notes that are not meant to be read out loud.</a:t>
            </a:r>
          </a:p>
          <a:p>
            <a:pPr marL="285787" lvl="1" indent="-285750">
              <a:lnSpc>
                <a:spcPts val="4359"/>
              </a:lnSpc>
              <a:spcBef>
                <a:spcPct val="0"/>
              </a:spcBef>
              <a:buFont typeface="Arial" panose="020B0604020202020204" pitchFamily="34" charset="0"/>
              <a:buChar char="•"/>
            </a:pPr>
            <a:r>
              <a:rPr lang="en-CA" sz="1400" b="0" i="1" u="none">
                <a:solidFill>
                  <a:schemeClr val="dk1"/>
                </a:solidFill>
                <a:cs typeface="Calibri"/>
                <a:sym typeface="Calibri"/>
              </a:rPr>
              <a:t>If you would like to use the STBBI activity with a group, please print and laminate in advance (separate document available for this). </a:t>
            </a:r>
            <a:endParaRPr lang="en-US" b="0" i="1" u="none"/>
          </a:p>
          <a:p>
            <a:endParaRPr lang="en-US" b="0" i="1" u="none"/>
          </a:p>
          <a:p>
            <a:r>
              <a:rPr lang="en-US" b="1" i="0" u="none"/>
              <a:t>Script </a:t>
            </a:r>
          </a:p>
          <a:p>
            <a:pPr marL="171450" indent="-171450">
              <a:buFont typeface="Arial" panose="020B0604020202020204" pitchFamily="34" charset="0"/>
              <a:buChar char="•"/>
            </a:pPr>
            <a:r>
              <a:rPr lang="en-US" i="0"/>
              <a:t>Hi, My name is ________. I am your school’s Public Health Nurse.</a:t>
            </a:r>
            <a:r>
              <a:rPr lang="en-US"/>
              <a:t> My pronouns are: </a:t>
            </a:r>
            <a:endParaRPr lang="en-US" i="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I am here today because you identified this was an area of sexual health education you wish to learn about.</a:t>
            </a:r>
            <a:endParaRPr lang="en-CA"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The topic of the workshop is Sexually Transmitted and Blood Borne Infections or STBBIs for short.</a:t>
            </a:r>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2</a:t>
            </a:fld>
            <a:endParaRPr lang="en-US"/>
          </a:p>
        </p:txBody>
      </p:sp>
    </p:spTree>
    <p:extLst>
      <p:ext uri="{BB962C8B-B14F-4D97-AF65-F5344CB8AC3E}">
        <p14:creationId xmlns:p14="http://schemas.microsoft.com/office/powerpoint/2010/main" val="255576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a:t>Script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Let’s talk about bacterial STIs. As the name suggests, these are caused by bacteria.</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 </a:t>
            </a:r>
          </a:p>
          <a:p>
            <a:pPr defTabSz="931774">
              <a:defRPr/>
            </a:pPr>
            <a:endParaRPr lang="en-CA" b="1"/>
          </a:p>
          <a:p>
            <a:pPr defTabSz="931774">
              <a:defRPr/>
            </a:pPr>
            <a:endParaRPr lang="en-CA"/>
          </a:p>
          <a:p>
            <a:pPr defTabSz="931774">
              <a:defRPr/>
            </a:pPr>
            <a:r>
              <a:rPr lang="en-CA"/>
              <a:t>Ref: https://teachingsexualhealth.ca/app/uploads/sites/4/Gr8LP2-STBBI-ENGLISH-FINAL.pdf</a:t>
            </a:r>
          </a:p>
          <a:p>
            <a:pPr defTabSz="931774">
              <a:defRPr/>
            </a:pPr>
            <a:r>
              <a:rPr lang="en-CA"/>
              <a:t>http://www.bccdc.ca/resource-gallery/Documents/Statistics%20and%20Research/Statistics%20and%20Reports/STI/CPS%20Quarterly%20Surveillance%20Report%20-%20Q4%202023_FINAL.pdf</a:t>
            </a:r>
          </a:p>
          <a:p>
            <a:pPr defTabSz="931774">
              <a:defRPr/>
            </a:pPr>
            <a:r>
              <a:rPr lang="en-CA"/>
              <a:t>https://www.canada.ca/en/public-health/services/infectious-diseases/sexual-health-sexually-transmitted-infections/canadian-guidelines/sti-associated-syndromes/vaginitis.html</a:t>
            </a:r>
          </a:p>
          <a:p>
            <a:pPr defTabSz="931774">
              <a:defRPr/>
            </a:pPr>
            <a:r>
              <a:rPr lang="en-CA"/>
              <a:t>https://www.who.int/news-room/fact-sheets/detail/bacterial-vaginosis</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289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a:t>Script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Moving on to viral STBBIs. Viral STBBIs are caused by viruses.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slide </a:t>
            </a:r>
          </a:p>
          <a:p>
            <a:pPr defTabSz="931774">
              <a:defRPr/>
            </a:pPr>
            <a:endParaRPr lang="en-CA"/>
          </a:p>
          <a:p>
            <a:pPr defTabSz="931774">
              <a:defRPr/>
            </a:pPr>
            <a:r>
              <a:rPr lang="en-CA" b="1"/>
              <a:t>Note: </a:t>
            </a:r>
          </a:p>
          <a:p>
            <a:pPr defTabSz="931774">
              <a:defRPr/>
            </a:pPr>
            <a:r>
              <a:rPr lang="en-CA"/>
              <a:t>Mpox used to be referred to as monkeypox</a:t>
            </a:r>
          </a:p>
          <a:p>
            <a:pPr defTabSz="931774">
              <a:defRPr/>
            </a:pPr>
            <a:endParaRPr lang="en-CA"/>
          </a:p>
          <a:p>
            <a:pPr defTabSz="931774">
              <a:defRPr/>
            </a:pPr>
            <a:r>
              <a:rPr lang="en-CA"/>
              <a:t>Ref: https://teachingsexualhealth.ca/app/uploads/sites/4/Gr8LP2-STBBI-ENGLISH-FINAL.pdf</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489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a:t>Script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The last type of STI are parasitic STIs which are caused by parasites.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Other parasitic infections includes scabies and pubic lice. </a:t>
            </a:r>
          </a:p>
          <a:p>
            <a:pPr defTabSz="931774">
              <a:defRPr/>
            </a:pPr>
            <a:endParaRPr lang="en-CA"/>
          </a:p>
          <a:p>
            <a:pPr defTabSz="931774">
              <a:defRPr/>
            </a:pPr>
            <a:r>
              <a:rPr lang="en-CA"/>
              <a:t>Ref: https://teachingsexualhealth.ca/app/uploads/sites/4/Gr8LP2-STBBI-ENGLISH-FINAL.pdf</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650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first: </a:t>
            </a:r>
            <a:r>
              <a:rPr lang="en-US" b="0" i="0"/>
              <a:t>It is important to mention that bacterial vaginosis-</a:t>
            </a:r>
            <a:r>
              <a:rPr lang="en-US" b="0" i="0">
                <a:solidFill>
                  <a:srgbClr val="3C4245"/>
                </a:solidFill>
                <a:effectLst/>
                <a:latin typeface="Noto Sans" panose="020B0502040504020204" pitchFamily="34" charset="0"/>
              </a:rPr>
              <a:t> a condition where the normal balance of micro-organisms in the vagina gets disrupted- is the most common cause of vaginal discharge.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3C4245"/>
                </a:solidFill>
                <a:effectLst/>
                <a:latin typeface="Noto Sans" panose="020B0502040504020204" pitchFamily="34" charset="0"/>
              </a:rPr>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In next few slides, we will review each STBBI in further detail through an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3C4245"/>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p>
          <a:p>
            <a:endParaRPr lang="en-CA"/>
          </a:p>
          <a:p>
            <a:endParaRPr lang="en-CA"/>
          </a:p>
          <a:p>
            <a:r>
              <a:rPr lang="en-CA"/>
              <a:t>Ref: http://www.bccdc.ca/resource-gallery/Documents/Educational%20Materials/STI/Med%20Handouts/Care%20and%20Treatment%20Plan%20-%20Baterial%20Vaginosis.pdf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070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ffectLst/>
              </a:rPr>
              <a:t>NOTE:</a:t>
            </a:r>
            <a:endParaRPr lang="en-US"/>
          </a:p>
          <a:p>
            <a:r>
              <a:rPr lang="en-US" i="1" dirty="0">
                <a:effectLst/>
              </a:rPr>
              <a:t>This activity can either be completed using the following “hidden” slides or by using printed cards from the accompanying STBBIs</a:t>
            </a:r>
            <a:r>
              <a:rPr lang="en-US" dirty="0">
                <a:effectLst/>
              </a:rPr>
              <a:t> Matching Activity</a:t>
            </a:r>
            <a:r>
              <a:rPr lang="en-US" i="1" dirty="0">
                <a:effectLst/>
              </a:rPr>
              <a:t> (a separate file with instructions for this is available on the school health intranet page). We recommend using the printed cards if presenting in person, and the hidden slides if presenting online. The slides are animated: the information will “fly-in” first – to allow time for thinking and guessing – followed by STBBI. You can also provide teachers the </a:t>
            </a:r>
            <a:r>
              <a:rPr lang="en-US" dirty="0">
                <a:effectLst/>
              </a:rPr>
              <a:t>Matching Activity </a:t>
            </a:r>
            <a:r>
              <a:rPr lang="en-US" i="1">
                <a:effectLst/>
              </a:rPr>
              <a:t>electronic file for them to print and use in their classrooms with their students.</a:t>
            </a:r>
            <a:r>
              <a:rPr lang="en-US" i="1"/>
              <a:t> Please note that the hidden slides wont show in the presentation mode and will need to be “unhidden” prior. </a:t>
            </a:r>
            <a:endParaRPr lang="en-US"/>
          </a:p>
          <a:p>
            <a:endParaRPr lang="en-US" i="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r>
              <a:rPr lang="en-US" b="1" i="0"/>
              <a:t>Script</a:t>
            </a:r>
          </a:p>
          <a:p>
            <a:r>
              <a:rPr lang="en-US">
                <a:effectLst/>
              </a:rPr>
              <a:t>•We are going to complete a matching activity where we match STBBIs to information related to them. This is to help build your familiarity with different types of STBBIs.</a:t>
            </a:r>
          </a:p>
          <a:p>
            <a:r>
              <a:rPr lang="en-US">
                <a:effectLst/>
              </a:rPr>
              <a:t>•</a:t>
            </a:r>
            <a:r>
              <a:rPr lang="en-US" i="1" u="sng">
                <a:effectLst/>
              </a:rPr>
              <a:t>If presenting online</a:t>
            </a:r>
            <a:r>
              <a:rPr lang="en-US" i="1">
                <a:effectLst/>
              </a:rPr>
              <a:t>: </a:t>
            </a:r>
            <a:r>
              <a:rPr lang="en-US">
                <a:effectLst/>
              </a:rPr>
              <a:t>I’ll post a list of STBBIs in the chat, then read out the information related to it, and you can guess the STBBI that matches.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i="1"/>
              <a:t>NOTE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i="1"/>
              <a:t>This activity can be done by going through the following slides or can be printed (a separate file with instructions for this is available on the school health intranet page). It is recommended that the activity is printed when done in a group. The matching activity was adapted from Teaching Sexual Health’s (TSH) birth control lesson plan -Birth Control Kit. By doing this activity during the workshop, it will allow teachers to familiarize themselves on how to use the activity in the classroom. Teachers can do the TSH activity or use our updated version.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i="0" u="none" strike="noStrike">
                <a:solidFill>
                  <a:srgbClr val="000000"/>
                </a:solidFill>
                <a:effectLst/>
                <a:latin typeface="Calibri" panose="020F0502020204030204" pitchFamily="34" charset="0"/>
              </a:rPr>
              <a:t>Script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a:solidFill>
                  <a:srgbClr val="000000"/>
                </a:solidFill>
                <a:effectLst/>
                <a:latin typeface="Calibri" panose="020F0502020204030204" pitchFamily="34" charset="0"/>
              </a:rPr>
              <a:t>We are going to do a STBBI guessing activity which involves guessing the STBBI to the information related to it. </a:t>
            </a:r>
            <a:r>
              <a:rPr lang="en-US" i="1"/>
              <a:t>(if doing the activity from the </a:t>
            </a:r>
            <a:r>
              <a:rPr lang="en-US" i="1" err="1"/>
              <a:t>powerpoint</a:t>
            </a:r>
            <a:r>
              <a:rPr lang="en-US" i="1"/>
              <a:t>) if not, please refer to STBBI Matching Activity document. </a:t>
            </a:r>
            <a:endParaRPr lang="en-US" i="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a:t>
            </a:r>
          </a:p>
          <a:p>
            <a:pPr algn="l" rtl="0" fontAlgn="base"/>
            <a:r>
              <a:rPr lang="en-US" b="1" i="0" u="none" strike="noStrike">
                <a:solidFill>
                  <a:srgbClr val="000000"/>
                </a:solidFill>
                <a:effectLst/>
                <a:latin typeface="Calibri" panose="020F0502020204030204" pitchFamily="34" charset="0"/>
              </a:rPr>
              <a:t>Note</a:t>
            </a:r>
          </a:p>
          <a:p>
            <a:pPr algn="l" rtl="0" fontAlgn="base"/>
            <a:r>
              <a:rPr lang="en-US" b="0" i="1" u="none" strike="noStrike">
                <a:solidFill>
                  <a:srgbClr val="000000"/>
                </a:solidFill>
                <a:effectLst/>
                <a:latin typeface="Calibri" panose="020F0502020204030204" pitchFamily="34" charset="0"/>
              </a:rPr>
              <a:t>These slides are only to be reviewed if printed matching activity is not available/used. </a:t>
            </a:r>
            <a:r>
              <a:rPr lang="en-US" b="0" i="0">
                <a:solidFill>
                  <a:srgbClr val="444444"/>
                </a:solidFill>
                <a:effectLst/>
                <a:latin typeface="Calibri" panose="020F0502020204030204" pitchFamily="34" charset="0"/>
              </a:rPr>
              <a:t>​</a:t>
            </a:r>
          </a:p>
          <a:p>
            <a:pPr algn="l" rtl="0" fontAlgn="base"/>
            <a:r>
              <a:rPr lang="en-CA" b="0" i="0">
                <a:solidFill>
                  <a:srgbClr val="444444"/>
                </a:solidFill>
                <a:effectLst/>
                <a:latin typeface="Calibri" panose="020F0502020204030204" pitchFamily="34" charset="0"/>
              </a:rPr>
              <a:t>​</a:t>
            </a:r>
          </a:p>
          <a:p>
            <a:endParaRPr lang="en-CA"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001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t>Script: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t>After reading slide: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There are 100+ strains of HPV.</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Some strains of HPV can cause abnormal cells that lead to cancer of the cervix, anus, penis, vagina, vulva, mouth and throat.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If warts are present, treatment is available.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Calibri"/>
                <a:ea typeface="Calibri"/>
                <a:cs typeface="Calibri"/>
              </a:rPr>
              <a:t>The vaccine is free in BC and typically given in grade 6.</a:t>
            </a:r>
            <a:endParaRPr lang="en-US" sz="1200"/>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t>Cervical screening starts at age 25 for those with a cervix. Screening checks for changes caused by HPV that may-if left untreated, turn into cervical cancer.  </a:t>
            </a:r>
            <a:endParaRPr lang="en-US" sz="1200" i="1"/>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p>
          <a:p>
            <a:pPr defTabSz="931774">
              <a:defRPr/>
            </a:pPr>
            <a:r>
              <a:rPr lang="en-US"/>
              <a:t>Ref:</a:t>
            </a:r>
          </a:p>
          <a:p>
            <a:pPr defTabSz="931774">
              <a:defRPr/>
            </a:pPr>
            <a:r>
              <a:rPr lang="en-US"/>
              <a:t>http://www.bccancer.bc.ca/prevent/hpv </a:t>
            </a:r>
          </a:p>
          <a:p>
            <a:pPr defTabSz="931774">
              <a:defRPr/>
            </a:pPr>
            <a:r>
              <a:rPr lang="en-US"/>
              <a:t>http://www.bccancer.bc.ca/prevent/hpv/the-science</a:t>
            </a:r>
          </a:p>
          <a:p>
            <a:pPr defTabSz="931774">
              <a:defRPr/>
            </a:pPr>
            <a:r>
              <a:rPr lang="en-US"/>
              <a:t>https://www.canada.ca/en/public-health/services/publications/healthy-living/canadian-immunization-guide-part-4-active-vaccines/page-9-human-papillomavirus-vaccine.html</a:t>
            </a:r>
          </a:p>
          <a:p>
            <a:pPr defTabSz="931774">
              <a:defRPr/>
            </a:pPr>
            <a:r>
              <a:rPr lang="en-US"/>
              <a:t>Image: https://www.britannica.com/science/human-papillomavirus</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86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t>Script: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After reading slide: </a:t>
            </a:r>
            <a:r>
              <a:rPr lang="en-US" b="0" i="0"/>
              <a:t>Some people experience an initial outbreak followed by less often outbreaks over time. </a:t>
            </a:r>
            <a:r>
              <a:rPr lang="en-US"/>
              <a:t>Many do not experience any symptoms at all. </a:t>
            </a:r>
          </a:p>
          <a:p>
            <a:pPr marL="0" indent="0" defTabSz="931774">
              <a:buFont typeface="Arial" panose="020B0604020202020204" pitchFamily="34" charset="0"/>
              <a:buNone/>
              <a:defRPr/>
            </a:pPr>
            <a:endParaRPr lang="en-US" b="0" i="0"/>
          </a:p>
          <a:p>
            <a:pPr defTabSz="931774">
              <a:defRPr/>
            </a:pPr>
            <a:endParaRPr lang="en-US" i="0"/>
          </a:p>
          <a:p>
            <a:pPr defTabSz="931774">
              <a:defRPr/>
            </a:pPr>
            <a:r>
              <a:rPr lang="en-US"/>
              <a:t>Ref: http://www.bccdc.ca/health-info/diseases-conditions/herpes-simplex-virus</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604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reading slide: </a:t>
            </a:r>
            <a:r>
              <a:rPr lang="en-US" b="0" i="0"/>
              <a:t>Mpox is often but not always related to sexual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Individuals should speak to their health care providers for further information about vaccine eligibility </a:t>
            </a:r>
          </a:p>
          <a:p>
            <a:pPr marL="171450" indent="-171450">
              <a:buFont typeface="Arial" panose="020B0604020202020204" pitchFamily="34" charset="0"/>
              <a:buChar char="•"/>
            </a:pPr>
            <a:endParaRPr lang="en-US" b="0" i="0"/>
          </a:p>
          <a:p>
            <a:pPr marL="171450" indent="-171450">
              <a:buFont typeface="Arial" panose="020B0604020202020204" pitchFamily="34" charset="0"/>
              <a:buChar char="•"/>
            </a:pPr>
            <a:endParaRPr lang="en-US" b="0" i="1"/>
          </a:p>
          <a:p>
            <a:pPr marL="0" indent="0">
              <a:buFont typeface="Arial" panose="020B0604020202020204" pitchFamily="34" charset="0"/>
              <a:buNone/>
            </a:pPr>
            <a:endParaRPr lang="en-US" b="1"/>
          </a:p>
          <a:p>
            <a:endParaRPr lang="en-CA"/>
          </a:p>
          <a:p>
            <a:r>
              <a:rPr lang="en-CA"/>
              <a:t>Ref: http://www.bccdc.ca/health-info/diseases-conditions/mpox#symptoms</a:t>
            </a:r>
          </a:p>
          <a:p>
            <a:r>
              <a:rPr lang="en-CA"/>
              <a:t>Image: https://phil.cdc.gov/Details.aspx?pid=22664    </a:t>
            </a:r>
            <a:r>
              <a:rPr lang="en-US" b="0" i="0">
                <a:solidFill>
                  <a:srgbClr val="212529"/>
                </a:solidFill>
                <a:effectLst/>
                <a:latin typeface="Nunito" panose="020F0502020204030204" pitchFamily="2" charset="0"/>
              </a:rPr>
              <a:t>This image is in the public domain and thus free of any copyright restrictions</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700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reading slide: </a:t>
            </a:r>
            <a:r>
              <a:rPr lang="en-US" i="0"/>
              <a:t>Body fluids that may carry HIV include: </a:t>
            </a:r>
            <a:r>
              <a:rPr lang="en-US"/>
              <a:t>semen, pre-ejaculate, vaginal fluids, anal fluids, and breast/chest milk.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More information on PrEP will be discussed later in the workshop. </a:t>
            </a:r>
          </a:p>
          <a:p>
            <a:endParaRPr lang="en-US"/>
          </a:p>
          <a:p>
            <a:endParaRPr lang="en-US"/>
          </a:p>
          <a:p>
            <a:r>
              <a:rPr lang="en-CA"/>
              <a:t>Ref: http://www.bccdc.ca/health-info/diseases-conditions/hiv-aids</a:t>
            </a:r>
          </a:p>
          <a:p>
            <a:r>
              <a:rPr lang="en-CA"/>
              <a:t>Image: https://www.hiv.va.gov/provider/image-library/microscopic.asp?post=1&amp;slide=116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387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endParaRPr lang="en-CA"/>
          </a:p>
          <a:p>
            <a:pPr marL="171450" indent="-171450">
              <a:buFont typeface="Arial" panose="020B0604020202020204" pitchFamily="34" charset="0"/>
              <a:buChar char="•"/>
            </a:pPr>
            <a:r>
              <a:rPr lang="en-CA" i="1"/>
              <a:t>After reading slide:</a:t>
            </a:r>
          </a:p>
          <a:p>
            <a:pPr marL="171450" indent="-171450">
              <a:buFont typeface="Arial" panose="020B0604020202020204" pitchFamily="34" charset="0"/>
              <a:buChar char="•"/>
            </a:pPr>
            <a:r>
              <a:rPr lang="en-CA" i="0"/>
              <a:t>Effects range from mild to severe depending on type.</a:t>
            </a:r>
          </a:p>
          <a:p>
            <a:pPr marL="171450" indent="-171450">
              <a:buFont typeface="Arial" panose="020B0604020202020204" pitchFamily="34" charset="0"/>
              <a:buChar char="•"/>
            </a:pPr>
            <a:r>
              <a:rPr lang="en-CA"/>
              <a:t>Hepatitis A usually resolves on its own over time, no treatment is necessary. A vaccine is available to protect against infection. </a:t>
            </a:r>
          </a:p>
          <a:p>
            <a:pPr marL="171450" indent="-171450">
              <a:buFont typeface="Arial" panose="020B0604020202020204" pitchFamily="34" charset="0"/>
              <a:buChar char="•"/>
            </a:pPr>
            <a:r>
              <a:rPr lang="en-CA"/>
              <a:t>Hepatitis B can resolve on its own, is treatable with antivirals but not curable. A vaccine is available to protect against infection. </a:t>
            </a:r>
          </a:p>
          <a:p>
            <a:pPr marL="171450" indent="-171450">
              <a:buFont typeface="Arial" panose="020B0604020202020204" pitchFamily="34" charset="0"/>
              <a:buChar char="•"/>
            </a:pPr>
            <a:r>
              <a:rPr lang="en-CA" i="0"/>
              <a:t>H</a:t>
            </a:r>
            <a:r>
              <a:rPr lang="en-CA"/>
              <a:t>epatitis C can resolve on its own, is curable most of the time with antiviral treatment. No vaccine is available at this time. </a:t>
            </a:r>
          </a:p>
          <a:p>
            <a:pPr marL="171450" indent="-171450">
              <a:buFont typeface="Arial" panose="020B0604020202020204" pitchFamily="34" charset="0"/>
              <a:buChar char="•"/>
            </a:pPr>
            <a:r>
              <a:rPr lang="en-CA"/>
              <a:t>Both hepatitis B and C are leading causes of liver cancer. </a:t>
            </a:r>
          </a:p>
          <a:p>
            <a:endParaRPr lang="en-CA"/>
          </a:p>
          <a:p>
            <a:endParaRPr lang="en-CA"/>
          </a:p>
          <a:p>
            <a:r>
              <a:rPr lang="en-CA"/>
              <a:t>Ref: </a:t>
            </a:r>
          </a:p>
          <a:p>
            <a:r>
              <a:rPr lang="en-CA"/>
              <a:t>https://www.healthlinkbc.ca/tests-treatments-medications/medications/hepatitis-vaccine</a:t>
            </a:r>
          </a:p>
          <a:p>
            <a:r>
              <a:rPr lang="en-CA"/>
              <a:t>https://www.healthlinkbc.ca/healthlinkbc-files/hepatitis-b-vaccine</a:t>
            </a:r>
          </a:p>
          <a:p>
            <a:r>
              <a:rPr lang="en-CA"/>
              <a:t>https://www.healthlinkbc.ca/illnesses-conditions/hepatitis/hepatitis-c</a:t>
            </a:r>
          </a:p>
          <a:p>
            <a:endParaRPr lang="en-CA"/>
          </a:p>
          <a:p>
            <a:r>
              <a:rPr lang="en-CA"/>
              <a:t>Images: </a:t>
            </a:r>
          </a:p>
          <a:p>
            <a:r>
              <a:rPr lang="en-CA"/>
              <a:t>https://www.cdc.gov/vaccines/vpd/hepa/public/photos.html  Hep A </a:t>
            </a:r>
          </a:p>
          <a:p>
            <a:r>
              <a:rPr lang="en-CA"/>
              <a:t>https://www.cdc.gov/vaccines/vpd/hepb/public/photos.html Hep B </a:t>
            </a:r>
          </a:p>
          <a:p>
            <a:r>
              <a:rPr lang="en-CA"/>
              <a:t>https://www.ecdc.europa.eu/en/hepatitis-c Hep C </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7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Script</a:t>
            </a:r>
          </a:p>
          <a:p>
            <a:pPr marL="171450" indent="-171450">
              <a:buFont typeface="Arial" panose="020B0604020202020204" pitchFamily="34" charset="0"/>
              <a:buChar char="•"/>
            </a:pPr>
            <a:r>
              <a:rPr lang="en-US" b="0" u="none"/>
              <a:t>Before we get started, I wish to acknowledge… (</a:t>
            </a:r>
            <a:r>
              <a:rPr lang="en-US" b="0" i="1" u="none"/>
              <a:t>read slide).</a:t>
            </a:r>
          </a:p>
          <a:p>
            <a:pPr marL="0" indent="0">
              <a:buFont typeface="Arial" panose="020B0604020202020204" pitchFamily="34" charset="0"/>
              <a:buNone/>
            </a:pPr>
            <a:endParaRPr lang="en-US" b="0" i="1" u="none"/>
          </a:p>
          <a:p>
            <a:pPr marL="0" indent="0">
              <a:buFont typeface="Arial" panose="020B0604020202020204" pitchFamily="34" charset="0"/>
              <a:buNone/>
            </a:pPr>
            <a:r>
              <a:rPr lang="en-US" b="1" i="0" u="none"/>
              <a:t>Notes</a:t>
            </a:r>
          </a:p>
          <a:p>
            <a:pPr marL="171450" indent="-171450">
              <a:buFont typeface="Arial" panose="020B0604020202020204" pitchFamily="34" charset="0"/>
              <a:buChar char="•"/>
            </a:pPr>
            <a:r>
              <a:rPr lang="en-US" b="0" i="1" u="none"/>
              <a:t>If the land on which you are joining from is on the traditional and unceded territory of one of these peoples, please acknowledge those peoples directly.</a:t>
            </a:r>
          </a:p>
          <a:p>
            <a:pPr marL="171450" indent="-171450">
              <a:buFont typeface="Arial" panose="020B0604020202020204" pitchFamily="34" charset="0"/>
              <a:buChar char="•"/>
            </a:pPr>
            <a:r>
              <a:rPr lang="en-US" b="0" i="1" u="none"/>
              <a:t>If explanation is needed for teachers, advise</a:t>
            </a:r>
            <a:r>
              <a:rPr lang="en-US" b="0" i="0" u="none"/>
              <a:t> </a:t>
            </a:r>
            <a:r>
              <a:rPr lang="en-US" b="0" i="1" u="none"/>
              <a:t>that Territorial acknowledgements during gatherings of people are standard practice in VCH and uphold our pillar and policy of Indigenous Cultural Safety.</a:t>
            </a:r>
            <a:r>
              <a:rPr lang="en-US" b="0" i="0" u="none"/>
              <a:t> </a:t>
            </a:r>
            <a:endParaRPr lang="en-CA" b="0" i="0" u="none"/>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82F66-6E36-46B3-8AEB-D58BF8AC74A1}" type="datetime1">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43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After reading slide: </a:t>
            </a:r>
            <a:r>
              <a:rPr lang="en-CA"/>
              <a:t>Chlamydia is the most common STI among 15-24 year olds in BC.</a:t>
            </a:r>
            <a:endParaRPr lang="en-US" b="1"/>
          </a:p>
          <a:p>
            <a:pPr marL="171450" indent="-171450">
              <a:buFont typeface="Arial" panose="020B0604020202020204" pitchFamily="34" charset="0"/>
              <a:buChar char="•"/>
            </a:pPr>
            <a:endParaRPr lang="en-US"/>
          </a:p>
          <a:p>
            <a:endParaRPr lang="en-CA"/>
          </a:p>
          <a:p>
            <a:r>
              <a:rPr lang="en-CA"/>
              <a:t>Ref: http://www.bccdc.ca/health-info/diseases-conditions/chlamydia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http://www.bccdc.ca/resource-gallery/Documents/Statistics%20and%20Research/Statistics%20and%20Reports/STI/CPS%20Quarterly%20Surveillance%20Report%20-%20Q4%202023_FINAL.pdf</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https://www.canada.ca/en/public-health/services/diseases/chlamydia.html</a:t>
            </a:r>
          </a:p>
          <a:p>
            <a:r>
              <a:rPr lang="en-CA"/>
              <a:t>Image: https://phil.cdc.gov/details.aspx?pid=3802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245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1"/>
              <a:t>Read slide </a:t>
            </a:r>
          </a:p>
          <a:p>
            <a:endParaRPr lang="en-CA"/>
          </a:p>
          <a:p>
            <a:r>
              <a:rPr lang="en-CA"/>
              <a:t>Ref: http://www.bccdc.ca/health-info/diseases-conditions/gonorrhea</a:t>
            </a:r>
          </a:p>
          <a:p>
            <a:r>
              <a:rPr lang="en-CA"/>
              <a:t>Image: https://phil.cdc.gov/details.aspx?pid=4085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415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reading slide: </a:t>
            </a:r>
            <a:r>
              <a:rPr lang="en-US" i="0"/>
              <a:t>the point of entry and sore is usually </a:t>
            </a:r>
            <a:r>
              <a:rPr lang="en-US" b="0" i="0">
                <a:solidFill>
                  <a:srgbClr val="333333"/>
                </a:solidFill>
                <a:effectLst/>
                <a:latin typeface="Helvetica Neue"/>
              </a:rPr>
              <a:t>at the genitals, mouth or 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33333"/>
                </a:solidFill>
                <a:effectLst/>
                <a:latin typeface="Helvetica Neue"/>
              </a:rPr>
              <a:t>Antibiotic treatment is usually via injection.</a:t>
            </a:r>
            <a:endParaRPr lang="en-US" b="1"/>
          </a:p>
          <a:p>
            <a:pPr marL="171450" indent="-171450">
              <a:buFont typeface="Arial" panose="020B0604020202020204" pitchFamily="34" charset="0"/>
              <a:buChar char="•"/>
            </a:pPr>
            <a:endParaRPr lang="en-US" b="1"/>
          </a:p>
          <a:p>
            <a:pPr marL="171450" indent="-171450">
              <a:buFont typeface="Arial" panose="020B0604020202020204" pitchFamily="34" charset="0"/>
              <a:buChar char="•"/>
            </a:pPr>
            <a:endParaRPr lang="en-CA"/>
          </a:p>
          <a:p>
            <a:r>
              <a:rPr lang="en-CA"/>
              <a:t>Ref: http://www.bccdc.ca/health-info/diseases-conditions/syphilis</a:t>
            </a:r>
          </a:p>
          <a:p>
            <a:r>
              <a:rPr lang="en-CA"/>
              <a:t>Image: https://www.cdc.gov/syphilis/hcp/images/index.html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072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1"/>
              <a:t>Read slide </a:t>
            </a:r>
          </a:p>
          <a:p>
            <a:endParaRPr lang="en-CA"/>
          </a:p>
          <a:p>
            <a:r>
              <a:rPr lang="en-CA"/>
              <a:t>Ref: http://www.bccdc.ca/health-info/diseases-conditions/trichomoniasis</a:t>
            </a:r>
          </a:p>
          <a:p>
            <a:r>
              <a:rPr lang="en-CA"/>
              <a:t>Image: Canva pro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408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p>
          <a:p>
            <a:pPr marL="171450" indent="-171450">
              <a:buFont typeface="Arial" panose="020B0604020202020204" pitchFamily="34" charset="0"/>
              <a:buChar char="•"/>
            </a:pPr>
            <a:r>
              <a:rPr lang="en-US"/>
              <a:t>Let’s discuss STTBI testing and treatment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964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CA"/>
              <a:t>Why is testing important? </a:t>
            </a:r>
          </a:p>
          <a:p>
            <a:pPr marL="171450" indent="-171450">
              <a:buFont typeface="Arial" panose="020B0604020202020204" pitchFamily="34" charset="0"/>
              <a:buChar char="•"/>
            </a:pPr>
            <a:r>
              <a:rPr lang="en-CA" i="0"/>
              <a:t>Because….</a:t>
            </a:r>
            <a:r>
              <a:rPr lang="en-CA" i="1"/>
              <a:t> Read slide</a:t>
            </a:r>
          </a:p>
          <a:p>
            <a:pPr marL="0" indent="0">
              <a:buFont typeface="Arial" panose="020B0604020202020204" pitchFamily="34" charset="0"/>
              <a:buNone/>
            </a:pPr>
            <a:endParaRPr lang="en-CA" i="1"/>
          </a:p>
          <a:p>
            <a:r>
              <a:rPr lang="en-CA"/>
              <a:t>Ref: https://www.canada.ca/en/public-health/services/infectious-diseases/sexual-health-sexually-transmitted-infections/canadian-guidelines/stbbi-prevention-guide.html</a:t>
            </a:r>
          </a:p>
          <a:p>
            <a:r>
              <a:rPr lang="en-CA"/>
              <a:t>https://www.canada.ca/en/public-health/services/diseases/syphilis.html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295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b="0" i="1"/>
              <a:t>Read slide</a:t>
            </a:r>
          </a:p>
          <a:p>
            <a:pPr marL="171450" indent="-171450">
              <a:buFont typeface="Arial" panose="020B0604020202020204" pitchFamily="34" charset="0"/>
              <a:buChar char="•"/>
            </a:pPr>
            <a:r>
              <a:rPr lang="en-CA" b="0"/>
              <a:t>It is important to see a health care provider after a sexual assault for support and referrals.</a:t>
            </a:r>
          </a:p>
          <a:p>
            <a:endParaRPr lang="en-CA"/>
          </a:p>
          <a:p>
            <a:endParaRPr lang="en-CA"/>
          </a:p>
          <a:p>
            <a:r>
              <a:rPr lang="en-CA"/>
              <a:t>Ref: https://www.canada.ca/en/public-health/services/sexual-health/getting-tested-sexually-transmitted-infections.html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fld id="{099CB9D2-FF7F-45BD-812A-35C513E82E94}" type="slidenum">
              <a:rPr lang="en-CA" smtClean="0"/>
              <a:t>36</a:t>
            </a:fld>
            <a:endParaRPr lang="en-CA"/>
          </a:p>
        </p:txBody>
      </p:sp>
    </p:spTree>
    <p:extLst>
      <p:ext uri="{BB962C8B-B14F-4D97-AF65-F5344CB8AC3E}">
        <p14:creationId xmlns:p14="http://schemas.microsoft.com/office/powerpoint/2010/main" val="431289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i="1"/>
              <a:t>After last bullet: </a:t>
            </a:r>
            <a:r>
              <a:rPr lang="en-CA"/>
              <a:t>Window periods are different for each STBBI, some can be detected in as little as a week. </a:t>
            </a:r>
          </a:p>
          <a:p>
            <a:endParaRPr lang="en-CA"/>
          </a:p>
          <a:p>
            <a:endParaRPr lang="en-CA"/>
          </a:p>
          <a:p>
            <a:r>
              <a:rPr lang="en-CA"/>
              <a:t>Ref: https://smartsexresource.com/</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37</a:t>
            </a:fld>
            <a:endParaRPr lang="en-CA"/>
          </a:p>
        </p:txBody>
      </p:sp>
    </p:spTree>
    <p:extLst>
      <p:ext uri="{BB962C8B-B14F-4D97-AF65-F5344CB8AC3E}">
        <p14:creationId xmlns:p14="http://schemas.microsoft.com/office/powerpoint/2010/main" val="499752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This slide is available for PHNs to use if teachers want more information about window periods </a:t>
            </a:r>
          </a:p>
          <a:p>
            <a:endParaRPr lang="en-US" b="0" i="1"/>
          </a:p>
          <a:p>
            <a:r>
              <a:rPr lang="en-US" b="1"/>
              <a:t>Script</a:t>
            </a:r>
          </a:p>
          <a:p>
            <a:pPr marL="171450" indent="-171450">
              <a:buFont typeface="Arial" panose="020B0604020202020204" pitchFamily="34" charset="0"/>
              <a:buChar char="•"/>
            </a:pPr>
            <a:r>
              <a:rPr lang="en-CA" i="1"/>
              <a:t>After going over slide: </a:t>
            </a:r>
            <a:r>
              <a:rPr lang="en-CA"/>
              <a:t>There are other ways to test for HIV and syphilis.  </a:t>
            </a:r>
          </a:p>
          <a:p>
            <a:pPr marL="171450" indent="-171450">
              <a:buFont typeface="Arial" panose="020B0604020202020204" pitchFamily="34" charset="0"/>
              <a:buChar char="•"/>
            </a:pPr>
            <a:endParaRPr lang="en-CA"/>
          </a:p>
          <a:p>
            <a:pPr marL="171450" indent="-171450">
              <a:buFont typeface="Arial" panose="020B0604020202020204" pitchFamily="34" charset="0"/>
              <a:buChar char="•"/>
            </a:pPr>
            <a:endParaRPr lang="en-CA"/>
          </a:p>
          <a:p>
            <a:r>
              <a:rPr lang="en-CA"/>
              <a:t>Ref: https://smartsexresource.com/resources/calculating-hiv-window-periods/</a:t>
            </a:r>
          </a:p>
          <a:p>
            <a:r>
              <a:rPr lang="en-CA"/>
              <a:t>http://www.bccdc.ca/resource-gallery/Documents/Communicable-Disease-Manual/Chapter%205%20-%20STI/HIV_Guidelines_Testing_FollowUp_Prevention.pdf</a:t>
            </a:r>
          </a:p>
          <a:p>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38</a:t>
            </a:fld>
            <a:endParaRPr lang="en-CA"/>
          </a:p>
        </p:txBody>
      </p:sp>
    </p:spTree>
    <p:extLst>
      <p:ext uri="{BB962C8B-B14F-4D97-AF65-F5344CB8AC3E}">
        <p14:creationId xmlns:p14="http://schemas.microsoft.com/office/powerpoint/2010/main" val="2412144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After swabs: </a:t>
            </a:r>
            <a:r>
              <a:rPr lang="en-US" b="0" i="0"/>
              <a:t>collected in areas of exposure.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After last bullet: </a:t>
            </a:r>
            <a:r>
              <a:rPr lang="en-CA"/>
              <a:t>Some STBBI’s aren’t tested for unless there are symptoms (i.e. blisters due to Herpes simplex virus- which should be seen by a health care provider at as soon as possible to access treatment)</a:t>
            </a:r>
          </a:p>
          <a:p>
            <a:pPr marL="171450" indent="-171450">
              <a:buFont typeface="Arial" panose="020B0604020202020204" pitchFamily="34" charset="0"/>
              <a:buChar char="•"/>
            </a:pPr>
            <a:endParaRPr lang="en-US" b="1"/>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39</a:t>
            </a:fld>
            <a:endParaRPr lang="en-US"/>
          </a:p>
        </p:txBody>
      </p:sp>
    </p:spTree>
    <p:extLst>
      <p:ext uri="{BB962C8B-B14F-4D97-AF65-F5344CB8AC3E}">
        <p14:creationId xmlns:p14="http://schemas.microsoft.com/office/powerpoint/2010/main" val="278606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Script</a:t>
            </a:r>
          </a:p>
          <a:p>
            <a:pPr marL="171450" indent="-171450">
              <a:buFont typeface="Arial" panose="020B0604020202020204" pitchFamily="34" charset="0"/>
              <a:buChar char="•"/>
            </a:pPr>
            <a:r>
              <a:rPr lang="en-CA" sz="1800" b="0">
                <a:effectLst/>
                <a:latin typeface="Calibri" panose="020F0502020204030204" pitchFamily="34" charset="0"/>
                <a:ea typeface="Calibri" panose="020F0502020204030204" pitchFamily="34" charset="0"/>
              </a:rPr>
              <a:t>We have adopted some of this workshop’s material with permission, from teachingsexualhealth.ca (TSH)</a:t>
            </a:r>
            <a:endParaRPr lang="en-CA" sz="1800" b="1">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CA" sz="1800" b="1">
              <a:effectLst/>
              <a:latin typeface="Calibri" panose="020F0502020204030204" pitchFamily="34" charset="0"/>
              <a:ea typeface="Calibri" panose="020F0502020204030204" pitchFamily="34" charset="0"/>
            </a:endParaRPr>
          </a:p>
          <a:p>
            <a:r>
              <a:rPr lang="en-CA" sz="1800" b="1">
                <a:effectLst/>
                <a:latin typeface="Calibri" panose="020F0502020204030204" pitchFamily="34" charset="0"/>
                <a:ea typeface="Calibri" panose="020F0502020204030204" pitchFamily="34" charset="0"/>
              </a:rPr>
              <a:t>NOTE: </a:t>
            </a:r>
            <a:r>
              <a:rPr lang="en-CA" sz="1800" i="1">
                <a:effectLst/>
                <a:latin typeface="Calibri" panose="020F0502020204030204" pitchFamily="34" charset="0"/>
                <a:ea typeface="Calibri" panose="020F0502020204030204" pitchFamily="34" charset="0"/>
              </a:rPr>
              <a:t>VCH has a signed Permission to Use Copyright Agreement with TSH that allows us to use and adapt their material. This legal statement is intended for organizations looking at widespread distribution, not for teachers accessing and adapting materials for personal use. Teachers altering for personal use was understood by AHS to be occurring with our materials when we spoke with them. However, it does mean that if a teacher was looking at licensing the materials (e.g. starting a paid program where they created content for other teachers) they would need to seek the permission of AHS. </a:t>
            </a:r>
            <a:endParaRPr lang="en-CA" sz="1800" i="1"/>
          </a:p>
        </p:txBody>
      </p:sp>
      <p:sp>
        <p:nvSpPr>
          <p:cNvPr id="4" name="Slide Number Placeholder 3"/>
          <p:cNvSpPr>
            <a:spLocks noGrp="1"/>
          </p:cNvSpPr>
          <p:nvPr>
            <p:ph type="sldNum" sz="quarter" idx="5"/>
          </p:nvPr>
        </p:nvSpPr>
        <p:spPr/>
        <p:txBody>
          <a:bodyPr/>
          <a:lstStyle/>
          <a:p>
            <a:fld id="{099CB9D2-FF7F-45BD-812A-35C513E82E94}" type="slidenum">
              <a:rPr lang="en-CA" smtClean="0"/>
              <a:t>4</a:t>
            </a:fld>
            <a:endParaRPr lang="en-CA"/>
          </a:p>
        </p:txBody>
      </p:sp>
    </p:spTree>
    <p:extLst>
      <p:ext uri="{BB962C8B-B14F-4D97-AF65-F5344CB8AC3E}">
        <p14:creationId xmlns:p14="http://schemas.microsoft.com/office/powerpoint/2010/main" val="339688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1"/>
              <a:t>After reading slide: </a:t>
            </a:r>
            <a:r>
              <a:rPr lang="en-US" b="0"/>
              <a:t>In Public Health, the actions we take are offering treatment, care coordination and follow-up with contacts.</a:t>
            </a:r>
          </a:p>
          <a:p>
            <a:pPr marL="171450" indent="-171450">
              <a:buFont typeface="Arial" panose="020B0604020202020204" pitchFamily="34" charset="0"/>
              <a:buChar char="•"/>
            </a:pPr>
            <a:r>
              <a:rPr lang="en-US" b="0"/>
              <a:t>Reporting is kept confidential.</a:t>
            </a:r>
          </a:p>
          <a:p>
            <a:pPr marL="0" indent="0">
              <a:buFont typeface="Arial" panose="020B0604020202020204" pitchFamily="34" charset="0"/>
              <a:buNone/>
            </a:pP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40</a:t>
            </a:fld>
            <a:endParaRPr lang="en-CA"/>
          </a:p>
        </p:txBody>
      </p:sp>
    </p:spTree>
    <p:extLst>
      <p:ext uri="{BB962C8B-B14F-4D97-AF65-F5344CB8AC3E}">
        <p14:creationId xmlns:p14="http://schemas.microsoft.com/office/powerpoint/2010/main" val="1191252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1"/>
              <a:t>Read slide </a:t>
            </a:r>
          </a:p>
        </p:txBody>
      </p:sp>
      <p:sp>
        <p:nvSpPr>
          <p:cNvPr id="4" name="Slide Number Placeholder 3"/>
          <p:cNvSpPr>
            <a:spLocks noGrp="1"/>
          </p:cNvSpPr>
          <p:nvPr>
            <p:ph type="sldNum" sz="quarter" idx="5"/>
          </p:nvPr>
        </p:nvSpPr>
        <p:spPr/>
        <p:txBody>
          <a:bodyPr/>
          <a:lstStyle/>
          <a:p>
            <a:fld id="{099CB9D2-FF7F-45BD-812A-35C513E82E94}" type="slidenum">
              <a:rPr lang="en-CA" smtClean="0"/>
              <a:t>41</a:t>
            </a:fld>
            <a:endParaRPr lang="en-CA"/>
          </a:p>
        </p:txBody>
      </p:sp>
    </p:spTree>
    <p:extLst>
      <p:ext uri="{BB962C8B-B14F-4D97-AF65-F5344CB8AC3E}">
        <p14:creationId xmlns:p14="http://schemas.microsoft.com/office/powerpoint/2010/main" val="310992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p>
          <a:p>
            <a:pPr marL="171450" indent="-171450">
              <a:buFont typeface="Arial" panose="020B0604020202020204" pitchFamily="34" charset="0"/>
              <a:buChar char="•"/>
            </a:pPr>
            <a:r>
              <a:rPr lang="en-US" b="0" i="1"/>
              <a:t>Read slide </a:t>
            </a:r>
          </a:p>
          <a:p>
            <a:pPr marL="171450" indent="-171450">
              <a:buFont typeface="Arial" panose="020B0604020202020204" pitchFamily="34" charset="0"/>
              <a:buChar char="•"/>
            </a:pPr>
            <a:r>
              <a:rPr lang="en-US" b="0"/>
              <a:t>Remember back to the FNHA sexual wellbeing learning model and the Indigenous value about protecting one’s community? This also involves protecting one’s partner(s).  </a:t>
            </a:r>
          </a:p>
          <a:p>
            <a:pPr marL="171450" indent="-171450">
              <a:buFont typeface="Arial" panose="020B0604020202020204" pitchFamily="34" charset="0"/>
              <a:buChar char="•"/>
            </a:pPr>
            <a:r>
              <a:rPr lang="en-US" b="0"/>
              <a:t>It is important to communicate to youth to seek testing for STBBIs and get treatment before becoming sexually active with someone new. It is also important for them to understand that if they test positive while in a relationship with someone, they need to communicate this to their partner so their partner can seek treatment too.  If youth feel uncomfortable or unsafe to discuss a STBBI diagnosis with a partner, public health can take this on for them.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352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Let's discuss ways to prevent or reduce the risk of getting and passing STBBIs.</a:t>
            </a:r>
            <a:endParaRPr lang="en-CA"/>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586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0"/>
              <a:t>There are many ways to prevent STBBIs. Some ways include: </a:t>
            </a:r>
            <a:r>
              <a:rPr lang="en-US" b="0" i="1"/>
              <a:t>Read each section on slide </a:t>
            </a:r>
          </a:p>
          <a:p>
            <a:pPr marL="171450" indent="-171450">
              <a:buFont typeface="Arial" panose="020B0604020202020204" pitchFamily="34" charset="0"/>
              <a:buChar char="•"/>
            </a:pPr>
            <a:r>
              <a:rPr lang="en-US" b="0" i="1"/>
              <a:t>After reading all sections: </a:t>
            </a:r>
            <a:r>
              <a:rPr lang="en-US" b="0" i="0"/>
              <a:t>there are also many lower risk sex practices such as kissing (not genitals), massage, masturbation, etc. that individuals can engage in.</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752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1"/>
              <a:t>Read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last bullet: </a:t>
            </a:r>
            <a:r>
              <a:rPr lang="en-US"/>
              <a:t>this is a great activity that allows students to learn/practice assertive communication skills when discussing and negotiating barrier use using scenarios.</a:t>
            </a:r>
            <a:endParaRPr lang="en-CA"/>
          </a:p>
          <a:p>
            <a:endParaRPr lang="en-US"/>
          </a:p>
          <a:p>
            <a:r>
              <a:rPr lang="en-US"/>
              <a:t>Grade 9- Safer sex lesson plan </a:t>
            </a:r>
          </a:p>
          <a:p>
            <a:r>
              <a:rPr lang="en-CA"/>
              <a:t>https://teachingsexualhealth.ca/app/uploads/sites/4/Gr9LP5-Safer-Sex-ENGLISH-FINAL.pdf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752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0"/>
              <a:t>Now, I will move on to STBBI risk factors. </a:t>
            </a:r>
            <a:r>
              <a:rPr lang="en-US" b="0"/>
              <a:t>Some examples of this include: </a:t>
            </a:r>
            <a:r>
              <a:rPr lang="en-US" b="0" i="1"/>
              <a:t>read right hand side </a:t>
            </a:r>
          </a:p>
          <a:p>
            <a:pPr marL="0" indent="0">
              <a:buFont typeface="Arial" panose="020B0604020202020204" pitchFamily="34" charset="0"/>
              <a:buNone/>
            </a:pPr>
            <a:endParaRPr lang="en-US" b="0"/>
          </a:p>
          <a:p>
            <a:endParaRPr lang="en-CA"/>
          </a:p>
          <a:p>
            <a:r>
              <a:rPr lang="en-CA"/>
              <a:t>Ref: </a:t>
            </a:r>
            <a:r>
              <a:rPr lang="en-CA" sz="1800" u="sng">
                <a:solidFill>
                  <a:srgbClr val="0563C1"/>
                </a:solidFill>
                <a:effectLst/>
                <a:latin typeface="Calibri" panose="020F0502020204030204" pitchFamily="34" charset="0"/>
                <a:ea typeface="Times New Roman" panose="02020603050405020304" pitchFamily="18" charset="0"/>
                <a:hlinkClick r:id="rId3"/>
              </a:rPr>
              <a:t>https://www.ncbi.nlm.nih.gov/pmc/articles/PMC7227429/</a:t>
            </a:r>
            <a:endParaRPr lang="en-CA" sz="1800" u="sng">
              <a:solidFill>
                <a:srgbClr val="0563C1"/>
              </a:solidFill>
              <a:effectLst/>
              <a:latin typeface="Calibri" panose="020F0502020204030204" pitchFamily="34" charset="0"/>
              <a:ea typeface="Times New Roman" panose="02020603050405020304" pitchFamily="18" charset="0"/>
            </a:endParaRPr>
          </a:p>
          <a:p>
            <a:r>
              <a:rPr lang="en-CA"/>
              <a:t>https://www.canada.ca/en/public-health/services/infectious-diseases/sexual-health-sexually-transmitted-infections/canadian-guidelines/stbbi-prevention-guide.html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After reading title and first sentence: </a:t>
            </a:r>
            <a:r>
              <a:rPr lang="en-US" b="0"/>
              <a:t>In this activity, students brainstorm types of intimate activities they may be involved in in a sexual relationship and identify whether there is a risk of STBBIs and unintended pregnancies as well as ways to reduce those risks. This helps them understand their responsibilities within a sexual relationship. Some examples are: </a:t>
            </a:r>
            <a:r>
              <a:rPr lang="en-US" b="0" i="1"/>
              <a:t>Read table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0"/>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47</a:t>
            </a:fld>
            <a:endParaRPr lang="en-US"/>
          </a:p>
        </p:txBody>
      </p:sp>
    </p:spTree>
    <p:extLst>
      <p:ext uri="{BB962C8B-B14F-4D97-AF65-F5344CB8AC3E}">
        <p14:creationId xmlns:p14="http://schemas.microsoft.com/office/powerpoint/2010/main" val="2904176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t>Script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Asap"/>
              </a:rPr>
              <a:t>Now that we have talked about transmission risk, let focus on specific prevention strategies, one of them being the… </a:t>
            </a:r>
            <a:r>
              <a:rPr lang="en-US" b="0" i="1">
                <a:solidFill>
                  <a:srgbClr val="000000"/>
                </a:solidFill>
                <a:effectLst/>
                <a:latin typeface="Asap"/>
              </a:rPr>
              <a:t>read title and first paragraph</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000000"/>
                </a:solidFill>
                <a:effectLst/>
                <a:latin typeface="Asap"/>
              </a:rPr>
              <a:t>After first paragraph: </a:t>
            </a:r>
            <a:r>
              <a:rPr lang="en-US" b="0" i="0">
                <a:solidFill>
                  <a:srgbClr val="000000"/>
                </a:solidFill>
                <a:effectLst/>
                <a:latin typeface="Asap"/>
              </a:rPr>
              <a:t>Hundreds of millions of doses of the HPV vaccine have been given safely worldwide. It protects against 9 strains of HPV that cause about 90% of cases of cervical cancer and 91% of cases of anal cancer in women and 84% in men.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000000"/>
                </a:solidFill>
                <a:effectLst/>
                <a:latin typeface="Asap"/>
              </a:rPr>
              <a:t>After second paragraph: </a:t>
            </a:r>
            <a:r>
              <a:rPr lang="en-US" b="0" i="0">
                <a:solidFill>
                  <a:srgbClr val="000000"/>
                </a:solidFill>
                <a:effectLst/>
                <a:latin typeface="Asap"/>
              </a:rPr>
              <a:t>Some pharmacies and health care providers also carry the vaccine. Anyone interested should call ahead to ensure vaccine availability. </a:t>
            </a:r>
          </a:p>
          <a:p>
            <a:pPr defTabSz="931774">
              <a:defRPr/>
            </a:pPr>
            <a:endParaRPr lang="en-US"/>
          </a:p>
          <a:p>
            <a:pPr defTabSz="931774">
              <a:defRPr/>
            </a:pPr>
            <a:endParaRPr lang="en-US"/>
          </a:p>
          <a:p>
            <a:pPr defTabSz="931774">
              <a:defRPr/>
            </a:pPr>
            <a:r>
              <a:rPr lang="en-US"/>
              <a:t>Ref: http://www.bccdc.ca/health-info/diseases-conditions/human-papillomavirus-hpv</a:t>
            </a:r>
          </a:p>
          <a:p>
            <a:pPr defTabSz="931774">
              <a:defRPr/>
            </a:pPr>
            <a:r>
              <a:rPr lang="en-US"/>
              <a:t>https://immunizebc.ca/vaccines/hpv#:~:text=In%20BC%2C%20the%20HPV9%20vaccine,dose%20before%20they%20turn%2026.</a:t>
            </a:r>
          </a:p>
          <a:p>
            <a:pPr defTabSz="931774">
              <a:defRPr/>
            </a:pPr>
            <a:endParaRPr lang="en-US"/>
          </a:p>
          <a:p>
            <a:pPr defTabSz="931774">
              <a:defRPr/>
            </a:pPr>
            <a:r>
              <a:rPr lang="en-US"/>
              <a:t>Slightly different percentages: https://www.healthlinkbc.ca/sites/default/files/documents/healthfiles/hfile101b.pdf</a:t>
            </a:r>
          </a:p>
          <a:p>
            <a:endParaRPr lang="en-CA"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534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1"/>
              <a:t>Script</a:t>
            </a:r>
            <a:endParaRPr lang="en-US"/>
          </a:p>
          <a:p>
            <a:pPr marL="171450" indent="-171450" defTabSz="931774">
              <a:buFont typeface="Arial" panose="020B0604020202020204" pitchFamily="34" charset="0"/>
              <a:buChar char="•"/>
              <a:defRPr/>
            </a:pPr>
            <a:r>
              <a:rPr lang="en-US" i="1"/>
              <a:t>Read title</a:t>
            </a:r>
          </a:p>
          <a:p>
            <a:pPr marL="171450" indent="-171450" defTabSz="931774">
              <a:buFont typeface="Arial" panose="020B0604020202020204" pitchFamily="34" charset="0"/>
              <a:buChar char="•"/>
              <a:defRPr/>
            </a:pPr>
            <a:r>
              <a:rPr lang="en-US"/>
              <a:t>HPV vaccine is provided in grade 6, the reason for this is that….</a:t>
            </a:r>
            <a:r>
              <a:rPr lang="en-US" i="1"/>
              <a:t>read first section. </a:t>
            </a:r>
            <a:r>
              <a:rPr lang="en-US"/>
              <a:t>If HPV vaccine was missed, catch up can occur in any grade. </a:t>
            </a:r>
          </a:p>
          <a:p>
            <a:pPr marL="171450" indent="-171450" defTabSz="931774">
              <a:buFont typeface="Arial" panose="020B0604020202020204" pitchFamily="34" charset="0"/>
              <a:buChar char="•"/>
              <a:defRPr/>
            </a:pPr>
            <a:r>
              <a:rPr lang="en-US"/>
              <a:t>It is best to provide the vaccine on time as it…. </a:t>
            </a:r>
            <a:r>
              <a:rPr lang="en-US" i="1"/>
              <a:t>read second section </a:t>
            </a:r>
            <a:r>
              <a:rPr lang="en-US" i="0"/>
              <a:t>and before exposure. </a:t>
            </a:r>
            <a:r>
              <a:rPr lang="en-US" i="1"/>
              <a:t>Do not read third bubble</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However, there is still benefit in receiving the vaccine after becoming sexually active as it protects against different strains of HPV. </a:t>
            </a:r>
          </a:p>
          <a:p>
            <a:pPr marL="0" indent="0" defTabSz="931774">
              <a:buFont typeface="Arial" panose="020B0604020202020204" pitchFamily="34" charset="0"/>
              <a:buNone/>
              <a:defRPr/>
            </a:pPr>
            <a:endParaRPr lang="en-US"/>
          </a:p>
          <a:p>
            <a:pPr defTabSz="931774">
              <a:defRPr/>
            </a:pPr>
            <a:endParaRPr lang="en-US"/>
          </a:p>
          <a:p>
            <a:pPr defTabSz="931774">
              <a:defRPr/>
            </a:pPr>
            <a:r>
              <a:rPr lang="en-US"/>
              <a:t>Ref: https://immunizebc.ca/vaccines/hpv</a:t>
            </a:r>
          </a:p>
          <a:p>
            <a:pPr defTabSz="931774">
              <a:defRPr/>
            </a:pPr>
            <a:endParaRPr lang="en-US"/>
          </a:p>
          <a:p>
            <a:pPr defTabSz="931774">
              <a:defRPr/>
            </a:pPr>
            <a:endParaRPr lang="en-US"/>
          </a:p>
          <a:p>
            <a:pPr defTabSz="931774">
              <a:defRPr/>
            </a:pPr>
            <a:endParaRPr lang="en-US"/>
          </a:p>
          <a:p>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752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endParaRPr lang="en-CA" i="1">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solidFill>
                  <a:srgbClr val="FF0000"/>
                </a:solidFill>
              </a:rPr>
              <a:t>Read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solidFill>
                  <a:srgbClr val="FF0000"/>
                </a:solidFill>
              </a:rPr>
              <a:t>After second sentence: </a:t>
            </a:r>
            <a:r>
              <a:rPr lang="en-CA">
                <a:solidFill>
                  <a:srgbClr val="FF0000"/>
                </a:solidFill>
              </a:rPr>
              <a:t>Teaching Sexual Health is our main source of lesson plans. All TSH lesson plans are available in French. They also have a set of specialized lesson plans for students with differing abilities.</a:t>
            </a:r>
            <a:endParaRPr lang="en-CA" b="1">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bg1"/>
                </a:solidFill>
              </a:rPr>
              <a:t>After last bullet: </a:t>
            </a:r>
            <a:r>
              <a:rPr lang="en-US" sz="1200" i="0">
                <a:solidFill>
                  <a:schemeClr val="bg1"/>
                </a:solidFill>
              </a:rPr>
              <a:t>This professional development </a:t>
            </a:r>
            <a:r>
              <a:rPr lang="en-US" sz="1200" i="0" strike="noStrike">
                <a:solidFill>
                  <a:schemeClr val="bg1"/>
                </a:solidFill>
              </a:rPr>
              <a:t>workshop </a:t>
            </a:r>
            <a:r>
              <a:rPr lang="en-US" sz="1200" i="0">
                <a:solidFill>
                  <a:schemeClr val="bg1"/>
                </a:solidFill>
              </a:rPr>
              <a:t>will </a:t>
            </a:r>
            <a:r>
              <a:rPr lang="en-US" i="0"/>
              <a:t>take approximately one hour</a:t>
            </a:r>
            <a:r>
              <a:rPr lang="en-US" i="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solidFill>
                  <a:schemeClr val="bg1"/>
                </a:solidFill>
              </a:rPr>
              <a:t>Feel free to ask questions as we move along.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strike="noStrike"/>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strike="noStrike"/>
              <a:t>PHE= Physical &amp; Health Education Curriculum</a:t>
            </a:r>
            <a:endParaRPr lang="en-US" i="1" strike="noStrike"/>
          </a:p>
          <a:p>
            <a:pPr marL="171450" indent="-171450">
              <a:buFont typeface="Arial" panose="020B0604020202020204" pitchFamily="34" charset="0"/>
              <a:buChar char="•"/>
            </a:pPr>
            <a:endParaRPr lang="en-US" i="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34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1"/>
              <a:t>Read slide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a:p>
            <a:endParaRPr lang="en-US"/>
          </a:p>
          <a:p>
            <a:endParaRPr lang="en-CA"/>
          </a:p>
          <a:p>
            <a:r>
              <a:rPr lang="en-CA"/>
              <a:t>Ref: https://www.healthlinkbc.ca/tests-treatments-medications/medications/hepatitis-vaccine </a:t>
            </a:r>
          </a:p>
          <a:p>
            <a:r>
              <a:rPr lang="en-CA"/>
              <a:t>https://www.healthlinkbc.ca/healthlinkbc-files/hepatitis-b-vaccine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522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Currently, PrEP is available as a single</a:t>
            </a:r>
            <a:r>
              <a:rPr lang="en-US" i="0">
                <a:solidFill>
                  <a:srgbClr val="FF0000"/>
                </a:solidFill>
              </a:rPr>
              <a:t> </a:t>
            </a:r>
            <a:r>
              <a:rPr lang="en-US" i="0"/>
              <a:t>daily</a:t>
            </a:r>
            <a:r>
              <a:rPr lang="en-US" i="0">
                <a:solidFill>
                  <a:srgbClr val="FF0000"/>
                </a:solidFill>
              </a:rPr>
              <a:t> </a:t>
            </a:r>
            <a:r>
              <a:rPr lang="en-US" i="0"/>
              <a:t>pill and may be taken on a long term basis.  </a:t>
            </a:r>
            <a:endParaRPr lang="en-CA" b="1" i="0"/>
          </a:p>
          <a:p>
            <a:pPr marL="171450" indent="-171450">
              <a:buFont typeface="Arial" panose="020B0604020202020204" pitchFamily="34" charset="0"/>
              <a:buChar char="•"/>
            </a:pPr>
            <a:r>
              <a:rPr lang="en-CA" i="0"/>
              <a:t>If</a:t>
            </a:r>
            <a:r>
              <a:rPr lang="en-US" i="0"/>
              <a:t> </a:t>
            </a:r>
            <a:r>
              <a:rPr lang="en-US"/>
              <a:t>interested, individuals can speak with their health care provider or go to a VCH sexual health clinic to learn more about it.</a:t>
            </a:r>
          </a:p>
          <a:p>
            <a:pPr marL="171450" indent="-171450">
              <a:buFont typeface="Arial" panose="020B0604020202020204" pitchFamily="34" charset="0"/>
              <a:buChar char="•"/>
            </a:pPr>
            <a:r>
              <a:rPr lang="en-US"/>
              <a:t>There is also preventative treatment provided soon after exposure (or potential exposure) to HIV called PEP- which stands for post exposure prophylaxis.</a:t>
            </a:r>
          </a:p>
          <a:p>
            <a:endParaRPr lang="en-CA"/>
          </a:p>
          <a:p>
            <a:endParaRPr lang="en-CA"/>
          </a:p>
          <a:p>
            <a:r>
              <a:rPr lang="en-CA"/>
              <a:t>Ref: </a:t>
            </a:r>
          </a:p>
          <a:p>
            <a:r>
              <a:rPr lang="en-CA"/>
              <a:t>https://smartsexresource.com/sexually-transmitted-infections/stis-conditions/hiv-and-aids/#prep</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08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i="1"/>
              <a:t>Read slide</a:t>
            </a:r>
          </a:p>
          <a:p>
            <a:pPr marL="171450" indent="-171450">
              <a:buFont typeface="Arial" panose="020B0604020202020204" pitchFamily="34" charset="0"/>
              <a:buChar char="•"/>
            </a:pPr>
            <a:r>
              <a:rPr lang="en-CA"/>
              <a:t>Dental dams are also a type of barrier.</a:t>
            </a:r>
          </a:p>
          <a:p>
            <a:endParaRPr lang="en-CA"/>
          </a:p>
          <a:p>
            <a:endParaRPr lang="en-CA"/>
          </a:p>
          <a:p>
            <a:r>
              <a:rPr lang="en-CA"/>
              <a:t>Ref: </a:t>
            </a:r>
          </a:p>
          <a:p>
            <a:r>
              <a:rPr lang="en-CA"/>
              <a:t>VCH BLUSH</a:t>
            </a:r>
            <a:r>
              <a:rPr lang="en-CA" baseline="0"/>
              <a:t> Safer Sexy</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52</a:t>
            </a:fld>
            <a:endParaRPr lang="en-US"/>
          </a:p>
        </p:txBody>
      </p:sp>
    </p:spTree>
    <p:extLst>
      <p:ext uri="{BB962C8B-B14F-4D97-AF65-F5344CB8AC3E}">
        <p14:creationId xmlns:p14="http://schemas.microsoft.com/office/powerpoint/2010/main" val="2585952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Let’s review each type of barrier in detail</a:t>
            </a:r>
          </a:p>
          <a:p>
            <a:pPr marL="171450" indent="-171450">
              <a:buFont typeface="Arial" panose="020B0604020202020204" pitchFamily="34" charset="0"/>
              <a:buChar char="•"/>
            </a:pPr>
            <a:r>
              <a:rPr lang="en-US" i="1"/>
              <a:t>Read slide</a:t>
            </a:r>
          </a:p>
          <a:p>
            <a:endParaRPr lang="en-CA"/>
          </a:p>
          <a:p>
            <a:r>
              <a:rPr lang="en-CA"/>
              <a:t>Ref: </a:t>
            </a:r>
          </a:p>
          <a:p>
            <a:r>
              <a:rPr lang="en-CA"/>
              <a:t>https://www.optionsforsexualhealth.org/facts/birth-control/methods/external-condoms/#:~:text=You%20can%20purchase%20condoms%20at,clinics%2C%20or%20at%20youth%20clinics.</a:t>
            </a:r>
          </a:p>
        </p:txBody>
      </p:sp>
      <p:sp>
        <p:nvSpPr>
          <p:cNvPr id="4" name="Slide Number Placeholder 3"/>
          <p:cNvSpPr>
            <a:spLocks noGrp="1"/>
          </p:cNvSpPr>
          <p:nvPr>
            <p:ph type="sldNum" sz="quarter" idx="5"/>
          </p:nvPr>
        </p:nvSpPr>
        <p:spPr/>
        <p:txBody>
          <a:bodyPr/>
          <a:lstStyle/>
          <a:p>
            <a:fld id="{658AEF73-3583-2840-A36F-B25D79D6FE3B}" type="slidenum">
              <a:rPr lang="en-US" smtClean="0"/>
              <a:t>53</a:t>
            </a:fld>
            <a:endParaRPr lang="en-US"/>
          </a:p>
        </p:txBody>
      </p:sp>
    </p:spTree>
    <p:extLst>
      <p:ext uri="{BB962C8B-B14F-4D97-AF65-F5344CB8AC3E}">
        <p14:creationId xmlns:p14="http://schemas.microsoft.com/office/powerpoint/2010/main" val="2586258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Script</a:t>
            </a:r>
          </a:p>
          <a:p>
            <a:pPr marL="171450" indent="-171450">
              <a:buFont typeface="Arial" panose="020B0604020202020204" pitchFamily="34" charset="0"/>
              <a:buChar char="•"/>
            </a:pPr>
            <a:r>
              <a:rPr lang="en-US" i="1"/>
              <a:t>Read slide</a:t>
            </a:r>
          </a:p>
          <a:p>
            <a:pPr marL="171450" indent="-171450">
              <a:buFont typeface="Arial" panose="020B0604020202020204" pitchFamily="34" charset="0"/>
              <a:buChar char="•"/>
            </a:pPr>
            <a:r>
              <a:rPr lang="en-US"/>
              <a:t>Internal condoms are a great alternative to external condoms for those who do not like using external condoms, or are allergic to latex, as these condoms are made out of plastic.</a:t>
            </a:r>
          </a:p>
          <a:p>
            <a:endParaRPr lang="en-CA"/>
          </a:p>
          <a:p>
            <a:endParaRPr lang="en-CA"/>
          </a:p>
          <a:p>
            <a:r>
              <a:rPr lang="en-CA"/>
              <a:t>Ref: VCH BLUSH</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54</a:t>
            </a:fld>
            <a:endParaRPr lang="en-US"/>
          </a:p>
        </p:txBody>
      </p:sp>
    </p:spTree>
    <p:extLst>
      <p:ext uri="{BB962C8B-B14F-4D97-AF65-F5344CB8AC3E}">
        <p14:creationId xmlns:p14="http://schemas.microsoft.com/office/powerpoint/2010/main" val="30705807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a:t>Script</a:t>
            </a:r>
          </a:p>
          <a:p>
            <a:pPr marL="0" indent="0">
              <a:buFont typeface="Arial" panose="020B0604020202020204" pitchFamily="34" charset="0"/>
              <a:buNone/>
            </a:pPr>
            <a:r>
              <a:rPr lang="en-CA" b="0" i="1"/>
              <a:t>Read title</a:t>
            </a:r>
          </a:p>
          <a:p>
            <a:pPr marL="171450" indent="-171450">
              <a:buFont typeface="Arial" panose="020B0604020202020204" pitchFamily="34" charset="0"/>
              <a:buChar char="•"/>
            </a:pPr>
            <a:r>
              <a:rPr lang="en-CA" b="0" i="0"/>
              <a:t>Condoms should be stored properly in…</a:t>
            </a:r>
          </a:p>
          <a:p>
            <a:endParaRPr lang="en-CA"/>
          </a:p>
          <a:p>
            <a:endParaRPr lang="en-CA"/>
          </a:p>
          <a:p>
            <a:r>
              <a:rPr lang="en-CA"/>
              <a:t>Ref: VCH BLUSH</a:t>
            </a:r>
          </a:p>
        </p:txBody>
      </p:sp>
      <p:sp>
        <p:nvSpPr>
          <p:cNvPr id="4" name="Slide Number Placeholder 3"/>
          <p:cNvSpPr>
            <a:spLocks noGrp="1"/>
          </p:cNvSpPr>
          <p:nvPr>
            <p:ph type="sldNum" sz="quarter" idx="5"/>
          </p:nvPr>
        </p:nvSpPr>
        <p:spPr/>
        <p:txBody>
          <a:bodyPr/>
          <a:lstStyle/>
          <a:p>
            <a:fld id="{099CB9D2-FF7F-45BD-812A-35C513E82E94}" type="slidenum">
              <a:rPr lang="en-CA" smtClean="0"/>
              <a:t>55</a:t>
            </a:fld>
            <a:endParaRPr lang="en-CA"/>
          </a:p>
        </p:txBody>
      </p:sp>
    </p:spTree>
    <p:extLst>
      <p:ext uri="{BB962C8B-B14F-4D97-AF65-F5344CB8AC3E}">
        <p14:creationId xmlns:p14="http://schemas.microsoft.com/office/powerpoint/2010/main" val="8844488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000000"/>
                </a:solidFill>
                <a:effectLst/>
                <a:latin typeface="Arimo"/>
              </a:rPr>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Arimo"/>
              </a:rPr>
              <a:t>You will see a blue square on the slide because many dental dams look like blue sheets.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Arimo"/>
              </a:rPr>
              <a:t>It can also be called a latex barrier/sheet, latex dam, oral dam or sheet.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Arimo"/>
              </a:rPr>
              <a:t>An external condom cut length-wise can be used in the same way as a dental dam.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m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m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mo"/>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mo"/>
              </a:rPr>
              <a:t>https://smartsexresource.com/sexually-transmitted-infections/sti-basics/preventing-stis/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mo"/>
            </a:endParaRPr>
          </a:p>
          <a:p>
            <a:endParaRPr lang="en-CA"/>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56</a:t>
            </a:fld>
            <a:endParaRPr lang="en-US"/>
          </a:p>
        </p:txBody>
      </p:sp>
    </p:spTree>
    <p:extLst>
      <p:ext uri="{BB962C8B-B14F-4D97-AF65-F5344CB8AC3E}">
        <p14:creationId xmlns:p14="http://schemas.microsoft.com/office/powerpoint/2010/main" val="30592289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Now I will play a condom demonstration video from teaching sexual health </a:t>
            </a:r>
          </a:p>
          <a:p>
            <a:pPr marL="171450" indent="-171450">
              <a:buFont typeface="Arial" panose="020B0604020202020204" pitchFamily="34" charset="0"/>
              <a:buChar char="•"/>
            </a:pPr>
            <a:r>
              <a:rPr lang="en-CA" i="1"/>
              <a:t>Show external condom video demo-3:30 minutes</a:t>
            </a:r>
            <a:r>
              <a:rPr lang="en-US" b="1" i="1">
                <a:cs typeface="Calibri"/>
              </a:rPr>
              <a:t> (</a:t>
            </a:r>
            <a:r>
              <a:rPr lang="en-US" i="1">
                <a:cs typeface="Calibri"/>
              </a:rPr>
              <a:t>will require internet connection to view)</a:t>
            </a:r>
          </a:p>
          <a:p>
            <a:endParaRPr lang="en-US" b="1">
              <a:cs typeface="Calibri"/>
            </a:endParaRPr>
          </a:p>
          <a:p>
            <a:r>
              <a:rPr lang="en-US" b="1">
                <a:cs typeface="Calibri"/>
              </a:rPr>
              <a:t>Note:</a:t>
            </a:r>
          </a:p>
          <a:p>
            <a:pPr marL="171450" indent="-171450">
              <a:buFont typeface="Arial"/>
              <a:buChar char="•"/>
            </a:pPr>
            <a:r>
              <a:rPr lang="en-US" i="1">
                <a:cs typeface="Calibri"/>
              </a:rPr>
              <a:t>If you do not have access to the internet, the video wont play. Proceed with condom demo found on slide 64 instead. </a:t>
            </a:r>
          </a:p>
          <a:p>
            <a:pPr marL="171450" indent="-171450">
              <a:buFont typeface="Arial" panose="020B0604020202020204" pitchFamily="34" charset="0"/>
              <a:buChar char="•"/>
            </a:pPr>
            <a:endParaRPr lang="en-CA"/>
          </a:p>
          <a:p>
            <a:endParaRPr lang="en-CA"/>
          </a:p>
          <a:p>
            <a:endParaRPr lang="en-CA"/>
          </a:p>
          <a:p>
            <a:r>
              <a:rPr lang="en-CA"/>
              <a:t>Ref: https://teachingsexualhealth.ca/teachers/lesson-plans-resources/videos/	</a:t>
            </a:r>
          </a:p>
        </p:txBody>
      </p:sp>
      <p:sp>
        <p:nvSpPr>
          <p:cNvPr id="4" name="Slide Number Placeholder 3"/>
          <p:cNvSpPr>
            <a:spLocks noGrp="1"/>
          </p:cNvSpPr>
          <p:nvPr>
            <p:ph type="sldNum" sz="quarter" idx="5"/>
          </p:nvPr>
        </p:nvSpPr>
        <p:spPr/>
        <p:txBody>
          <a:bodyPr/>
          <a:lstStyle/>
          <a:p>
            <a:fld id="{099CB9D2-FF7F-45BD-812A-35C513E82E94}" type="slidenum">
              <a:rPr lang="en-CA" smtClean="0"/>
              <a:t>57</a:t>
            </a:fld>
            <a:endParaRPr lang="en-CA"/>
          </a:p>
        </p:txBody>
      </p:sp>
    </p:spTree>
    <p:extLst>
      <p:ext uri="{BB962C8B-B14F-4D97-AF65-F5344CB8AC3E}">
        <p14:creationId xmlns:p14="http://schemas.microsoft.com/office/powerpoint/2010/main" val="1600549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This slide contains links to condom demonstration video from teaching sexual health </a:t>
            </a:r>
          </a:p>
          <a:p>
            <a:pPr marL="171450" indent="-171450">
              <a:buFont typeface="Arial" panose="020B0604020202020204" pitchFamily="34" charset="0"/>
              <a:buChar char="•"/>
            </a:pPr>
            <a:r>
              <a:rPr lang="en-CA" i="1"/>
              <a:t>Show external condom video demo-3:30 minutes</a:t>
            </a:r>
            <a:r>
              <a:rPr lang="en-US" b="1" i="1">
                <a:cs typeface="Calibri"/>
              </a:rPr>
              <a:t> (</a:t>
            </a:r>
            <a:r>
              <a:rPr lang="en-US" i="1">
                <a:cs typeface="Calibri"/>
              </a:rPr>
              <a:t>will require internet connection to view)</a:t>
            </a:r>
          </a:p>
          <a:p>
            <a:endParaRPr lang="en-US" b="1">
              <a:cs typeface="Calibri"/>
            </a:endParaRPr>
          </a:p>
          <a:p>
            <a:r>
              <a:rPr lang="en-US" b="1">
                <a:cs typeface="Calibri"/>
              </a:rPr>
              <a:t>Note:</a:t>
            </a:r>
          </a:p>
          <a:p>
            <a:pPr marL="171450" indent="-171450">
              <a:buFont typeface="Arial"/>
              <a:buChar char="•"/>
            </a:pPr>
            <a:r>
              <a:rPr lang="en-US" i="1">
                <a:cs typeface="Calibri"/>
              </a:rPr>
              <a:t>If you do not have access to the internet, the video wont play. Proceed with condom demo found on slide 64 instead. </a:t>
            </a:r>
          </a:p>
          <a:p>
            <a:pPr marL="171450" indent="-171450">
              <a:buFont typeface="Arial" panose="020B0604020202020204" pitchFamily="34" charset="0"/>
              <a:buChar char="•"/>
            </a:pPr>
            <a:endParaRPr lang="en-CA"/>
          </a:p>
          <a:p>
            <a:endParaRPr lang="en-CA"/>
          </a:p>
          <a:p>
            <a:endParaRPr lang="en-CA"/>
          </a:p>
          <a:p>
            <a:r>
              <a:rPr lang="en-CA"/>
              <a:t>Ref: https://teachingsexualhealth.ca/teachers/lesson-plans-resources/videos/	</a:t>
            </a:r>
          </a:p>
        </p:txBody>
      </p:sp>
      <p:sp>
        <p:nvSpPr>
          <p:cNvPr id="4" name="Slide Number Placeholder 3"/>
          <p:cNvSpPr>
            <a:spLocks noGrp="1"/>
          </p:cNvSpPr>
          <p:nvPr>
            <p:ph type="sldNum" sz="quarter" idx="5"/>
          </p:nvPr>
        </p:nvSpPr>
        <p:spPr/>
        <p:txBody>
          <a:bodyPr/>
          <a:lstStyle/>
          <a:p>
            <a:fld id="{099CB9D2-FF7F-45BD-812A-35C513E82E94}" type="slidenum">
              <a:rPr lang="en-CA" smtClean="0"/>
              <a:t>58</a:t>
            </a:fld>
            <a:endParaRPr lang="en-CA"/>
          </a:p>
        </p:txBody>
      </p:sp>
    </p:spTree>
    <p:extLst>
      <p:ext uri="{BB962C8B-B14F-4D97-AF65-F5344CB8AC3E}">
        <p14:creationId xmlns:p14="http://schemas.microsoft.com/office/powerpoint/2010/main" val="1449746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This slide contains links to condom demonstration video from teaching sexual health </a:t>
            </a:r>
          </a:p>
          <a:p>
            <a:pPr marL="171450" indent="-171450">
              <a:buFont typeface="Arial" panose="020B0604020202020204" pitchFamily="34" charset="0"/>
              <a:buChar char="•"/>
            </a:pPr>
            <a:r>
              <a:rPr lang="en-US" i="1">
                <a:cs typeface="Calibri"/>
              </a:rPr>
              <a:t>Internal condom video is 3:15 min </a:t>
            </a:r>
          </a:p>
          <a:p>
            <a:endParaRPr lang="en-US" b="1">
              <a:cs typeface="Calibri"/>
            </a:endParaRPr>
          </a:p>
          <a:p>
            <a:r>
              <a:rPr lang="en-US" b="1">
                <a:cs typeface="Calibri"/>
              </a:rPr>
              <a:t>Note:</a:t>
            </a:r>
          </a:p>
          <a:p>
            <a:pPr marL="171450" indent="-171450">
              <a:buFont typeface="Arial"/>
              <a:buChar char="•"/>
            </a:pPr>
            <a:r>
              <a:rPr lang="en-US" i="1">
                <a:cs typeface="Calibri"/>
              </a:rPr>
              <a:t>If you do not have access to the internet, the video wont play. Proceed with condom demo found on slide 64 instead. </a:t>
            </a:r>
          </a:p>
          <a:p>
            <a:pPr marL="171450" indent="-171450">
              <a:buFont typeface="Arial" panose="020B0604020202020204" pitchFamily="34" charset="0"/>
              <a:buChar char="•"/>
            </a:pPr>
            <a:endParaRPr lang="en-CA"/>
          </a:p>
          <a:p>
            <a:endParaRPr lang="en-CA"/>
          </a:p>
          <a:p>
            <a:endParaRPr lang="en-CA"/>
          </a:p>
          <a:p>
            <a:r>
              <a:rPr lang="en-CA"/>
              <a:t>Ref: https://teachingsexualhealth.ca/teachers/lesson-plans-resources/videos/	</a:t>
            </a:r>
          </a:p>
        </p:txBody>
      </p:sp>
      <p:sp>
        <p:nvSpPr>
          <p:cNvPr id="4" name="Slide Number Placeholder 3"/>
          <p:cNvSpPr>
            <a:spLocks noGrp="1"/>
          </p:cNvSpPr>
          <p:nvPr>
            <p:ph type="sldNum" sz="quarter" idx="5"/>
          </p:nvPr>
        </p:nvSpPr>
        <p:spPr/>
        <p:txBody>
          <a:bodyPr/>
          <a:lstStyle/>
          <a:p>
            <a:fld id="{099CB9D2-FF7F-45BD-812A-35C513E82E94}" type="slidenum">
              <a:rPr lang="en-CA" smtClean="0"/>
              <a:t>59</a:t>
            </a:fld>
            <a:endParaRPr lang="en-CA"/>
          </a:p>
        </p:txBody>
      </p:sp>
    </p:spTree>
    <p:extLst>
      <p:ext uri="{BB962C8B-B14F-4D97-AF65-F5344CB8AC3E}">
        <p14:creationId xmlns:p14="http://schemas.microsoft.com/office/powerpoint/2010/main" val="389118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r>
              <a:rPr lang="en-US" i="1"/>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Let’s do a round table of introductions, starting to my (left). Please let me know your name and role in the school. If you feel comfortable to share, please also let me know how long you’ve been teaching sexual health, and how comfortable you are teaching it.</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06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This slide contains links to condom demonstration video from teaching sexual health </a:t>
            </a:r>
          </a:p>
          <a:p>
            <a:pPr marL="171450" indent="-171450">
              <a:buFont typeface="Arial" panose="020B0604020202020204" pitchFamily="34" charset="0"/>
              <a:buChar char="•"/>
            </a:pPr>
            <a:r>
              <a:rPr lang="en-US" i="1">
                <a:cs typeface="Calibri"/>
              </a:rPr>
              <a:t>Internal condom video is 3:15 min </a:t>
            </a:r>
          </a:p>
          <a:p>
            <a:endParaRPr lang="en-US" b="1">
              <a:cs typeface="Calibri"/>
            </a:endParaRPr>
          </a:p>
          <a:p>
            <a:r>
              <a:rPr lang="en-US" b="1">
                <a:cs typeface="Calibri"/>
              </a:rPr>
              <a:t>Note:</a:t>
            </a:r>
          </a:p>
          <a:p>
            <a:pPr marL="171450" indent="-171450">
              <a:buFont typeface="Arial"/>
              <a:buChar char="•"/>
            </a:pPr>
            <a:r>
              <a:rPr lang="en-US" i="1">
                <a:cs typeface="Calibri"/>
              </a:rPr>
              <a:t>If you do not have access to the internet, the video wont play. Proceed with condom demo found on slide 64 instead. </a:t>
            </a:r>
          </a:p>
          <a:p>
            <a:pPr marL="171450" indent="-171450">
              <a:buFont typeface="Arial" panose="020B0604020202020204" pitchFamily="34" charset="0"/>
              <a:buChar char="•"/>
            </a:pPr>
            <a:endParaRPr lang="en-CA"/>
          </a:p>
          <a:p>
            <a:endParaRPr lang="en-CA"/>
          </a:p>
          <a:p>
            <a:endParaRPr lang="en-CA"/>
          </a:p>
          <a:p>
            <a:r>
              <a:rPr lang="en-CA"/>
              <a:t>Ref: https://teachingsexualhealth.ca/teachers/lesson-plans-resources/videos/	</a:t>
            </a:r>
          </a:p>
        </p:txBody>
      </p:sp>
      <p:sp>
        <p:nvSpPr>
          <p:cNvPr id="4" name="Slide Number Placeholder 3"/>
          <p:cNvSpPr>
            <a:spLocks noGrp="1"/>
          </p:cNvSpPr>
          <p:nvPr>
            <p:ph type="sldNum" sz="quarter" idx="5"/>
          </p:nvPr>
        </p:nvSpPr>
        <p:spPr/>
        <p:txBody>
          <a:bodyPr/>
          <a:lstStyle/>
          <a:p>
            <a:fld id="{099CB9D2-FF7F-45BD-812A-35C513E82E94}" type="slidenum">
              <a:rPr lang="en-CA" smtClean="0"/>
              <a:t>60</a:t>
            </a:fld>
            <a:endParaRPr lang="en-CA"/>
          </a:p>
        </p:txBody>
      </p:sp>
    </p:spTree>
    <p:extLst>
      <p:ext uri="{BB962C8B-B14F-4D97-AF65-F5344CB8AC3E}">
        <p14:creationId xmlns:p14="http://schemas.microsoft.com/office/powerpoint/2010/main" val="6289026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This slide contains links to condom demonstration video from teaching sexual health </a:t>
            </a:r>
          </a:p>
          <a:p>
            <a:pPr marL="171450" indent="-171450">
              <a:buFont typeface="Arial" panose="020B0604020202020204" pitchFamily="34" charset="0"/>
              <a:buChar char="•"/>
            </a:pPr>
            <a:r>
              <a:rPr lang="en-CA" i="1"/>
              <a:t>Dental dam video demo-2:50 minutes</a:t>
            </a:r>
            <a:r>
              <a:rPr lang="en-US" b="1" i="1">
                <a:cs typeface="Calibri"/>
              </a:rPr>
              <a:t> (</a:t>
            </a:r>
            <a:r>
              <a:rPr lang="en-US" i="1">
                <a:cs typeface="Calibri"/>
              </a:rPr>
              <a:t>will require internet connection to view)</a:t>
            </a:r>
          </a:p>
          <a:p>
            <a:endParaRPr lang="en-US" b="1">
              <a:cs typeface="Calibri"/>
            </a:endParaRPr>
          </a:p>
          <a:p>
            <a:r>
              <a:rPr lang="en-US" b="1">
                <a:cs typeface="Calibri"/>
              </a:rPr>
              <a:t>Note:</a:t>
            </a:r>
          </a:p>
          <a:p>
            <a:pPr marL="171450" indent="-171450">
              <a:buFont typeface="Arial"/>
              <a:buChar char="•"/>
            </a:pPr>
            <a:r>
              <a:rPr lang="en-US" i="1">
                <a:cs typeface="Calibri"/>
              </a:rPr>
              <a:t>If you do not have access to the internet, the video wont play. Proceed with condom demo found on slide 64 instead. </a:t>
            </a:r>
          </a:p>
          <a:p>
            <a:endParaRPr lang="en-US" b="1">
              <a:cs typeface="Calibri"/>
            </a:endParaRPr>
          </a:p>
          <a:p>
            <a:endParaRPr lang="en-CA"/>
          </a:p>
          <a:p>
            <a:endParaRPr lang="en-CA"/>
          </a:p>
          <a:p>
            <a:r>
              <a:rPr lang="en-CA"/>
              <a:t>Ref: https://teachingsexualhealth.ca/teachers/lesson-plans-resources/videos/	</a:t>
            </a:r>
          </a:p>
        </p:txBody>
      </p:sp>
      <p:sp>
        <p:nvSpPr>
          <p:cNvPr id="4" name="Slide Number Placeholder 3"/>
          <p:cNvSpPr>
            <a:spLocks noGrp="1"/>
          </p:cNvSpPr>
          <p:nvPr>
            <p:ph type="sldNum" sz="quarter" idx="5"/>
          </p:nvPr>
        </p:nvSpPr>
        <p:spPr/>
        <p:txBody>
          <a:bodyPr/>
          <a:lstStyle/>
          <a:p>
            <a:fld id="{099CB9D2-FF7F-45BD-812A-35C513E82E94}" type="slidenum">
              <a:rPr lang="en-CA" smtClean="0"/>
              <a:t>61</a:t>
            </a:fld>
            <a:endParaRPr lang="en-CA"/>
          </a:p>
        </p:txBody>
      </p:sp>
    </p:spTree>
    <p:extLst>
      <p:ext uri="{BB962C8B-B14F-4D97-AF65-F5344CB8AC3E}">
        <p14:creationId xmlns:p14="http://schemas.microsoft.com/office/powerpoint/2010/main" val="3271652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This slide contains links to condom demonstration video from teaching sexual health </a:t>
            </a:r>
          </a:p>
          <a:p>
            <a:pPr marL="171450" indent="-171450">
              <a:buFont typeface="Arial" panose="020B0604020202020204" pitchFamily="34" charset="0"/>
              <a:buChar char="•"/>
            </a:pPr>
            <a:r>
              <a:rPr lang="en-CA" i="1"/>
              <a:t>Dental dam video demo-2:50 minutes</a:t>
            </a:r>
            <a:r>
              <a:rPr lang="en-US" b="1" i="1">
                <a:cs typeface="Calibri"/>
              </a:rPr>
              <a:t> (</a:t>
            </a:r>
            <a:r>
              <a:rPr lang="en-US" i="1">
                <a:cs typeface="Calibri"/>
              </a:rPr>
              <a:t>will require internet connection to view)</a:t>
            </a:r>
          </a:p>
          <a:p>
            <a:endParaRPr lang="en-US" b="1">
              <a:cs typeface="Calibri"/>
            </a:endParaRPr>
          </a:p>
          <a:p>
            <a:r>
              <a:rPr lang="en-US" b="1">
                <a:cs typeface="Calibri"/>
              </a:rPr>
              <a:t>Note:</a:t>
            </a:r>
          </a:p>
          <a:p>
            <a:pPr marL="171450" indent="-171450">
              <a:buFont typeface="Arial"/>
              <a:buChar char="•"/>
            </a:pPr>
            <a:r>
              <a:rPr lang="en-US" i="1">
                <a:cs typeface="Calibri"/>
              </a:rPr>
              <a:t>If you do not have access to the internet, the video wont play. Proceed with condom demo found on the next slide instead. </a:t>
            </a:r>
          </a:p>
          <a:p>
            <a:pPr marL="171450" indent="-171450">
              <a:buFont typeface="Arial"/>
              <a:buChar char="•"/>
            </a:pPr>
            <a:endParaRPr lang="en-US" i="1">
              <a:cs typeface="Calibri"/>
            </a:endParaRPr>
          </a:p>
          <a:p>
            <a:endParaRPr lang="en-CA"/>
          </a:p>
          <a:p>
            <a:r>
              <a:rPr lang="en-CA"/>
              <a:t>Ref: https://teachingsexualhealth.ca/teachers/lesson-plans-resources/videos/</a:t>
            </a:r>
            <a:endParaRPr lang="en-US" i="1">
              <a:cs typeface="Calibri"/>
            </a:endParaRPr>
          </a:p>
          <a:p>
            <a:pPr marL="171450" indent="-17145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62</a:t>
            </a:fld>
            <a:endParaRPr lang="en-US"/>
          </a:p>
        </p:txBody>
      </p:sp>
    </p:spTree>
    <p:extLst>
      <p:ext uri="{BB962C8B-B14F-4D97-AF65-F5344CB8AC3E}">
        <p14:creationId xmlns:p14="http://schemas.microsoft.com/office/powerpoint/2010/main" val="23216766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a:t>All videos in one slide version- Show videos if internet connection available. </a:t>
            </a:r>
            <a:endParaRPr lang="en-CA" b="1"/>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a:p>
          <a:p>
            <a:pPr marL="0" marR="0" lvl="0" indent="0" algn="l" defTabSz="914400" rtl="0" eaLnBrk="1" fontAlgn="auto" latinLnBrk="0" hangingPunct="1">
              <a:lnSpc>
                <a:spcPct val="100000"/>
              </a:lnSpc>
              <a:spcBef>
                <a:spcPts val="0"/>
              </a:spcBef>
              <a:spcAft>
                <a:spcPts val="0"/>
              </a:spcAft>
              <a:buClrTx/>
              <a:buSzTx/>
              <a:buFontTx/>
              <a:buNone/>
              <a:tabLst/>
              <a:defRPr/>
            </a:pPr>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These are some great barrier protection videos available at teaching sexual health resource. Please note that the internal condom video refers to it as a “female condom”. </a:t>
            </a:r>
          </a:p>
          <a:p>
            <a:endParaRPr lang="en-CA"/>
          </a:p>
          <a:p>
            <a:endParaRPr lang="en-CA"/>
          </a:p>
          <a:p>
            <a:r>
              <a:rPr lang="en-CA"/>
              <a:t>Ref: https://teachingsexualhealth.ca/teachers/lesson-plans-resources/videos/</a:t>
            </a:r>
          </a:p>
          <a:p>
            <a:endParaRPr lang="en-CA"/>
          </a:p>
          <a:p>
            <a:endParaRPr lang="en-US" i="1"/>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63</a:t>
            </a:fld>
            <a:endParaRPr lang="en-CA"/>
          </a:p>
        </p:txBody>
      </p:sp>
    </p:spTree>
    <p:extLst>
      <p:ext uri="{BB962C8B-B14F-4D97-AF65-F5344CB8AC3E}">
        <p14:creationId xmlns:p14="http://schemas.microsoft.com/office/powerpoint/2010/main" val="14497463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1"/>
              <a:t>It will take about 10 minutes to show all three videos. </a:t>
            </a:r>
          </a:p>
          <a:p>
            <a:pPr marL="0" indent="0">
              <a:buFont typeface="Arial" panose="020B0604020202020204" pitchFamily="34" charset="0"/>
              <a:buNone/>
            </a:pPr>
            <a:r>
              <a:rPr lang="en-US" b="0" i="1"/>
              <a:t>Provide a demonstration if internet connection not available to play videos – Ensure to bring condoms to the workshop. May bring scissors if planning on creating a dental dam from a </a:t>
            </a:r>
            <a:r>
              <a:rPr lang="en-US" b="0" i="1" err="1"/>
              <a:t>flavoured</a:t>
            </a:r>
            <a:r>
              <a:rPr lang="en-US" b="0" i="1"/>
              <a:t> condom. </a:t>
            </a:r>
          </a:p>
          <a:p>
            <a:pPr marL="0" indent="0">
              <a:buFont typeface="Arial" panose="020B0604020202020204" pitchFamily="34" charset="0"/>
              <a:buNone/>
            </a:pPr>
            <a:endParaRPr lang="en-US" b="1" i="0"/>
          </a:p>
          <a:p>
            <a:pPr marL="0" indent="0">
              <a:buFont typeface="Arial" panose="020B0604020202020204" pitchFamily="34" charset="0"/>
              <a:buNone/>
            </a:pPr>
            <a:r>
              <a:rPr lang="en-US" b="1" i="0"/>
              <a:t>Script</a:t>
            </a:r>
          </a:p>
          <a:p>
            <a:pPr marL="171450" indent="-171450">
              <a:buFont typeface="Arial" panose="020B0604020202020204" pitchFamily="34" charset="0"/>
              <a:buChar char="•"/>
            </a:pPr>
            <a:r>
              <a:rPr lang="en-US" i="0"/>
              <a:t>When doing a condom demo in the classroom, the following points are usually discussed: </a:t>
            </a:r>
          </a:p>
          <a:p>
            <a:pPr marL="171450" indent="-171450">
              <a:buFont typeface="Arial" panose="020B0604020202020204" pitchFamily="34" charset="0"/>
              <a:buChar char="•"/>
            </a:pPr>
            <a:r>
              <a:rPr lang="en-US" i="0"/>
              <a:t>“Look at the expiry date” </a:t>
            </a:r>
          </a:p>
          <a:p>
            <a:pPr marL="171450" indent="-171450">
              <a:buFont typeface="Arial" panose="020B0604020202020204" pitchFamily="34" charset="0"/>
              <a:buChar char="•"/>
            </a:pPr>
            <a:r>
              <a:rPr lang="en-US" i="0"/>
              <a:t>“What is an expiry date?” </a:t>
            </a:r>
          </a:p>
          <a:p>
            <a:pPr marL="171450" indent="-171450">
              <a:buFont typeface="Arial" panose="020B0604020202020204" pitchFamily="34" charset="0"/>
              <a:buChar char="•"/>
            </a:pPr>
            <a:r>
              <a:rPr lang="en-US" i="0"/>
              <a:t>“It is typically written as EXP”</a:t>
            </a:r>
          </a:p>
          <a:p>
            <a:pPr marL="171450" indent="-171450">
              <a:buFont typeface="Arial" panose="020B0604020202020204" pitchFamily="34" charset="0"/>
              <a:buChar char="•"/>
            </a:pPr>
            <a:r>
              <a:rPr lang="en-US" i="0"/>
              <a:t>“Does the package have a pocket of air? Gently squeeze to ensure there are no holes”</a:t>
            </a:r>
          </a:p>
          <a:p>
            <a:pPr marL="171450" indent="-171450">
              <a:buFont typeface="Arial" panose="020B0604020202020204" pitchFamily="34" charset="0"/>
              <a:buChar char="•"/>
            </a:pPr>
            <a:r>
              <a:rPr lang="en-US" i="0"/>
              <a:t>For external condom: “Open the condom package carefully and take the condom out. The condom should resemble a sombrero. If the condom is inside out and came into contact with the penis/external genital, discard and grab a new one.  Gently pinch the tip of the condom and roll over the erect (hard) penis/external genital” </a:t>
            </a:r>
          </a:p>
          <a:p>
            <a:pPr marL="171450" indent="-171450">
              <a:buFont typeface="Arial" panose="020B0604020202020204" pitchFamily="34" charset="0"/>
              <a:buChar char="•"/>
            </a:pPr>
            <a:r>
              <a:rPr lang="en-US" i="0"/>
              <a:t>For internal condom: “A brand available in BC is labelled as a “female” condom”, “Open the package carefully and take the condom out.  The closed end of the condom should go inside the vagina/internal genital or anus”</a:t>
            </a:r>
          </a:p>
          <a:p>
            <a:pPr marL="171450" indent="-171450">
              <a:buFont typeface="Arial" panose="020B0604020202020204" pitchFamily="34" charset="0"/>
              <a:buChar char="•"/>
            </a:pPr>
            <a:r>
              <a:rPr lang="en-US" i="0"/>
              <a:t>Store condoms at room temperature. </a:t>
            </a:r>
          </a:p>
          <a:p>
            <a:pPr marL="171450" indent="-171450">
              <a:buFont typeface="Arial" panose="020B0604020202020204" pitchFamily="34" charset="0"/>
              <a:buChar char="•"/>
            </a:pPr>
            <a:r>
              <a:rPr lang="en-US" i="0"/>
              <a:t>When removing a condom, do so carefully and avoid spilling, external condoms should be removed. while penis is still erect.</a:t>
            </a:r>
          </a:p>
          <a:p>
            <a:pPr marL="171450" indent="-171450">
              <a:buFont typeface="Arial" panose="020B0604020202020204" pitchFamily="34" charset="0"/>
              <a:buChar char="•"/>
            </a:pPr>
            <a:r>
              <a:rPr lang="en-US" i="0"/>
              <a:t>Make a knot in the condom when it is out and throw out in the garbage.</a:t>
            </a:r>
          </a:p>
          <a:p>
            <a:pPr marL="171450" indent="-171450">
              <a:buFont typeface="Arial" panose="020B0604020202020204" pitchFamily="34" charset="0"/>
              <a:buChar char="•"/>
            </a:pPr>
            <a:r>
              <a:rPr lang="en-US" i="0"/>
              <a:t>A reminder to never use more than one condom at a time! (i.e. an internal and external condom or double up).  The friction makes the material weaker/break or slip.</a:t>
            </a:r>
          </a:p>
          <a:p>
            <a:pPr marL="171450" indent="-171450">
              <a:buFont typeface="Arial" panose="020B0604020202020204" pitchFamily="34" charset="0"/>
              <a:buChar char="•"/>
            </a:pPr>
            <a:r>
              <a:rPr lang="en-US" sz="1800" b="0" i="0" u="none" strike="noStrike">
                <a:solidFill>
                  <a:srgbClr val="000000"/>
                </a:solidFill>
                <a:effectLst/>
                <a:latin typeface="Calibri" panose="020F0502020204030204" pitchFamily="34" charset="0"/>
              </a:rPr>
              <a:t>We have been talking about things very factually during this demo, but we can remind youths that this is a good time to check-in with their partner(s) to see how they are doing. </a:t>
            </a:r>
          </a:p>
          <a:p>
            <a:endParaRPr lang="en-US" i="1"/>
          </a:p>
          <a:p>
            <a:endParaRPr lang="en-US" i="1"/>
          </a:p>
          <a:p>
            <a:r>
              <a:rPr lang="en-CA"/>
              <a:t>Ref: https://teachingsexualhealth.ca/app/uploads/sites/4/Birth-Contol-Kit-ENGLISH-FINAL.pdf</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Cottonbro Studio-https://www.pexels.com/photo/person-opening-a-plastic-3923170/  and  https://www.pexels.com/photo/person-holding-white-plastic-pack-3923177/</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64</a:t>
            </a:fld>
            <a:endParaRPr lang="en-CA"/>
          </a:p>
        </p:txBody>
      </p:sp>
    </p:spTree>
    <p:extLst>
      <p:ext uri="{BB962C8B-B14F-4D97-AF65-F5344CB8AC3E}">
        <p14:creationId xmlns:p14="http://schemas.microsoft.com/office/powerpoint/2010/main" val="186049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0" indent="0">
              <a:buFont typeface="Arial" panose="020B0604020202020204" pitchFamily="34" charset="0"/>
              <a:buNone/>
            </a:pPr>
            <a:r>
              <a:rPr lang="en-US" i="1"/>
              <a:t>Read slide </a:t>
            </a:r>
          </a:p>
          <a:p>
            <a:pPr marL="171450" indent="-171450">
              <a:buFont typeface="Arial" panose="020B0604020202020204" pitchFamily="34" charset="0"/>
              <a:buChar char="•"/>
            </a:pPr>
            <a:r>
              <a:rPr lang="en-US"/>
              <a:t>Youth may not be keen on using condoms or barriers for oral sex due to taste – flavoured condoms are available and often more appealing to youth!</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65</a:t>
            </a:fld>
            <a:endParaRPr lang="en-CA"/>
          </a:p>
        </p:txBody>
      </p:sp>
    </p:spTree>
    <p:extLst>
      <p:ext uri="{BB962C8B-B14F-4D97-AF65-F5344CB8AC3E}">
        <p14:creationId xmlns:p14="http://schemas.microsoft.com/office/powerpoint/2010/main" val="8649471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endParaRPr lang="en-CA" b="0"/>
          </a:p>
          <a:p>
            <a:pPr marL="171450" indent="-171450">
              <a:buFont typeface="Arial" panose="020B0604020202020204" pitchFamily="34" charset="0"/>
              <a:buChar char="•"/>
            </a:pPr>
            <a:r>
              <a:rPr lang="en-CA" b="0"/>
              <a:t>This is a great 10 question quiz from Be In The Know that can also be used in the classroom. I will open it and show you a few of the questions. </a:t>
            </a:r>
          </a:p>
          <a:p>
            <a:endParaRPr lang="en-CA"/>
          </a:p>
          <a:p>
            <a:r>
              <a:rPr lang="en-CA"/>
              <a:t>Ref: https://www.beintheknow.org/resources/quizzes/condoms-quiz-0?page=start </a:t>
            </a:r>
          </a:p>
        </p:txBody>
      </p:sp>
      <p:sp>
        <p:nvSpPr>
          <p:cNvPr id="4" name="Slide Number Placeholder 3"/>
          <p:cNvSpPr>
            <a:spLocks noGrp="1"/>
          </p:cNvSpPr>
          <p:nvPr>
            <p:ph type="sldNum" sz="quarter" idx="5"/>
          </p:nvPr>
        </p:nvSpPr>
        <p:spPr/>
        <p:txBody>
          <a:bodyPr/>
          <a:lstStyle/>
          <a:p>
            <a:fld id="{099CB9D2-FF7F-45BD-812A-35C513E82E94}" type="slidenum">
              <a:rPr lang="en-CA" smtClean="0"/>
              <a:t>66</a:t>
            </a:fld>
            <a:endParaRPr lang="en-CA"/>
          </a:p>
        </p:txBody>
      </p:sp>
    </p:spTree>
    <p:extLst>
      <p:ext uri="{BB962C8B-B14F-4D97-AF65-F5344CB8AC3E}">
        <p14:creationId xmlns:p14="http://schemas.microsoft.com/office/powerpoint/2010/main" val="29263249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a:t>After first bullet: S</a:t>
            </a:r>
            <a:r>
              <a:rPr lang="en-CA" b="0"/>
              <a:t>ome people chose to decrease or eliminate risk by not having sex as they feel this is the right choice for them. This is sometimes referred to as abstinence. </a:t>
            </a:r>
            <a:r>
              <a:rPr lang="en-CA"/>
              <a:t>The activities people abstain from can vary from person to person. </a:t>
            </a:r>
            <a:endParaRPr lang="en-CA"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a:t>Read second bullet </a:t>
            </a:r>
            <a:endParaRPr lang="en-CA" i="1"/>
          </a:p>
          <a:p>
            <a:endParaRPr lang="en-CA"/>
          </a:p>
          <a:p>
            <a:r>
              <a:rPr lang="en-CA"/>
              <a:t>Ref: https://teachingsexualhealth.ca/app/uploads/sites/4/Gr7LP4-Abstinence-ENGLISH-FINAL.pdf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469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1"/>
              <a:t>After first reason: </a:t>
            </a:r>
            <a:r>
              <a:rPr lang="en-US" b="0" i="0"/>
              <a:t>a reminder that many people do not experience STBBI symptoms at all. </a:t>
            </a:r>
          </a:p>
          <a:p>
            <a:pPr marL="171450" indent="-171450">
              <a:buFont typeface="Arial" panose="020B0604020202020204" pitchFamily="34" charset="0"/>
              <a:buChar char="•"/>
            </a:pPr>
            <a:r>
              <a:rPr lang="en-US" b="0" i="1"/>
              <a:t>After fifth reason: </a:t>
            </a:r>
            <a:r>
              <a:rPr lang="en-US" b="0" i="0"/>
              <a:t>once a person starts having sex </a:t>
            </a:r>
          </a:p>
          <a:p>
            <a:pPr marL="171450" indent="-171450">
              <a:buFont typeface="Arial" panose="020B0604020202020204" pitchFamily="34" charset="0"/>
              <a:buChar char="•"/>
            </a:pPr>
            <a:r>
              <a:rPr lang="en-CA" b="0" i="1"/>
              <a:t>After last bullet: </a:t>
            </a:r>
            <a:r>
              <a:rPr lang="en-CA"/>
              <a:t>For sexual assault services, youths are encouraged to go to the emergency department 24 hours a day. </a:t>
            </a:r>
          </a:p>
          <a:p>
            <a:pPr marL="171450" indent="-171450">
              <a:buFont typeface="Arial" panose="020B0604020202020204" pitchFamily="34" charset="0"/>
              <a:buChar char="•"/>
            </a:pPr>
            <a:r>
              <a:rPr lang="en-CA"/>
              <a:t>Youths can visit a VCH sexual health clinic for non-urgent sexual assault support and follow-up. </a:t>
            </a:r>
          </a:p>
          <a:p>
            <a:pPr marL="0" indent="0">
              <a:buFont typeface="Arial" panose="020B0604020202020204" pitchFamily="34" charset="0"/>
              <a:buNone/>
            </a:pPr>
            <a:endParaRPr lang="en-CA" i="1"/>
          </a:p>
          <a:p>
            <a:pPr marL="0" indent="0">
              <a:buFont typeface="Arial" panose="020B0604020202020204" pitchFamily="34" charset="0"/>
              <a:buNone/>
            </a:pPr>
            <a:endParaRPr lang="en-CA" i="0"/>
          </a:p>
          <a:p>
            <a:pPr marL="0" indent="0">
              <a:buFont typeface="Arial" panose="020B0604020202020204" pitchFamily="34" charset="0"/>
              <a:buNone/>
            </a:pPr>
            <a:r>
              <a:rPr lang="en-CA" i="0"/>
              <a:t>Ref: https://smartsexresource.com/sexually-transmitted-infections/sti-basics/symptoms-testing/</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68</a:t>
            </a:fld>
            <a:endParaRPr lang="en-CA"/>
          </a:p>
        </p:txBody>
      </p:sp>
    </p:spTree>
    <p:extLst>
      <p:ext uri="{BB962C8B-B14F-4D97-AF65-F5344CB8AC3E}">
        <p14:creationId xmlns:p14="http://schemas.microsoft.com/office/powerpoint/2010/main" val="4997522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p>
          <a:p>
            <a:pPr marL="342900" indent="-342900">
              <a:buChar char="•"/>
            </a:pPr>
            <a:r>
              <a:rPr lang="en-US" b="0" i="0" u="none" strike="noStrike">
                <a:solidFill>
                  <a:srgbClr val="000000"/>
                </a:solidFill>
                <a:effectLst/>
                <a:latin typeface="Calibri" panose="020F0502020204030204" pitchFamily="34" charset="0"/>
              </a:rPr>
              <a:t>Let us understand the reasons why youths may avoid seeking sexual health care.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solidFill>
                  <a:srgbClr val="FF0000"/>
                </a:solidFill>
                <a:cs typeface="Calibri"/>
              </a:rPr>
              <a:t>Youth may feel uncertain about what to expect. They may not know what the visit will entail, what will be discussed, what will be provided and whether their needs will be met. Our clinic services hand outs have a description of services available and we recommend you review this with your students. </a:t>
            </a:r>
            <a:endParaRPr lang="en-US" i="1">
              <a:cs typeface="Calibri"/>
            </a:endParaRPr>
          </a:p>
          <a:p>
            <a:pPr marL="342900" indent="-342900">
              <a:buChar char="•"/>
            </a:pPr>
            <a:r>
              <a:rPr lang="en-US" i="0">
                <a:cs typeface="Calibri"/>
              </a:rPr>
              <a:t>Youths may feel discomfort and embarrassment </a:t>
            </a:r>
            <a:r>
              <a:rPr lang="en-US">
                <a:cs typeface="Calibri"/>
              </a:rPr>
              <a:t>about discussing their sexual history openly with someone. Please let them know that</a:t>
            </a:r>
            <a:r>
              <a:rPr lang="en-US" b="0" i="0" u="none" strike="noStrike">
                <a:solidFill>
                  <a:srgbClr val="000000"/>
                </a:solidFill>
                <a:effectLst/>
                <a:latin typeface="Calibri" panose="020F0502020204030204" pitchFamily="34" charset="0"/>
              </a:rPr>
              <a:t> health care providers are trained to provide non-judgmental sexual health care and see individuals with all sorts of sexual histories.</a:t>
            </a:r>
            <a:r>
              <a:rPr lang="en-US" b="0" i="0">
                <a:solidFill>
                  <a:srgbClr val="000000"/>
                </a:solidFill>
                <a:effectLst/>
                <a:latin typeface="Calibri" panose="020F0502020204030204" pitchFamily="34" charset="0"/>
              </a:rPr>
              <a:t>​ We are here to help. They may be concerned about having a</a:t>
            </a:r>
            <a:r>
              <a:rPr lang="en-US">
                <a:cs typeface="Calibri"/>
              </a:rPr>
              <a:t> physical examination. Please let them know a physical examination may or may not be needed. If it is needed, we will help them every step of the way. They are always able to decline a physical exam. They may also be uncomfortable with seeing a health care provider of a certain gender. Please let them know that they can request a health care provider of a certain gender. If we don’t have one available, we can help them with options to access one. </a:t>
            </a:r>
          </a:p>
          <a:p>
            <a:pPr marL="342900" indent="-342900">
              <a:buChar char="•"/>
            </a:pPr>
            <a:r>
              <a:rPr lang="en-US">
                <a:cs typeface="Calibri"/>
              </a:rPr>
              <a:t>Youths may also be worried about what they might find out, for example having a STBBI or unintended pregnancy. Please let them know that we are there to help and options are available.</a:t>
            </a:r>
            <a:r>
              <a:rPr lang="en-US" b="0" i="0">
                <a:cs typeface="Calibri"/>
              </a:rPr>
              <a:t> Youth may also w</a:t>
            </a:r>
            <a:r>
              <a:rPr lang="en-US" i="0">
                <a:cs typeface="Calibri"/>
              </a:rPr>
              <a:t>orry  about confidentiality. Particularly </a:t>
            </a:r>
            <a:r>
              <a:rPr lang="en-US">
                <a:cs typeface="Calibri"/>
              </a:rPr>
              <a:t>that their visit will become known to their parents/guardians. Please let them know that sexual health services are always confidential </a:t>
            </a:r>
            <a:r>
              <a:rPr lang="en-US" b="0" i="0" u="none" strike="noStrike">
                <a:solidFill>
                  <a:srgbClr val="000000"/>
                </a:solidFill>
                <a:effectLst/>
                <a:latin typeface="Calibri" panose="020F0502020204030204" pitchFamily="34" charset="0"/>
              </a:rPr>
              <a:t>unless a youth tells us that they are at risk of being harmed or harming themselves or others. </a:t>
            </a:r>
            <a:r>
              <a:rPr lang="en-US" b="0" i="0">
                <a:solidFill>
                  <a:srgbClr val="000000"/>
                </a:solidFill>
                <a:effectLst/>
                <a:latin typeface="Calibri" panose="020F0502020204030204" pitchFamily="34" charset="0"/>
              </a:rPr>
              <a:t>​</a:t>
            </a:r>
            <a:endParaRPr lang="en-US" i="0">
              <a:cs typeface="Calibri"/>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i="0">
                <a:solidFill>
                  <a:srgbClr val="FF0000"/>
                </a:solidFill>
                <a:cs typeface="Calibri"/>
              </a:rPr>
              <a:t>Some youth may have difficulty accessing sexual health care services, for example, they may not have transportation. If this is an issue, please let them know to speak to one of the school counsellors or myself. </a:t>
            </a:r>
            <a:endParaRPr lang="en-US">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cs typeface="Calibri"/>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i="0">
                <a:cs typeface="Calibri"/>
              </a:rPr>
              <a:t>The following slide will touch on where youths can seek sexual health care as well as resources.</a:t>
            </a:r>
            <a:endParaRPr lang="en-CA"/>
          </a:p>
          <a:p>
            <a:pPr marL="342900" indent="-342900">
              <a:buChar char="•"/>
            </a:pPr>
            <a:endParaRPr lang="en-US">
              <a:cs typeface="Calibri"/>
            </a:endParaRPr>
          </a:p>
          <a:p>
            <a:r>
              <a:rPr lang="en-CA"/>
              <a:t>New image: </a:t>
            </a:r>
          </a:p>
          <a:p>
            <a:r>
              <a:rPr lang="en-CA"/>
              <a:t>Uncertainty, Discomfort, embarrassment, preferences, worry, confidentiality, accessibility, </a:t>
            </a:r>
          </a:p>
        </p:txBody>
      </p:sp>
      <p:sp>
        <p:nvSpPr>
          <p:cNvPr id="4" name="Slide Number Placeholder 3"/>
          <p:cNvSpPr>
            <a:spLocks noGrp="1"/>
          </p:cNvSpPr>
          <p:nvPr>
            <p:ph type="sldNum" sz="quarter" idx="5"/>
          </p:nvPr>
        </p:nvSpPr>
        <p:spPr/>
        <p:txBody>
          <a:bodyPr/>
          <a:lstStyle/>
          <a:p>
            <a:fld id="{099CB9D2-FF7F-45BD-812A-35C513E82E94}" type="slidenum">
              <a:rPr lang="en-CA" smtClean="0"/>
              <a:t>69</a:t>
            </a:fld>
            <a:endParaRPr lang="en-CA"/>
          </a:p>
        </p:txBody>
      </p:sp>
    </p:spTree>
    <p:extLst>
      <p:ext uri="{BB962C8B-B14F-4D97-AF65-F5344CB8AC3E}">
        <p14:creationId xmlns:p14="http://schemas.microsoft.com/office/powerpoint/2010/main" val="227094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indent="-171450">
              <a:buFont typeface="Arial" panose="020B0604020202020204" pitchFamily="34" charset="0"/>
              <a:buChar char="•"/>
            </a:pPr>
            <a:r>
              <a:rPr lang="en-CA" i="0"/>
              <a:t>You may be asking yourself what you need to teach, this is what the curriculum outlines. </a:t>
            </a:r>
            <a:endParaRPr lang="en-CA" b="1" i="0"/>
          </a:p>
          <a:p>
            <a:pPr marL="171450" indent="-171450">
              <a:buFont typeface="Arial" panose="020B0604020202020204" pitchFamily="34" charset="0"/>
              <a:buChar char="•"/>
            </a:pPr>
            <a:r>
              <a:rPr lang="en-CA" i="1"/>
              <a:t>Read slide</a:t>
            </a:r>
          </a:p>
          <a:p>
            <a:endParaRPr lang="en-CA"/>
          </a:p>
          <a:p>
            <a:endParaRPr lang="en-CA"/>
          </a:p>
          <a:p>
            <a:r>
              <a:rPr lang="en-CA"/>
              <a:t>Ref: https://curriculum.gov.bc.ca/curriculum/physical-health-education/10/core</a:t>
            </a:r>
          </a:p>
          <a:p>
            <a:r>
              <a:rPr lang="en-CA"/>
              <a:t>https://curriculum.gov.bc.ca/sites/curriculum.gov.bc.ca//files/curriculum/physical-health-education/en_physical-health-education_10_core_elab.pdf</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7</a:t>
            </a:fld>
            <a:endParaRPr lang="en-US"/>
          </a:p>
        </p:txBody>
      </p:sp>
    </p:spTree>
    <p:extLst>
      <p:ext uri="{BB962C8B-B14F-4D97-AF65-F5344CB8AC3E}">
        <p14:creationId xmlns:p14="http://schemas.microsoft.com/office/powerpoint/2010/main" val="570704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Where can youths go for care? The following is a list of youth specific clinics/services.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We recommend you discuss these health clinic resources with your class, and post within the class or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VCH Youth and Sexual Health clinics (</a:t>
            </a:r>
            <a:r>
              <a:rPr lang="en-US" b="0"/>
              <a:t>across the VCH region) and </a:t>
            </a:r>
            <a:r>
              <a:rPr lang="en-US" b="0" i="1"/>
              <a:t>Options for Sexual Health </a:t>
            </a:r>
            <a:r>
              <a:rPr lang="en-US" b="0"/>
              <a:t>clinics offer sexual and reproductive health care services, including STI testing and contraception.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cs typeface="Calibri"/>
              </a:rPr>
              <a:t>Foundry o</a:t>
            </a:r>
            <a:r>
              <a:rPr lang="en-US"/>
              <a:t>ffers health and counselling services for young people ages 12-24.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cs typeface="Calibri"/>
              </a:rPr>
              <a:t>Get Checked Online </a:t>
            </a:r>
            <a:r>
              <a:rPr lang="en-US">
                <a:cs typeface="Calibri"/>
              </a:rPr>
              <a:t>is an easy way to test for STBBIs without visiting a health care provider</a:t>
            </a:r>
          </a:p>
          <a:p>
            <a:endParaRPr lang="en-C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4896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 </a:t>
            </a:r>
          </a:p>
          <a:p>
            <a:pPr marL="171450" indent="-171450">
              <a:buFont typeface="Arial" panose="020B0604020202020204" pitchFamily="34" charset="0"/>
              <a:buChar char="•"/>
            </a:pPr>
            <a:r>
              <a:rPr lang="en-US" i="1"/>
              <a:t>Read slide </a:t>
            </a:r>
            <a:endParaRPr lang="en-CA" i="1"/>
          </a:p>
        </p:txBody>
      </p:sp>
      <p:sp>
        <p:nvSpPr>
          <p:cNvPr id="4" name="Slide Number Placeholder 3"/>
          <p:cNvSpPr>
            <a:spLocks noGrp="1"/>
          </p:cNvSpPr>
          <p:nvPr>
            <p:ph type="sldNum" sz="quarter" idx="5"/>
          </p:nvPr>
        </p:nvSpPr>
        <p:spPr/>
        <p:txBody>
          <a:bodyPr/>
          <a:lstStyle/>
          <a:p>
            <a:fld id="{658AEF73-3583-2840-A36F-B25D79D6FE3B}" type="slidenum">
              <a:rPr lang="en-US" smtClean="0"/>
              <a:t>71</a:t>
            </a:fld>
            <a:endParaRPr lang="en-US"/>
          </a:p>
        </p:txBody>
      </p:sp>
    </p:spTree>
    <p:extLst>
      <p:ext uri="{BB962C8B-B14F-4D97-AF65-F5344CB8AC3E}">
        <p14:creationId xmlns:p14="http://schemas.microsoft.com/office/powerpoint/2010/main" val="3742793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a:buChar char="•"/>
            </a:pPr>
            <a:r>
              <a:rPr lang="en-US" i="1">
                <a:cs typeface="Calibri"/>
              </a:rPr>
              <a:t>Read title</a:t>
            </a:r>
          </a:p>
          <a:p>
            <a:pPr marL="171450" indent="-171450">
              <a:buFont typeface="Arial"/>
              <a:buChar char="•"/>
            </a:pPr>
            <a:r>
              <a:rPr lang="en-US" i="0">
                <a:cs typeface="Calibri"/>
              </a:rPr>
              <a:t>There are many excellent resources, but here are the ones we’d particularly recommend.</a:t>
            </a:r>
          </a:p>
          <a:p>
            <a:pPr marL="171450" indent="-171450">
              <a:buFont typeface="Arial"/>
              <a:buChar char="•"/>
            </a:pPr>
            <a:r>
              <a:rPr lang="en-US" i="1" u="none">
                <a:cs typeface="Calibri"/>
              </a:rPr>
              <a:t>Sex Sense </a:t>
            </a:r>
            <a:r>
              <a:rPr lang="en-US" i="0" u="none">
                <a:cs typeface="Calibri"/>
              </a:rPr>
              <a:t>is a resource from Options for Sexual Health. They have great evidence-based information on their website. They also take questions by </a:t>
            </a:r>
            <a:r>
              <a:rPr lang="en-US" i="0">
                <a:cs typeface="Calibri"/>
              </a:rPr>
              <a:t>phone or online through their website. </a:t>
            </a:r>
            <a:r>
              <a:rPr lang="en-US">
                <a:cs typeface="Calibri"/>
              </a:rPr>
              <a:t>Individuals can call and ask questions or submit a question online.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i="1">
                <a:effectLst/>
                <a:latin typeface="Calibri" panose="020F0502020204030204" pitchFamily="34" charset="0"/>
                <a:ea typeface="Times New Roman" panose="02020603050405020304" pitchFamily="18" charset="0"/>
                <a:cs typeface="Times New Roman" panose="02020603050405020304" pitchFamily="18" charset="0"/>
              </a:rPr>
              <a:t>Smart Sex Resource </a:t>
            </a:r>
            <a:r>
              <a:rPr lang="en-US" sz="1800">
                <a:effectLst/>
                <a:latin typeface="Calibri" panose="020F0502020204030204" pitchFamily="34" charset="0"/>
                <a:ea typeface="Times New Roman" panose="02020603050405020304" pitchFamily="18" charset="0"/>
                <a:cs typeface="Times New Roman" panose="02020603050405020304" pitchFamily="18" charset="0"/>
              </a:rPr>
              <a:t>was</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developed by the BC Centre for Disease Control (BCCDC). It provides comprehensive sexual health information and links to services for British Columbians of all ages. A large library with more than 1000 questions from the public on various sexual health related topics is also available.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endParaRPr lang="en-US" i="0">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1944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move on, I would like to show you the speakers notes- go to slide 12 </a:t>
            </a:r>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74</a:t>
            </a:fld>
            <a:endParaRPr lang="en-US"/>
          </a:p>
        </p:txBody>
      </p:sp>
    </p:spTree>
    <p:extLst>
      <p:ext uri="{BB962C8B-B14F-4D97-AF65-F5344CB8AC3E}">
        <p14:creationId xmlns:p14="http://schemas.microsoft.com/office/powerpoint/2010/main" val="139826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Keep in mind that today we’ll be covering information about sexual health topics, but we won’t cover any of your district’s protocols.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Is anyone aware of whether there is healthy sexuality lead or coordinator in this district?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PHNs are encouraged to find out who the healthy sexuality leads/sexual health educators are and provide this information to teachers during the workshop. </a:t>
            </a:r>
          </a:p>
        </p:txBody>
      </p:sp>
      <p:sp>
        <p:nvSpPr>
          <p:cNvPr id="4" name="Slide Number Placeholder 3"/>
          <p:cNvSpPr>
            <a:spLocks noGrp="1"/>
          </p:cNvSpPr>
          <p:nvPr>
            <p:ph type="sldNum" sz="quarter" idx="5"/>
          </p:nvPr>
        </p:nvSpPr>
        <p:spPr/>
        <p:txBody>
          <a:bodyPr/>
          <a:lstStyle/>
          <a:p>
            <a:fld id="{099CB9D2-FF7F-45BD-812A-35C513E82E94}" type="slidenum">
              <a:rPr lang="en-CA" smtClean="0"/>
              <a:t>8</a:t>
            </a:fld>
            <a:endParaRPr lang="en-CA"/>
          </a:p>
        </p:txBody>
      </p:sp>
    </p:spTree>
    <p:extLst>
      <p:ext uri="{BB962C8B-B14F-4D97-AF65-F5344CB8AC3E}">
        <p14:creationId xmlns:p14="http://schemas.microsoft.com/office/powerpoint/2010/main" val="29558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baseline="0"/>
              <a:t>Script</a:t>
            </a:r>
          </a:p>
          <a:p>
            <a:pPr marL="171450" indent="-171450">
              <a:buFont typeface="Arial" panose="020B0604020202020204" pitchFamily="34" charset="0"/>
              <a:buChar char="•"/>
            </a:pPr>
            <a:r>
              <a:rPr lang="en-CA" i="1" baseline="0"/>
              <a:t>Read slide</a:t>
            </a:r>
          </a:p>
          <a:p>
            <a:pPr marL="171450" indent="-171450">
              <a:buFont typeface="Arial" panose="020B0604020202020204" pitchFamily="34" charset="0"/>
              <a:buChar char="•"/>
            </a:pPr>
            <a:r>
              <a:rPr lang="en-CA" i="1" baseline="0"/>
              <a:t>1</a:t>
            </a:r>
            <a:r>
              <a:rPr lang="en-CA" i="1" baseline="30000"/>
              <a:t>st</a:t>
            </a:r>
            <a:r>
              <a:rPr lang="en-CA" i="1" baseline="0"/>
              <a:t> bullet: </a:t>
            </a:r>
            <a:r>
              <a:rPr lang="en-CA" i="0" baseline="0"/>
              <a:t>Like using inclusive language, relationship scenarios, literature and other resources. </a:t>
            </a:r>
          </a:p>
          <a:p>
            <a:pPr marL="171450" indent="-171450">
              <a:buFont typeface="Arial" panose="020B0604020202020204" pitchFamily="34" charset="0"/>
              <a:buChar char="•"/>
            </a:pPr>
            <a:r>
              <a:rPr lang="en-CA" i="1" baseline="0"/>
              <a:t>2</a:t>
            </a:r>
            <a:r>
              <a:rPr lang="en-CA" i="1" baseline="30000"/>
              <a:t>nd</a:t>
            </a:r>
            <a:r>
              <a:rPr lang="en-CA" i="1" baseline="0"/>
              <a:t> bullet: </a:t>
            </a:r>
            <a:r>
              <a:rPr lang="en-US" sz="1200" i="0"/>
              <a:t>For example, E.g., people must be married to have sex </a:t>
            </a:r>
            <a:r>
              <a:rPr lang="en-US" sz="1200" i="0">
                <a:solidFill>
                  <a:srgbClr val="FF0000"/>
                </a:solidFill>
              </a:rPr>
              <a:t>and have children.</a:t>
            </a:r>
          </a:p>
          <a:p>
            <a:pPr marL="171450" indent="-171450">
              <a:buFont typeface="Arial" panose="020B0604020202020204" pitchFamily="34" charset="0"/>
              <a:buChar char="•"/>
            </a:pPr>
            <a:r>
              <a:rPr lang="en-US" sz="1200" i="1">
                <a:solidFill>
                  <a:srgbClr val="FF0000"/>
                </a:solidFill>
              </a:rPr>
              <a:t>3</a:t>
            </a:r>
            <a:r>
              <a:rPr lang="en-US" sz="1200" i="1" baseline="30000">
                <a:solidFill>
                  <a:srgbClr val="FF0000"/>
                </a:solidFill>
              </a:rPr>
              <a:t>rd</a:t>
            </a:r>
            <a:r>
              <a:rPr lang="en-US" sz="1200" i="1">
                <a:solidFill>
                  <a:srgbClr val="FF0000"/>
                </a:solidFill>
              </a:rPr>
              <a:t> bullet: </a:t>
            </a:r>
            <a:r>
              <a:rPr lang="en-US" err="1"/>
              <a:t>Honour</a:t>
            </a:r>
            <a:r>
              <a:rPr lang="en-US"/>
              <a:t> culture by asking questions and inviting students to share. </a:t>
            </a:r>
            <a:endParaRPr lang="en-US" sz="1200" i="1">
              <a:solidFill>
                <a:srgbClr val="FF0000"/>
              </a:solidFill>
            </a:endParaRPr>
          </a:p>
          <a:p>
            <a:pPr marL="171450" indent="-171450">
              <a:buFont typeface="Arial" panose="020B0604020202020204" pitchFamily="34" charset="0"/>
              <a:buChar char="•"/>
            </a:pPr>
            <a:r>
              <a:rPr lang="en-US" sz="1200" i="1">
                <a:solidFill>
                  <a:srgbClr val="FF0000"/>
                </a:solidFill>
              </a:rPr>
              <a:t>4</a:t>
            </a:r>
            <a:r>
              <a:rPr lang="en-US" sz="1200" i="1" baseline="30000">
                <a:solidFill>
                  <a:srgbClr val="FF0000"/>
                </a:solidFill>
              </a:rPr>
              <a:t>th</a:t>
            </a:r>
            <a:r>
              <a:rPr lang="en-US" sz="1200" i="1">
                <a:solidFill>
                  <a:srgbClr val="FF0000"/>
                </a:solidFill>
              </a:rPr>
              <a:t> bullet: </a:t>
            </a:r>
            <a:r>
              <a:rPr lang="en-US" sz="1200" i="0">
                <a:solidFill>
                  <a:srgbClr val="FF0000"/>
                </a:solidFill>
              </a:rPr>
              <a:t>To help students physically self-regulate.</a:t>
            </a:r>
          </a:p>
          <a:p>
            <a:pPr marL="171450" indent="-171450">
              <a:buFont typeface="Arial" panose="020B0604020202020204" pitchFamily="34" charset="0"/>
              <a:buChar char="•"/>
            </a:pPr>
            <a:r>
              <a:rPr lang="en-US" sz="1200" i="1">
                <a:solidFill>
                  <a:srgbClr val="FF0000"/>
                </a:solidFill>
              </a:rPr>
              <a:t>5</a:t>
            </a:r>
            <a:r>
              <a:rPr lang="en-US" sz="1200" i="1" baseline="30000">
                <a:solidFill>
                  <a:srgbClr val="FF0000"/>
                </a:solidFill>
              </a:rPr>
              <a:t>th</a:t>
            </a:r>
            <a:r>
              <a:rPr lang="en-US" sz="1200" i="1">
                <a:solidFill>
                  <a:srgbClr val="FF0000"/>
                </a:solidFill>
              </a:rPr>
              <a:t> bullet: </a:t>
            </a:r>
            <a:r>
              <a:rPr lang="en-US" sz="1200" i="0">
                <a:solidFill>
                  <a:srgbClr val="FF0000"/>
                </a:solidFill>
              </a:rPr>
              <a:t>So students can follow up on their health care needs.</a:t>
            </a:r>
            <a:endParaRPr lang="en-US" sz="1200" i="1">
              <a:solidFill>
                <a:srgbClr val="FF0000"/>
              </a:solidFill>
            </a:endParaRPr>
          </a:p>
          <a:p>
            <a:pPr marL="171450" indent="-171450">
              <a:buFont typeface="Arial" panose="020B0604020202020204" pitchFamily="34" charset="0"/>
              <a:buChar char="•"/>
            </a:pPr>
            <a:r>
              <a:rPr lang="en-US" sz="1200" i="1"/>
              <a:t>Last bullet: </a:t>
            </a:r>
            <a:r>
              <a:rPr lang="en-US" sz="1200" i="0"/>
              <a:t>Be mindful some of your students may have experienced a STBBI and may feel shame and have felt stigmatized as a result. Provide advance notice of sensitive topics and monitor yourself and your students’ </a:t>
            </a:r>
            <a:r>
              <a:rPr lang="en-US" sz="1200" i="0" err="1"/>
              <a:t>behaviour</a:t>
            </a:r>
            <a:r>
              <a:rPr lang="en-US" sz="1200" i="0"/>
              <a:t> throughout the lesson. Develop a safety plan for students who may need to leave the room. </a:t>
            </a:r>
            <a:r>
              <a:rPr lang="en-CA" i="0" baseline="0"/>
              <a:t>For more information, refer to our Getting Started workshop. </a:t>
            </a:r>
          </a:p>
          <a:p>
            <a:pPr marL="171450" indent="-171450">
              <a:buFont typeface="Arial" panose="020B0604020202020204" pitchFamily="34" charset="0"/>
              <a:buChar char="•"/>
            </a:pPr>
            <a:endParaRPr lang="en-CA" i="0" baseline="0"/>
          </a:p>
          <a:p>
            <a:pPr marL="0" indent="0">
              <a:buFont typeface="Arial" panose="020B0604020202020204" pitchFamily="34" charset="0"/>
              <a:buNone/>
            </a:pPr>
            <a:r>
              <a:rPr lang="en-CA" b="1" i="0" baseline="0"/>
              <a:t>Notes</a:t>
            </a:r>
          </a:p>
          <a:p>
            <a:pPr marL="0" indent="0">
              <a:buFont typeface="Arial" panose="020B0604020202020204" pitchFamily="34" charset="0"/>
              <a:buNone/>
            </a:pPr>
            <a:r>
              <a:rPr lang="en-CA" b="0" i="1" baseline="0"/>
              <a:t>If Trauma Informed Practice (TIP) discussed further:</a:t>
            </a:r>
          </a:p>
          <a:p>
            <a:pPr marL="171450" indent="-171450" rtl="0">
              <a:buFont typeface="Arial" panose="020B0604020202020204" pitchFamily="34" charset="0"/>
              <a:buChar char="•"/>
            </a:pPr>
            <a:r>
              <a:rPr lang="en-US" i="1">
                <a:effectLst/>
              </a:rPr>
              <a:t>Preview videos and other content before showing to your students.</a:t>
            </a:r>
          </a:p>
          <a:p>
            <a:pPr marL="171450" indent="-171450" rtl="0">
              <a:buFont typeface="Arial" panose="020B0604020202020204" pitchFamily="34" charset="0"/>
              <a:buChar char="•"/>
            </a:pPr>
            <a:r>
              <a:rPr lang="en-US" i="1">
                <a:effectLst/>
              </a:rPr>
              <a:t>If possible, try to plan your lessons before a break (recess or lunch) and not a major school break (winter, spring, summer) so students can speak to you in private or follow up with a school counsellor or other professional if needed.</a:t>
            </a:r>
          </a:p>
          <a:p>
            <a:pPr marL="0" indent="0">
              <a:buFont typeface="Arial" panose="020B0604020202020204" pitchFamily="34" charset="0"/>
              <a:buNone/>
            </a:pPr>
            <a:endParaRPr lang="en-CA" b="1" i="0" baseline="0"/>
          </a:p>
          <a:p>
            <a:endParaRPr lang="en-CA" baseline="0"/>
          </a:p>
          <a:p>
            <a:r>
              <a:rPr lang="en-CA" baseline="0"/>
              <a:t>Ref: Supporting Student Health Guide:  https://curriculum.gov.bc.ca/sites/curriculum.gov.bc.ca/files/pdf/subject/phe/Supporting_Student_Health_Secondary.pdf</a:t>
            </a:r>
          </a:p>
          <a:p>
            <a:endParaRPr lang="en-CA" baseline="0"/>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5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fld id="{01559D55-A33A-3648-98A5-85028499FDB3}" type="datetime8">
              <a:rPr lang="en-CA" sz="1100" smtClean="0"/>
              <a:t>12/9/2024 3:24 PM</a:t>
            </a:fld>
            <a:endParaRPr lang="en-US"/>
          </a:p>
        </p:txBody>
      </p:sp>
    </p:spTree>
    <p:extLst>
      <p:ext uri="{BB962C8B-B14F-4D97-AF65-F5344CB8AC3E}">
        <p14:creationId xmlns:p14="http://schemas.microsoft.com/office/powerpoint/2010/main" val="104234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70695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42297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Tree>
    <p:extLst>
      <p:ext uri="{BB962C8B-B14F-4D97-AF65-F5344CB8AC3E}">
        <p14:creationId xmlns:p14="http://schemas.microsoft.com/office/powerpoint/2010/main" val="2055356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1763349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63571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4270443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2369315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985750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167776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4078695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fld id="{01559D55-A33A-3648-98A5-85028499FDB3}" type="datetime8">
              <a:rPr lang="en-CA" sz="1100" smtClean="0"/>
              <a:pPr/>
              <a:t>12/9/2024 3:24 PM</a:t>
            </a:fld>
            <a:endParaRPr lang="en-US"/>
          </a:p>
        </p:txBody>
      </p:sp>
    </p:spTree>
    <p:extLst>
      <p:ext uri="{BB962C8B-B14F-4D97-AF65-F5344CB8AC3E}">
        <p14:creationId xmlns:p14="http://schemas.microsoft.com/office/powerpoint/2010/main" val="423005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582200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796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377298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3635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87665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12302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73442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7855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34945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5270507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7" r:id="rId5"/>
    <p:sldLayoutId id="2147483688" r:id="rId6"/>
    <p:sldLayoutId id="2147483686" r:id="rId7"/>
    <p:sldLayoutId id="2147483683" r:id="rId8"/>
    <p:sldLayoutId id="2147483684" r:id="rId9"/>
    <p:sldLayoutId id="2147483685" r:id="rId10"/>
  </p:sldLayoutIdLst>
  <p:hf hdr="0" ftr="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7455256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s://smartsexresource.com/clinics-testing/#window-period"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6.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9.sv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teachingsexualhealth.ca/teachers/resource/using-a-condom-video/"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video" Target="https://www.youtube.com/embed/fbo9_0IgcFA?feature=oembed" TargetMode="Externa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hyperlink" Target="https://teachingsexualhealth.ca/teachers/resource/using-a-vaginal-cond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video" Target="https://www.youtube.com/embed/IVtSCQYU0J0?start=2&amp;feature=oembed" TargetMode="External"/><Relationship Id="rId5" Type="http://schemas.openxmlformats.org/officeDocument/2006/relationships/image" Target="../media/image81.jpe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hyperlink" Target="https://teachingsexualhealth.ca/teachers/resource/using-a-vaginal-condom/"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7.xml"/><Relationship Id="rId1" Type="http://schemas.openxmlformats.org/officeDocument/2006/relationships/video" Target="https://www.youtube.com/embed/O-bRI70cp8E?feature=oembed" TargetMode="External"/><Relationship Id="rId4" Type="http://schemas.openxmlformats.org/officeDocument/2006/relationships/image" Target="../media/image82.jpeg"/></Relationships>
</file>

<file path=ppt/slides/_rels/slide6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video" Target="https://www.youtube.com/embed/O-bRI70cp8E?feature=oembed" TargetMode="External"/><Relationship Id="rId7" Type="http://schemas.openxmlformats.org/officeDocument/2006/relationships/hyperlink" Target="https://teachingsexualhealth.ca/teachers/resource/using-a-condom-video/" TargetMode="External"/><Relationship Id="rId12" Type="http://schemas.openxmlformats.org/officeDocument/2006/relationships/image" Target="../media/image82.jpeg"/><Relationship Id="rId2" Type="http://schemas.openxmlformats.org/officeDocument/2006/relationships/video" Target="https://www.youtube.com/embed/IVtSCQYU0J0?start=2&amp;feature=oembed" TargetMode="External"/><Relationship Id="rId1" Type="http://schemas.openxmlformats.org/officeDocument/2006/relationships/video" Target="https://www.youtube.com/embed/fbo9_0IgcFA?feature=oembed" TargetMode="External"/><Relationship Id="rId6" Type="http://schemas.openxmlformats.org/officeDocument/2006/relationships/image" Target="../media/image23.png"/><Relationship Id="rId11" Type="http://schemas.openxmlformats.org/officeDocument/2006/relationships/hyperlink" Target="https://teachingsexualhealth.ca/teachers/resource/using-a-dental-dam/" TargetMode="External"/><Relationship Id="rId5" Type="http://schemas.openxmlformats.org/officeDocument/2006/relationships/notesSlide" Target="../notesSlides/notesSlide63.xml"/><Relationship Id="rId10" Type="http://schemas.openxmlformats.org/officeDocument/2006/relationships/hyperlink" Target="https://teachingsexualhealth.ca/teachers/resource/using-a-vaginal-condom/" TargetMode="External"/><Relationship Id="rId4" Type="http://schemas.openxmlformats.org/officeDocument/2006/relationships/slideLayout" Target="../slideLayouts/slideLayout4.xml"/><Relationship Id="rId9" Type="http://schemas.openxmlformats.org/officeDocument/2006/relationships/image" Target="../media/image81.jpeg"/></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hyperlink" Target="https://www.beintheknow.org/resources/quizzes/condoms-quiz-0?page=start"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hyperlink" Target="https://www.vch.ca/en/health-topics/sexual-health" TargetMode="External"/><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hyperlink" Target="https://www.optionsforsexualhealth.org/care/" TargetMode="External"/><Relationship Id="rId5" Type="http://schemas.openxmlformats.org/officeDocument/2006/relationships/image" Target="../media/image91.png"/><Relationship Id="rId10" Type="http://schemas.openxmlformats.org/officeDocument/2006/relationships/hyperlink" Target="https://getcheckedonline.com/Pages/default.aspx" TargetMode="External"/><Relationship Id="rId4" Type="http://schemas.openxmlformats.org/officeDocument/2006/relationships/hyperlink" Target="https://foundrybc.ca/" TargetMode="External"/><Relationship Id="rId9" Type="http://schemas.openxmlformats.org/officeDocument/2006/relationships/image" Target="../media/image9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s://www.optionsforsexualhealth.org/sex-sense/" TargetMode="External"/><Relationship Id="rId7" Type="http://schemas.openxmlformats.org/officeDocument/2006/relationships/image" Target="../media/image96.sv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hyperlink" Target="smartsexresource.com" TargetMode="External"/><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98.png"/></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7A7820-50B2-1641-BD2B-B89287806664}"/>
              </a:ext>
            </a:extLst>
          </p:cNvPr>
          <p:cNvSpPr>
            <a:spLocks noGrp="1"/>
          </p:cNvSpPr>
          <p:nvPr>
            <p:ph type="subTitle" idx="1"/>
          </p:nvPr>
        </p:nvSpPr>
        <p:spPr>
          <a:xfrm>
            <a:off x="775540" y="2464468"/>
            <a:ext cx="10327890" cy="472022"/>
          </a:xfrm>
        </p:spPr>
        <p:txBody>
          <a:bodyPr>
            <a:normAutofit/>
          </a:bodyPr>
          <a:lstStyle/>
          <a:p>
            <a:r>
              <a:rPr lang="en-US" b="1">
                <a:solidFill>
                  <a:schemeClr val="bg2">
                    <a:lumMod val="90000"/>
                  </a:schemeClr>
                </a:solidFill>
              </a:rPr>
              <a:t>School Health Promotion </a:t>
            </a:r>
            <a:r>
              <a:rPr lang="en-US">
                <a:solidFill>
                  <a:schemeClr val="bg2">
                    <a:lumMod val="90000"/>
                  </a:schemeClr>
                </a:solidFill>
              </a:rPr>
              <a:t>–</a:t>
            </a:r>
            <a:r>
              <a:rPr lang="en-US">
                <a:solidFill>
                  <a:schemeClr val="accent2"/>
                </a:solidFill>
              </a:rPr>
              <a:t> </a:t>
            </a:r>
            <a:r>
              <a:rPr lang="en-US" i="1">
                <a:solidFill>
                  <a:schemeClr val="bg2">
                    <a:lumMod val="90000"/>
                  </a:schemeClr>
                </a:solidFill>
              </a:rPr>
              <a:t>by VCH Public Health, for teachers in the VCH region</a:t>
            </a:r>
          </a:p>
        </p:txBody>
      </p:sp>
      <p:sp>
        <p:nvSpPr>
          <p:cNvPr id="3" name="Title 2">
            <a:extLst>
              <a:ext uri="{FF2B5EF4-FFF2-40B4-BE49-F238E27FC236}">
                <a16:creationId xmlns:a16="http://schemas.microsoft.com/office/drawing/2014/main" id="{F649A827-DF8F-4941-A949-68851E8CA072}"/>
              </a:ext>
            </a:extLst>
          </p:cNvPr>
          <p:cNvSpPr>
            <a:spLocks noGrp="1"/>
          </p:cNvSpPr>
          <p:nvPr>
            <p:ph type="title"/>
          </p:nvPr>
        </p:nvSpPr>
        <p:spPr/>
        <p:txBody>
          <a:bodyPr>
            <a:normAutofit fontScale="90000"/>
          </a:bodyPr>
          <a:lstStyle/>
          <a:p>
            <a:r>
              <a:rPr lang="en-US"/>
              <a:t>Sexual Health Education</a:t>
            </a:r>
            <a:br>
              <a:rPr lang="en-US"/>
            </a:br>
            <a:r>
              <a:rPr lang="en-US" sz="4000">
                <a:solidFill>
                  <a:schemeClr val="accent2">
                    <a:lumMod val="90000"/>
                  </a:schemeClr>
                </a:solidFill>
              </a:rPr>
              <a:t>Professional Development Workshops</a:t>
            </a:r>
          </a:p>
        </p:txBody>
      </p:sp>
      <p:sp>
        <p:nvSpPr>
          <p:cNvPr id="5" name="Subtitle 1">
            <a:extLst>
              <a:ext uri="{FF2B5EF4-FFF2-40B4-BE49-F238E27FC236}">
                <a16:creationId xmlns:a16="http://schemas.microsoft.com/office/drawing/2014/main" id="{A20BA288-AAF1-A3DF-2C77-82D9F8A8A2EB}"/>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
        <p:nvSpPr>
          <p:cNvPr id="4" name="Text Placeholder 7">
            <a:extLst>
              <a:ext uri="{FF2B5EF4-FFF2-40B4-BE49-F238E27FC236}">
                <a16:creationId xmlns:a16="http://schemas.microsoft.com/office/drawing/2014/main" id="{8B8F4B20-9BE7-107C-75C2-E323D144A6C2}"/>
              </a:ext>
            </a:extLst>
          </p:cNvPr>
          <p:cNvSpPr>
            <a:spLocks noGrp="1"/>
          </p:cNvSpPr>
          <p:nvPr>
            <p:ph type="body" sz="quarter" idx="13"/>
          </p:nvPr>
        </p:nvSpPr>
        <p:spPr>
          <a:xfrm>
            <a:off x="6737428" y="5893273"/>
            <a:ext cx="4217486" cy="365125"/>
          </a:xfrm>
        </p:spPr>
        <p:txBody>
          <a:bodyPr>
            <a:normAutofit/>
          </a:bodyPr>
          <a:lstStyle/>
          <a:p>
            <a:pPr algn="r"/>
            <a:r>
              <a:rPr lang="en-US" sz="1500"/>
              <a:t>Last update: Dec 5, 2024</a:t>
            </a:r>
            <a:endParaRPr lang="en-CA" sz="1500"/>
          </a:p>
        </p:txBody>
      </p:sp>
    </p:spTree>
    <p:extLst>
      <p:ext uri="{BB962C8B-B14F-4D97-AF65-F5344CB8AC3E}">
        <p14:creationId xmlns:p14="http://schemas.microsoft.com/office/powerpoint/2010/main" val="217440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791FF6-F18D-78DD-E654-639EBAA25946}"/>
              </a:ext>
            </a:extLst>
          </p:cNvPr>
          <p:cNvSpPr>
            <a:spLocks noGrp="1"/>
          </p:cNvSpPr>
          <p:nvPr>
            <p:ph type="sldNum" sz="quarter" idx="12"/>
          </p:nvPr>
        </p:nvSpPr>
        <p:spPr/>
        <p:txBody>
          <a:bodyPr/>
          <a:lstStyle/>
          <a:p>
            <a:fld id="{56F460CF-4789-5848-B965-6EAFD6B7CB2A}" type="slidenum">
              <a:rPr lang="en-US" smtClean="0"/>
              <a:t>10</a:t>
            </a:fld>
            <a:endParaRPr lang="en-US"/>
          </a:p>
        </p:txBody>
      </p:sp>
      <p:sp>
        <p:nvSpPr>
          <p:cNvPr id="3" name="TextBox 2">
            <a:extLst>
              <a:ext uri="{FF2B5EF4-FFF2-40B4-BE49-F238E27FC236}">
                <a16:creationId xmlns:a16="http://schemas.microsoft.com/office/drawing/2014/main" id="{83933729-47B9-F4C4-A6D7-4C1B9AA5E09D}"/>
              </a:ext>
            </a:extLst>
          </p:cNvPr>
          <p:cNvSpPr txBox="1"/>
          <p:nvPr/>
        </p:nvSpPr>
        <p:spPr>
          <a:xfrm>
            <a:off x="318725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C5D1EF84-FB71-8C12-E1AD-7E5A342B4759}"/>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itle 1">
            <a:extLst>
              <a:ext uri="{FF2B5EF4-FFF2-40B4-BE49-F238E27FC236}">
                <a16:creationId xmlns:a16="http://schemas.microsoft.com/office/drawing/2014/main" id="{1F864253-511B-3475-E885-9643E87DAE56}"/>
              </a:ext>
            </a:extLst>
          </p:cNvPr>
          <p:cNvSpPr txBox="1">
            <a:spLocks/>
          </p:cNvSpPr>
          <p:nvPr/>
        </p:nvSpPr>
        <p:spPr>
          <a:xfrm>
            <a:off x="587827" y="666290"/>
            <a:ext cx="5161620" cy="962094"/>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Sexual Wellbeing: </a:t>
            </a:r>
          </a:p>
          <a:p>
            <a:r>
              <a:rPr lang="en-US">
                <a:solidFill>
                  <a:schemeClr val="accent3"/>
                </a:solidFill>
              </a:rPr>
              <a:t>Learning from Indigenous Voices </a:t>
            </a:r>
            <a:endParaRPr lang="en-CA">
              <a:solidFill>
                <a:schemeClr val="accent3"/>
              </a:solidFill>
            </a:endParaRPr>
          </a:p>
        </p:txBody>
      </p:sp>
      <p:pic>
        <p:nvPicPr>
          <p:cNvPr id="11" name="Picture 10" descr="A cover of a book&#10;&#10;Description automatically generated">
            <a:extLst>
              <a:ext uri="{FF2B5EF4-FFF2-40B4-BE49-F238E27FC236}">
                <a16:creationId xmlns:a16="http://schemas.microsoft.com/office/drawing/2014/main" id="{3ED01967-F9A6-74CD-4207-9555384EC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41" y="0"/>
            <a:ext cx="5916460" cy="6858147"/>
          </a:xfrm>
          <a:prstGeom prst="rect">
            <a:avLst/>
          </a:prstGeom>
        </p:spPr>
      </p:pic>
    </p:spTree>
    <p:extLst>
      <p:ext uri="{BB962C8B-B14F-4D97-AF65-F5344CB8AC3E}">
        <p14:creationId xmlns:p14="http://schemas.microsoft.com/office/powerpoint/2010/main" val="2071616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red circle with a black background&#10;&#10;Description automatically generated with medium confidence">
            <a:extLst>
              <a:ext uri="{FF2B5EF4-FFF2-40B4-BE49-F238E27FC236}">
                <a16:creationId xmlns:a16="http://schemas.microsoft.com/office/drawing/2014/main" id="{1BE880EF-2515-B4F3-0620-0F5FA1250EC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8672" y="2006161"/>
            <a:ext cx="8224992" cy="3760078"/>
          </a:xfrm>
          <a:prstGeom prst="rect">
            <a:avLst/>
          </a:prstGeom>
        </p:spPr>
      </p:pic>
      <p:sp>
        <p:nvSpPr>
          <p:cNvPr id="4" name="Slide Number Placeholder 3">
            <a:extLst>
              <a:ext uri="{FF2B5EF4-FFF2-40B4-BE49-F238E27FC236}">
                <a16:creationId xmlns:a16="http://schemas.microsoft.com/office/drawing/2014/main" id="{C2791FF6-F18D-78DD-E654-639EBAA25946}"/>
              </a:ext>
            </a:extLst>
          </p:cNvPr>
          <p:cNvSpPr>
            <a:spLocks noGrp="1"/>
          </p:cNvSpPr>
          <p:nvPr>
            <p:ph type="sldNum" sz="quarter" idx="12"/>
          </p:nvPr>
        </p:nvSpPr>
        <p:spPr/>
        <p:txBody>
          <a:bodyPr/>
          <a:lstStyle/>
          <a:p>
            <a:fld id="{56F460CF-4789-5848-B965-6EAFD6B7CB2A}" type="slidenum">
              <a:rPr lang="en-US" smtClean="0"/>
              <a:t>11</a:t>
            </a:fld>
            <a:endParaRPr lang="en-US"/>
          </a:p>
        </p:txBody>
      </p:sp>
      <p:sp>
        <p:nvSpPr>
          <p:cNvPr id="3" name="TextBox 2">
            <a:extLst>
              <a:ext uri="{FF2B5EF4-FFF2-40B4-BE49-F238E27FC236}">
                <a16:creationId xmlns:a16="http://schemas.microsoft.com/office/drawing/2014/main" id="{83933729-47B9-F4C4-A6D7-4C1B9AA5E09D}"/>
              </a:ext>
            </a:extLst>
          </p:cNvPr>
          <p:cNvSpPr txBox="1"/>
          <p:nvPr/>
        </p:nvSpPr>
        <p:spPr>
          <a:xfrm>
            <a:off x="318725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C5D1EF84-FB71-8C12-E1AD-7E5A342B4759}"/>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itle 1">
            <a:extLst>
              <a:ext uri="{FF2B5EF4-FFF2-40B4-BE49-F238E27FC236}">
                <a16:creationId xmlns:a16="http://schemas.microsoft.com/office/drawing/2014/main" id="{1F864253-511B-3475-E885-9643E87DAE56}"/>
              </a:ext>
            </a:extLst>
          </p:cNvPr>
          <p:cNvSpPr txBox="1">
            <a:spLocks/>
          </p:cNvSpPr>
          <p:nvPr/>
        </p:nvSpPr>
        <p:spPr>
          <a:xfrm>
            <a:off x="587827" y="666290"/>
            <a:ext cx="5161620" cy="9620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Protecting communities within Indigenous Sexual Wellbeing</a:t>
            </a:r>
            <a:endParaRPr lang="en-CA">
              <a:solidFill>
                <a:schemeClr val="accent3"/>
              </a:solidFill>
            </a:endParaRPr>
          </a:p>
        </p:txBody>
      </p:sp>
      <p:pic>
        <p:nvPicPr>
          <p:cNvPr id="7" name="Picture 6" descr="A group of white squares with blue text&#10;&#10;Description automatically generated">
            <a:extLst>
              <a:ext uri="{FF2B5EF4-FFF2-40B4-BE49-F238E27FC236}">
                <a16:creationId xmlns:a16="http://schemas.microsoft.com/office/drawing/2014/main" id="{0AA12F69-CB91-B8E0-52F2-43DE22594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279" y="2657124"/>
            <a:ext cx="5043778" cy="3073749"/>
          </a:xfrm>
          <a:prstGeom prst="rect">
            <a:avLst/>
          </a:prstGeom>
        </p:spPr>
      </p:pic>
      <p:pic>
        <p:nvPicPr>
          <p:cNvPr id="9" name="Picture 8">
            <a:extLst>
              <a:ext uri="{FF2B5EF4-FFF2-40B4-BE49-F238E27FC236}">
                <a16:creationId xmlns:a16="http://schemas.microsoft.com/office/drawing/2014/main" id="{228A2F41-F5EC-E10C-CDED-393B3D75289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266663" y="0"/>
            <a:ext cx="2925337" cy="6858000"/>
          </a:xfrm>
          <a:prstGeom prst="rect">
            <a:avLst/>
          </a:prstGeom>
        </p:spPr>
      </p:pic>
      <p:sp>
        <p:nvSpPr>
          <p:cNvPr id="12" name="Rectangle 11">
            <a:extLst>
              <a:ext uri="{FF2B5EF4-FFF2-40B4-BE49-F238E27FC236}">
                <a16:creationId xmlns:a16="http://schemas.microsoft.com/office/drawing/2014/main" id="{6558D0ED-CDF2-6D9F-798C-D2CA8FF5CB24}"/>
              </a:ext>
            </a:extLst>
          </p:cNvPr>
          <p:cNvSpPr/>
          <p:nvPr/>
        </p:nvSpPr>
        <p:spPr>
          <a:xfrm>
            <a:off x="1889279" y="2657124"/>
            <a:ext cx="2387448" cy="1413071"/>
          </a:xfrm>
          <a:prstGeom prst="rect">
            <a:avLst/>
          </a:prstGeom>
          <a:solidFill>
            <a:srgbClr val="800000">
              <a:alpha val="20000"/>
            </a:srgbClr>
          </a:solidFill>
          <a:ln w="190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2177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489989" y="1206498"/>
            <a:ext cx="11212021" cy="2105724"/>
          </a:xfrm>
        </p:spPr>
        <p:txBody>
          <a:bodyPr>
            <a:normAutofit/>
          </a:bodyPr>
          <a:lstStyle/>
          <a:p>
            <a:br>
              <a:rPr lang="en-US"/>
            </a:br>
            <a:r>
              <a:rPr lang="en-US"/>
              <a:t>STBBI Definitions, Descriptions and Types</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12</a:t>
            </a:fld>
            <a:endParaRPr lang="en-US"/>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34845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921B51-D15D-653D-43D4-C88949CB2792}"/>
              </a:ext>
            </a:extLst>
          </p:cNvPr>
          <p:cNvSpPr>
            <a:spLocks noGrp="1"/>
          </p:cNvSpPr>
          <p:nvPr>
            <p:ph type="body" sz="quarter" idx="13"/>
          </p:nvPr>
        </p:nvSpPr>
        <p:spPr/>
        <p:txBody>
          <a:bodyPr/>
          <a:lstStyle/>
          <a:p>
            <a:pPr marL="0" indent="0" algn="ctr">
              <a:buNone/>
            </a:pPr>
            <a:endParaRPr lang="en-US"/>
          </a:p>
          <a:p>
            <a:pPr marL="0" indent="0" algn="ctr">
              <a:buNone/>
            </a:pPr>
            <a:endParaRPr lang="en-US"/>
          </a:p>
          <a:p>
            <a:endParaRPr lang="en-CA"/>
          </a:p>
        </p:txBody>
      </p:sp>
      <p:sp>
        <p:nvSpPr>
          <p:cNvPr id="4" name="Slide Number Placeholder 3">
            <a:extLst>
              <a:ext uri="{FF2B5EF4-FFF2-40B4-BE49-F238E27FC236}">
                <a16:creationId xmlns:a16="http://schemas.microsoft.com/office/drawing/2014/main" id="{313DACF6-2088-9C3C-3FB3-836E7FB6C3EB}"/>
              </a:ext>
            </a:extLst>
          </p:cNvPr>
          <p:cNvSpPr>
            <a:spLocks noGrp="1"/>
          </p:cNvSpPr>
          <p:nvPr>
            <p:ph type="sldNum" sz="quarter" idx="12"/>
          </p:nvPr>
        </p:nvSpPr>
        <p:spPr/>
        <p:txBody>
          <a:bodyPr/>
          <a:lstStyle/>
          <a:p>
            <a:fld id="{56F460CF-4789-5848-B965-6EAFD6B7CB2A}" type="slidenum">
              <a:rPr lang="en-US" smtClean="0"/>
              <a:t>13</a:t>
            </a:fld>
            <a:endParaRPr lang="en-US"/>
          </a:p>
        </p:txBody>
      </p:sp>
      <p:sp>
        <p:nvSpPr>
          <p:cNvPr id="6" name="TextBox 5">
            <a:extLst>
              <a:ext uri="{FF2B5EF4-FFF2-40B4-BE49-F238E27FC236}">
                <a16:creationId xmlns:a16="http://schemas.microsoft.com/office/drawing/2014/main" id="{B78F8879-1286-D216-DF2B-750AEA0B1E9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BBC27713-F042-0505-5501-5456D2BC823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1" name="Title 1">
            <a:extLst>
              <a:ext uri="{FF2B5EF4-FFF2-40B4-BE49-F238E27FC236}">
                <a16:creationId xmlns:a16="http://schemas.microsoft.com/office/drawing/2014/main" id="{20CF8C90-6530-76AA-F360-9629087708F8}"/>
              </a:ext>
            </a:extLst>
          </p:cNvPr>
          <p:cNvSpPr txBox="1">
            <a:spLocks/>
          </p:cNvSpPr>
          <p:nvPr/>
        </p:nvSpPr>
        <p:spPr>
          <a:xfrm>
            <a:off x="587827" y="666290"/>
            <a:ext cx="10635494"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The term STI has replaced STD (sexually transmitted disease)</a:t>
            </a:r>
          </a:p>
        </p:txBody>
      </p:sp>
      <p:pic>
        <p:nvPicPr>
          <p:cNvPr id="16" name="Picture 15">
            <a:extLst>
              <a:ext uri="{FF2B5EF4-FFF2-40B4-BE49-F238E27FC236}">
                <a16:creationId xmlns:a16="http://schemas.microsoft.com/office/drawing/2014/main" id="{55E9ACD4-5ABD-2E99-183C-020B5D4D9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7827" y="1883895"/>
            <a:ext cx="11003328" cy="3090210"/>
          </a:xfrm>
          <a:prstGeom prst="rect">
            <a:avLst/>
          </a:prstGeom>
        </p:spPr>
      </p:pic>
    </p:spTree>
    <p:extLst>
      <p:ext uri="{BB962C8B-B14F-4D97-AF65-F5344CB8AC3E}">
        <p14:creationId xmlns:p14="http://schemas.microsoft.com/office/powerpoint/2010/main" val="170111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CBCD17-AC7F-ED54-BF4F-45BDC3A4C71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r="19547"/>
          <a:stretch/>
        </p:blipFill>
        <p:spPr>
          <a:xfrm>
            <a:off x="3744686" y="0"/>
            <a:ext cx="8447315" cy="6858000"/>
          </a:xfrm>
          <a:prstGeom prst="rect">
            <a:avLst/>
          </a:prstGeom>
        </p:spPr>
      </p:pic>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32D5F3A3-7E48-2299-3DFC-82F5989736B6}"/>
              </a:ext>
            </a:extLst>
          </p:cNvPr>
          <p:cNvSpPr txBox="1"/>
          <p:nvPr/>
        </p:nvSpPr>
        <p:spPr>
          <a:xfrm>
            <a:off x="4764893" y="1209739"/>
            <a:ext cx="6479253" cy="1569660"/>
          </a:xfrm>
          <a:prstGeom prst="rect">
            <a:avLst/>
          </a:prstGeom>
          <a:noFill/>
        </p:spPr>
        <p:txBody>
          <a:bodyPr wrap="square" rtlCol="0">
            <a:spAutoFit/>
          </a:bodyPr>
          <a:lstStyle/>
          <a:p>
            <a:r>
              <a:rPr lang="en-US" sz="4800" b="1">
                <a:solidFill>
                  <a:schemeClr val="accent3"/>
                </a:solidFill>
              </a:rPr>
              <a:t>Sexually transmitted infections (STIs) are…</a:t>
            </a:r>
            <a:endParaRPr lang="en-CA" sz="4800" b="1">
              <a:solidFill>
                <a:schemeClr val="accent3"/>
              </a:solidFill>
            </a:endParaRPr>
          </a:p>
        </p:txBody>
      </p:sp>
      <p:sp>
        <p:nvSpPr>
          <p:cNvPr id="16" name="TextBox 15">
            <a:extLst>
              <a:ext uri="{FF2B5EF4-FFF2-40B4-BE49-F238E27FC236}">
                <a16:creationId xmlns:a16="http://schemas.microsoft.com/office/drawing/2014/main" id="{7617F3B6-D373-D3A0-9D88-868D3A92CA3E}"/>
              </a:ext>
            </a:extLst>
          </p:cNvPr>
          <p:cNvSpPr txBox="1"/>
          <p:nvPr/>
        </p:nvSpPr>
        <p:spPr>
          <a:xfrm>
            <a:off x="4764894" y="2921907"/>
            <a:ext cx="6479252"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cap="small">
                <a:solidFill>
                  <a:prstClr val="black">
                    <a:lumMod val="65000"/>
                    <a:lumOff val="35000"/>
                  </a:prstClr>
                </a:solidFill>
                <a:latin typeface="Calibri"/>
              </a:rPr>
              <a:t>passed from one person to another during sex or intimate contact.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rgbClr val="53585F"/>
                </a:solidFill>
                <a:effectLst/>
              </a:rPr>
              <a:t>This includes unprotected oral, vaginal, penile, or anal sex and skin-to-skin contact.</a:t>
            </a:r>
            <a:endParaRPr kumimoji="0" lang="en-US" sz="2400" i="0" u="none" strike="noStrike" kern="1200" cap="small" spc="0" normalizeH="0" baseline="0" noProof="0">
              <a:ln>
                <a:noFill/>
              </a:ln>
              <a:solidFill>
                <a:prstClr val="black">
                  <a:lumMod val="65000"/>
                  <a:lumOff val="35000"/>
                </a:prstClr>
              </a:solidFill>
              <a:effectLst/>
              <a:uLnTx/>
              <a:uFillTx/>
              <a:ea typeface="+mn-ea"/>
              <a:cs typeface="+mn-cs"/>
            </a:endParaRPr>
          </a:p>
        </p:txBody>
      </p:sp>
      <p:pic>
        <p:nvPicPr>
          <p:cNvPr id="8" name="Picture 7">
            <a:extLst>
              <a:ext uri="{FF2B5EF4-FFF2-40B4-BE49-F238E27FC236}">
                <a16:creationId xmlns:a16="http://schemas.microsoft.com/office/drawing/2014/main" id="{3DD2CF7C-80DC-9D34-01FB-1999A8A35E6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03606" y="1994569"/>
            <a:ext cx="3758043" cy="2220918"/>
          </a:xfrm>
          <a:prstGeom prst="rect">
            <a:avLst/>
          </a:prstGeom>
        </p:spPr>
      </p:pic>
    </p:spTree>
    <p:extLst>
      <p:ext uri="{BB962C8B-B14F-4D97-AF65-F5344CB8AC3E}">
        <p14:creationId xmlns:p14="http://schemas.microsoft.com/office/powerpoint/2010/main" val="155300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CBCD17-AC7F-ED54-BF4F-45BDC3A4C71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r="19547"/>
          <a:stretch/>
        </p:blipFill>
        <p:spPr>
          <a:xfrm>
            <a:off x="3456878" y="0"/>
            <a:ext cx="8735123" cy="6858000"/>
          </a:xfrm>
          <a:prstGeom prst="rect">
            <a:avLst/>
          </a:prstGeom>
        </p:spPr>
      </p:pic>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32D5F3A3-7E48-2299-3DFC-82F5989736B6}"/>
              </a:ext>
            </a:extLst>
          </p:cNvPr>
          <p:cNvSpPr txBox="1"/>
          <p:nvPr/>
        </p:nvSpPr>
        <p:spPr>
          <a:xfrm>
            <a:off x="4764894" y="1209739"/>
            <a:ext cx="5906824" cy="1569660"/>
          </a:xfrm>
          <a:prstGeom prst="rect">
            <a:avLst/>
          </a:prstGeom>
          <a:noFill/>
        </p:spPr>
        <p:txBody>
          <a:bodyPr wrap="square" rtlCol="0">
            <a:spAutoFit/>
          </a:bodyPr>
          <a:lstStyle/>
          <a:p>
            <a:r>
              <a:rPr lang="en-US" sz="4800" b="1">
                <a:solidFill>
                  <a:schemeClr val="accent3"/>
                </a:solidFill>
              </a:rPr>
              <a:t>Blood borne infections (BBIs) are…</a:t>
            </a:r>
            <a:endParaRPr lang="en-CA" sz="4800" b="1">
              <a:solidFill>
                <a:schemeClr val="accent3"/>
              </a:solidFill>
            </a:endParaRPr>
          </a:p>
        </p:txBody>
      </p:sp>
      <p:sp>
        <p:nvSpPr>
          <p:cNvPr id="16" name="TextBox 15">
            <a:extLst>
              <a:ext uri="{FF2B5EF4-FFF2-40B4-BE49-F238E27FC236}">
                <a16:creationId xmlns:a16="http://schemas.microsoft.com/office/drawing/2014/main" id="{7617F3B6-D373-D3A0-9D88-868D3A92CA3E}"/>
              </a:ext>
            </a:extLst>
          </p:cNvPr>
          <p:cNvSpPr txBox="1"/>
          <p:nvPr/>
        </p:nvSpPr>
        <p:spPr>
          <a:xfrm>
            <a:off x="4764894" y="2921907"/>
            <a:ext cx="6832770"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cap="small">
                <a:solidFill>
                  <a:prstClr val="black">
                    <a:lumMod val="65000"/>
                    <a:lumOff val="35000"/>
                  </a:prstClr>
                </a:solidFill>
                <a:latin typeface="Calibri"/>
              </a:rPr>
              <a:t>passed from one person to another through an exchange of blood and other body fluids.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rgbClr val="53585F"/>
                </a:solidFill>
                <a:effectLst/>
              </a:rPr>
              <a:t>Human Immunodeficiency Virus (HIV), Hepatitis B (HBV), and Hepatitis C (HCV) are examples of BBIs.</a:t>
            </a:r>
            <a:endParaRPr kumimoji="0" lang="en-US" sz="2400" i="0" u="none" strike="noStrike" kern="1200" cap="small" spc="0" normalizeH="0" baseline="0" noProof="0">
              <a:ln>
                <a:noFill/>
              </a:ln>
              <a:solidFill>
                <a:prstClr val="black">
                  <a:lumMod val="65000"/>
                  <a:lumOff val="35000"/>
                </a:prstClr>
              </a:solidFill>
              <a:effectLst/>
              <a:uLnTx/>
              <a:uFillTx/>
              <a:ea typeface="+mn-ea"/>
              <a:cs typeface="+mn-cs"/>
            </a:endParaRPr>
          </a:p>
        </p:txBody>
      </p:sp>
      <p:sp>
        <p:nvSpPr>
          <p:cNvPr id="2" name="Freeform 2">
            <a:extLst>
              <a:ext uri="{FF2B5EF4-FFF2-40B4-BE49-F238E27FC236}">
                <a16:creationId xmlns:a16="http://schemas.microsoft.com/office/drawing/2014/main" id="{CC48992B-C809-30B6-C50D-B7973D19A264}"/>
              </a:ext>
            </a:extLst>
          </p:cNvPr>
          <p:cNvSpPr/>
          <p:nvPr/>
        </p:nvSpPr>
        <p:spPr>
          <a:xfrm>
            <a:off x="535891" y="1447801"/>
            <a:ext cx="3241452" cy="4473780"/>
          </a:xfrm>
          <a:custGeom>
            <a:avLst/>
            <a:gdLst/>
            <a:ahLst/>
            <a:cxnLst/>
            <a:rect l="l" t="t" r="r" b="b"/>
            <a:pathLst>
              <a:path w="2266979" h="4091133">
                <a:moveTo>
                  <a:pt x="0" y="0"/>
                </a:moveTo>
                <a:lnTo>
                  <a:pt x="2266978" y="0"/>
                </a:lnTo>
                <a:lnTo>
                  <a:pt x="2266978" y="4091134"/>
                </a:lnTo>
                <a:lnTo>
                  <a:pt x="0" y="4091134"/>
                </a:lnTo>
                <a:lnTo>
                  <a:pt x="0" y="0"/>
                </a:lnTo>
                <a:close/>
              </a:path>
            </a:pathLst>
          </a:cu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l="-80795"/>
            </a:stretch>
          </a:blipFill>
        </p:spPr>
        <p:txBody>
          <a:bodyPr/>
          <a:lstStyle/>
          <a:p>
            <a:endParaRPr lang="en-CA"/>
          </a:p>
        </p:txBody>
      </p:sp>
    </p:spTree>
    <p:extLst>
      <p:ext uri="{BB962C8B-B14F-4D97-AF65-F5344CB8AC3E}">
        <p14:creationId xmlns:p14="http://schemas.microsoft.com/office/powerpoint/2010/main" val="3599933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4EBA-87F9-CBA8-A41F-2DF2EF58B523}"/>
              </a:ext>
            </a:extLst>
          </p:cNvPr>
          <p:cNvSpPr>
            <a:spLocks noGrp="1"/>
          </p:cNvSpPr>
          <p:nvPr>
            <p:ph type="title"/>
          </p:nvPr>
        </p:nvSpPr>
        <p:spPr>
          <a:xfrm>
            <a:off x="587828" y="666290"/>
            <a:ext cx="3231818" cy="1810691"/>
          </a:xfrm>
        </p:spPr>
        <p:txBody>
          <a:bodyPr anchor="t">
            <a:noAutofit/>
          </a:bodyPr>
          <a:lstStyle/>
          <a:p>
            <a:r>
              <a:rPr lang="en-US">
                <a:solidFill>
                  <a:srgbClr val="006271"/>
                </a:solidFill>
                <a:latin typeface="Calibri"/>
                <a:cs typeface="Calibri"/>
              </a:rPr>
              <a:t>It's important to learn about STBBIs</a:t>
            </a:r>
            <a:endParaRPr lang="en-US"/>
          </a:p>
        </p:txBody>
      </p:sp>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CCEE2D5A-4A92-05F9-B1DD-E4AF56162350}"/>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6" name="Picture 5">
            <a:extLst>
              <a:ext uri="{FF2B5EF4-FFF2-40B4-BE49-F238E27FC236}">
                <a16:creationId xmlns:a16="http://schemas.microsoft.com/office/drawing/2014/main" id="{8F353E67-CC85-FCC9-C63D-9B53192E3D0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19646" y="666290"/>
            <a:ext cx="7778018" cy="5240162"/>
          </a:xfrm>
          <a:prstGeom prst="rect">
            <a:avLst/>
          </a:prstGeom>
        </p:spPr>
      </p:pic>
    </p:spTree>
    <p:extLst>
      <p:ext uri="{BB962C8B-B14F-4D97-AF65-F5344CB8AC3E}">
        <p14:creationId xmlns:p14="http://schemas.microsoft.com/office/powerpoint/2010/main" val="378254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3"/>
                </a:solidFill>
              </a:rPr>
              <a:t>Stigma around STBBIs is…</a:t>
            </a:r>
            <a:endParaRPr lang="en-CA">
              <a:solidFill>
                <a:schemeClr val="accent3"/>
              </a:solidFill>
            </a:endParaRPr>
          </a:p>
        </p:txBody>
      </p:sp>
      <p:sp>
        <p:nvSpPr>
          <p:cNvPr id="3" name="Text Placeholder 2"/>
          <p:cNvSpPr>
            <a:spLocks noGrp="1"/>
          </p:cNvSpPr>
          <p:nvPr>
            <p:ph type="body" sz="quarter" idx="13"/>
          </p:nvPr>
        </p:nvSpPr>
        <p:spPr>
          <a:xfrm>
            <a:off x="2564781" y="1442244"/>
            <a:ext cx="7828156" cy="4288154"/>
          </a:xfrm>
        </p:spPr>
        <p:txBody>
          <a:bodyPr/>
          <a:lstStyle/>
          <a:p>
            <a:pPr>
              <a:lnSpc>
                <a:spcPct val="100000"/>
              </a:lnSpc>
              <a:spcBef>
                <a:spcPts val="1800"/>
              </a:spcBef>
            </a:pPr>
            <a:r>
              <a:rPr lang="en-US">
                <a:solidFill>
                  <a:schemeClr val="accent3"/>
                </a:solidFill>
              </a:rPr>
              <a:t>rooted in </a:t>
            </a:r>
            <a:r>
              <a:rPr lang="en-US">
                <a:solidFill>
                  <a:schemeClr val="tx1">
                    <a:lumMod val="65000"/>
                    <a:lumOff val="35000"/>
                  </a:schemeClr>
                </a:solidFill>
              </a:rPr>
              <a:t>societal views on sex, stereotypes on who gets STBBIs, and lack of information</a:t>
            </a:r>
          </a:p>
          <a:p>
            <a:pPr>
              <a:lnSpc>
                <a:spcPct val="100000"/>
              </a:lnSpc>
              <a:spcBef>
                <a:spcPts val="1800"/>
              </a:spcBef>
              <a:buClr>
                <a:schemeClr val="accent4"/>
              </a:buClr>
            </a:pPr>
            <a:r>
              <a:rPr lang="en-US">
                <a:solidFill>
                  <a:schemeClr val="accent3"/>
                </a:solidFill>
              </a:rPr>
              <a:t>a significant obstacle </a:t>
            </a:r>
            <a:r>
              <a:rPr lang="en-US">
                <a:solidFill>
                  <a:schemeClr val="tx1">
                    <a:lumMod val="65000"/>
                    <a:lumOff val="35000"/>
                  </a:schemeClr>
                </a:solidFill>
              </a:rPr>
              <a:t>to effective prevention, management, and treatment of STBBIs</a:t>
            </a:r>
          </a:p>
          <a:p>
            <a:pPr>
              <a:lnSpc>
                <a:spcPct val="100000"/>
              </a:lnSpc>
              <a:spcBef>
                <a:spcPts val="1800"/>
              </a:spcBef>
              <a:buClr>
                <a:schemeClr val="accent4"/>
              </a:buClr>
            </a:pPr>
            <a:r>
              <a:rPr lang="en-US">
                <a:solidFill>
                  <a:schemeClr val="accent3"/>
                </a:solidFill>
              </a:rPr>
              <a:t>can be a cause </a:t>
            </a:r>
            <a:r>
              <a:rPr lang="en-US">
                <a:solidFill>
                  <a:schemeClr val="tx2"/>
                </a:solidFill>
              </a:rPr>
              <a:t>of poor health and well-being </a:t>
            </a:r>
          </a:p>
          <a:p>
            <a:pPr>
              <a:lnSpc>
                <a:spcPct val="100000"/>
              </a:lnSpc>
              <a:spcBef>
                <a:spcPts val="1800"/>
              </a:spcBef>
            </a:pPr>
            <a:endParaRPr lang="en-US">
              <a:solidFill>
                <a:schemeClr val="accent3"/>
              </a:solidFill>
            </a:endParaRPr>
          </a:p>
          <a:p>
            <a:pPr>
              <a:lnSpc>
                <a:spcPct val="100000"/>
              </a:lnSpc>
              <a:spcBef>
                <a:spcPts val="1800"/>
              </a:spcBef>
            </a:pPr>
            <a:r>
              <a:rPr lang="en-US">
                <a:solidFill>
                  <a:schemeClr val="accent3"/>
                </a:solidFill>
              </a:rPr>
              <a:t>reduced by </a:t>
            </a:r>
            <a:r>
              <a:rPr lang="en-US">
                <a:solidFill>
                  <a:schemeClr val="tx1">
                    <a:lumMod val="65000"/>
                    <a:lumOff val="35000"/>
                  </a:schemeClr>
                </a:solidFill>
              </a:rPr>
              <a:t>education and factual talk</a:t>
            </a:r>
          </a:p>
        </p:txBody>
      </p:sp>
      <p:sp>
        <p:nvSpPr>
          <p:cNvPr id="4" name="TextBox 3">
            <a:extLst>
              <a:ext uri="{FF2B5EF4-FFF2-40B4-BE49-F238E27FC236}">
                <a16:creationId xmlns:a16="http://schemas.microsoft.com/office/drawing/2014/main" id="{46F0509C-25B1-BCFA-A02C-5F0A9AFDEFE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371AAB66-C44B-FE15-58F4-07DDAF31B3A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Slide Number Placeholder 5">
            <a:extLst>
              <a:ext uri="{FF2B5EF4-FFF2-40B4-BE49-F238E27FC236}">
                <a16:creationId xmlns:a16="http://schemas.microsoft.com/office/drawing/2014/main" id="{035E37EE-A76A-54C5-28A9-6D08114A3515}"/>
              </a:ext>
            </a:extLst>
          </p:cNvPr>
          <p:cNvSpPr>
            <a:spLocks noGrp="1"/>
          </p:cNvSpPr>
          <p:nvPr>
            <p:ph type="sldNum" sz="quarter" idx="12"/>
          </p:nvPr>
        </p:nvSpPr>
        <p:spPr/>
        <p:txBody>
          <a:bodyPr/>
          <a:lstStyle/>
          <a:p>
            <a:fld id="{56F460CF-4789-5848-B965-6EAFD6B7CB2A}" type="slidenum">
              <a:rPr lang="en-US" smtClean="0"/>
              <a:t>17</a:t>
            </a:fld>
            <a:endParaRPr lang="en-US"/>
          </a:p>
        </p:txBody>
      </p:sp>
      <p:pic>
        <p:nvPicPr>
          <p:cNvPr id="9" name="Picture 8">
            <a:extLst>
              <a:ext uri="{FF2B5EF4-FFF2-40B4-BE49-F238E27FC236}">
                <a16:creationId xmlns:a16="http://schemas.microsoft.com/office/drawing/2014/main" id="{D750EA7B-F0B7-491B-88F6-11DAE7B41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25" y="1403215"/>
            <a:ext cx="1278673" cy="770875"/>
          </a:xfrm>
          <a:prstGeom prst="rect">
            <a:avLst/>
          </a:prstGeom>
        </p:spPr>
      </p:pic>
      <p:pic>
        <p:nvPicPr>
          <p:cNvPr id="13" name="Picture 12">
            <a:extLst>
              <a:ext uri="{FF2B5EF4-FFF2-40B4-BE49-F238E27FC236}">
                <a16:creationId xmlns:a16="http://schemas.microsoft.com/office/drawing/2014/main" id="{62A5FE4B-370F-1CD5-54BD-4AEE1176B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261" y="2249591"/>
            <a:ext cx="639401" cy="1092310"/>
          </a:xfrm>
          <a:prstGeom prst="rect">
            <a:avLst/>
          </a:prstGeom>
        </p:spPr>
      </p:pic>
      <p:pic>
        <p:nvPicPr>
          <p:cNvPr id="15" name="Picture 14">
            <a:extLst>
              <a:ext uri="{FF2B5EF4-FFF2-40B4-BE49-F238E27FC236}">
                <a16:creationId xmlns:a16="http://schemas.microsoft.com/office/drawing/2014/main" id="{CE2E2A7C-2C83-222C-2DD8-6C0E4F3F8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04" y="3544663"/>
            <a:ext cx="1101048" cy="610135"/>
          </a:xfrm>
          <a:prstGeom prst="rect">
            <a:avLst/>
          </a:prstGeom>
        </p:spPr>
      </p:pic>
      <p:pic>
        <p:nvPicPr>
          <p:cNvPr id="19" name="Picture 18">
            <a:extLst>
              <a:ext uri="{FF2B5EF4-FFF2-40B4-BE49-F238E27FC236}">
                <a16:creationId xmlns:a16="http://schemas.microsoft.com/office/drawing/2014/main" id="{5E321B7E-6078-6ED0-E259-5A96ADB50F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063" y="4514074"/>
            <a:ext cx="556245" cy="915769"/>
          </a:xfrm>
          <a:prstGeom prst="rect">
            <a:avLst/>
          </a:prstGeom>
        </p:spPr>
      </p:pic>
    </p:spTree>
    <p:extLst>
      <p:ext uri="{BB962C8B-B14F-4D97-AF65-F5344CB8AC3E}">
        <p14:creationId xmlns:p14="http://schemas.microsoft.com/office/powerpoint/2010/main" val="2553094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11212021" cy="2105724"/>
          </a:xfrm>
        </p:spPr>
        <p:txBody>
          <a:bodyPr>
            <a:normAutofit/>
          </a:bodyPr>
          <a:lstStyle/>
          <a:p>
            <a:r>
              <a:rPr lang="en-US"/>
              <a:t>Types of STBBIs, Transmission and Symptoms </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941478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CCEE2D5A-4A92-05F9-B1DD-E4AF56162350}"/>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5" name="Title 1">
            <a:extLst>
              <a:ext uri="{FF2B5EF4-FFF2-40B4-BE49-F238E27FC236}">
                <a16:creationId xmlns:a16="http://schemas.microsoft.com/office/drawing/2014/main" id="{AF8CEF45-3BF9-3F50-7FC9-914F15433F45}"/>
              </a:ext>
            </a:extLst>
          </p:cNvPr>
          <p:cNvSpPr>
            <a:spLocks noGrp="1"/>
          </p:cNvSpPr>
          <p:nvPr>
            <p:ph type="title"/>
          </p:nvPr>
        </p:nvSpPr>
        <p:spPr>
          <a:xfrm>
            <a:off x="587828" y="666290"/>
            <a:ext cx="11009836" cy="538389"/>
          </a:xfrm>
        </p:spPr>
        <p:txBody>
          <a:bodyPr>
            <a:normAutofit/>
          </a:bodyPr>
          <a:lstStyle/>
          <a:p>
            <a:r>
              <a:rPr lang="en-US">
                <a:solidFill>
                  <a:schemeClr val="accent3"/>
                </a:solidFill>
              </a:rPr>
              <a:t>STBBIs can be bacterial, viral, or parasitic </a:t>
            </a:r>
            <a:endParaRPr lang="en-CA">
              <a:solidFill>
                <a:schemeClr val="accent3"/>
              </a:solidFill>
            </a:endParaRPr>
          </a:p>
        </p:txBody>
      </p:sp>
      <p:sp>
        <p:nvSpPr>
          <p:cNvPr id="20" name="TextBox 19">
            <a:extLst>
              <a:ext uri="{FF2B5EF4-FFF2-40B4-BE49-F238E27FC236}">
                <a16:creationId xmlns:a16="http://schemas.microsoft.com/office/drawing/2014/main" id="{6AFF8529-43CC-82C9-2D11-D9D80EF1D730}"/>
              </a:ext>
            </a:extLst>
          </p:cNvPr>
          <p:cNvSpPr txBox="1"/>
          <p:nvPr/>
        </p:nvSpPr>
        <p:spPr>
          <a:xfrm>
            <a:off x="2656992" y="1517404"/>
            <a:ext cx="822882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1">
                    <a:lumMod val="65000"/>
                    <a:lumOff val="35000"/>
                  </a:schemeClr>
                </a:solidFill>
                <a:latin typeface="Calibri" panose="020F0502020204030204" pitchFamily="34" charset="0"/>
              </a:rPr>
              <a:t>STBBIs are </a:t>
            </a:r>
            <a:r>
              <a:rPr lang="en-US" sz="2400">
                <a:solidFill>
                  <a:srgbClr val="009793"/>
                </a:solidFill>
                <a:latin typeface="Calibri" panose="020F0502020204030204" pitchFamily="34" charset="0"/>
              </a:rPr>
              <a:t>transmitted </a:t>
            </a:r>
            <a:r>
              <a:rPr lang="en-US" sz="2400">
                <a:solidFill>
                  <a:schemeClr val="tx1">
                    <a:lumMod val="65000"/>
                    <a:lumOff val="35000"/>
                  </a:schemeClr>
                </a:solidFill>
                <a:latin typeface="Calibri" panose="020F0502020204030204" pitchFamily="34" charset="0"/>
              </a:rPr>
              <a:t>through contact with</a:t>
            </a:r>
            <a:b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mn-cs"/>
              </a:rPr>
            </a:br>
            <a:r>
              <a:rPr lang="en-US" sz="2400">
                <a:solidFill>
                  <a:schemeClr val="tx1">
                    <a:lumMod val="65000"/>
                    <a:lumOff val="35000"/>
                  </a:schemeClr>
                </a:solidFill>
                <a:latin typeface="Calibri" panose="020F0502020204030204" pitchFamily="34" charset="0"/>
              </a:rPr>
              <a:t>body </a:t>
            </a:r>
            <a: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mn-cs"/>
              </a:rPr>
              <a:t>fluids, blood, and skin-to-skin contact</a:t>
            </a:r>
          </a:p>
        </p:txBody>
      </p:sp>
      <p:sp>
        <p:nvSpPr>
          <p:cNvPr id="21" name="TextBox 20">
            <a:extLst>
              <a:ext uri="{FF2B5EF4-FFF2-40B4-BE49-F238E27FC236}">
                <a16:creationId xmlns:a16="http://schemas.microsoft.com/office/drawing/2014/main" id="{8E988AB5-3D92-F7FD-B4B8-84CC18A6049D}"/>
              </a:ext>
            </a:extLst>
          </p:cNvPr>
          <p:cNvSpPr txBox="1"/>
          <p:nvPr/>
        </p:nvSpPr>
        <p:spPr>
          <a:xfrm>
            <a:off x="3459944" y="2477830"/>
            <a:ext cx="699753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793"/>
                </a:solidFill>
                <a:effectLst/>
                <a:uLnTx/>
                <a:uFillTx/>
                <a:latin typeface="Calibri" panose="020F0502020204030204" pitchFamily="34" charset="0"/>
                <a:ea typeface="+mn-ea"/>
                <a:cs typeface="+mn-cs"/>
              </a:rPr>
              <a:t>Transmission can be decreased </a:t>
            </a:r>
            <a: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mn-cs"/>
              </a:rPr>
              <a:t>by use of </a:t>
            </a:r>
            <a:b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mn-cs"/>
              </a:rPr>
            </a:br>
            <a: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mn-cs"/>
              </a:rPr>
              <a:t>vaccines, certain medications, barriers such as condoms, and reducing number of partners</a:t>
            </a:r>
          </a:p>
        </p:txBody>
      </p:sp>
      <p:sp>
        <p:nvSpPr>
          <p:cNvPr id="22" name="TextBox 21">
            <a:extLst>
              <a:ext uri="{FF2B5EF4-FFF2-40B4-BE49-F238E27FC236}">
                <a16:creationId xmlns:a16="http://schemas.microsoft.com/office/drawing/2014/main" id="{3973EB1C-D69D-7957-8F5C-737C12BDED79}"/>
              </a:ext>
            </a:extLst>
          </p:cNvPr>
          <p:cNvSpPr txBox="1"/>
          <p:nvPr/>
        </p:nvSpPr>
        <p:spPr>
          <a:xfrm>
            <a:off x="4398898" y="3898185"/>
            <a:ext cx="551959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793"/>
                </a:solidFill>
                <a:effectLst/>
                <a:uLnTx/>
                <a:uFillTx/>
                <a:latin typeface="Calibri" panose="020F0502020204030204" pitchFamily="34" charset="0"/>
                <a:ea typeface="+mn-ea"/>
                <a:cs typeface="+mn-cs"/>
              </a:rPr>
              <a:t>Many STBBIs are curable. </a:t>
            </a:r>
            <a:br>
              <a:rPr kumimoji="0" lang="en-US" sz="2400" b="0" i="0" u="none" strike="noStrike" kern="1200" cap="none" spc="0" normalizeH="0" baseline="0" noProof="0">
                <a:ln>
                  <a:noFill/>
                </a:ln>
                <a:solidFill>
                  <a:srgbClr val="009793"/>
                </a:solidFill>
                <a:effectLst/>
                <a:uLnTx/>
                <a:uFillTx/>
                <a:latin typeface="Calibri" panose="020F0502020204030204" pitchFamily="34" charset="0"/>
                <a:ea typeface="+mn-ea"/>
                <a:cs typeface="+mn-cs"/>
              </a:rPr>
            </a:br>
            <a: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mn-cs"/>
              </a:rPr>
              <a:t>Others are well managed with treatments.</a:t>
            </a:r>
          </a:p>
        </p:txBody>
      </p:sp>
      <p:sp>
        <p:nvSpPr>
          <p:cNvPr id="6" name="TextBox 5">
            <a:extLst>
              <a:ext uri="{FF2B5EF4-FFF2-40B4-BE49-F238E27FC236}">
                <a16:creationId xmlns:a16="http://schemas.microsoft.com/office/drawing/2014/main" id="{E4C5E295-A9A4-03C4-CE21-76B5A0E11F41}"/>
              </a:ext>
            </a:extLst>
          </p:cNvPr>
          <p:cNvSpPr txBox="1"/>
          <p:nvPr/>
        </p:nvSpPr>
        <p:spPr>
          <a:xfrm>
            <a:off x="5233288" y="5189461"/>
            <a:ext cx="55195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mn-cs"/>
              </a:rPr>
              <a:t>STBBIs can be </a:t>
            </a:r>
            <a:r>
              <a:rPr kumimoji="0" lang="en-US" sz="2400" b="0" i="0" u="none" strike="noStrike" kern="1200" cap="none" spc="0" normalizeH="0" baseline="0" noProof="0">
                <a:ln>
                  <a:noFill/>
                </a:ln>
                <a:solidFill>
                  <a:srgbClr val="009793"/>
                </a:solidFill>
                <a:effectLst/>
                <a:uLnTx/>
                <a:uFillTx/>
                <a:latin typeface="Calibri" panose="020F0502020204030204" pitchFamily="34" charset="0"/>
                <a:ea typeface="+mn-ea"/>
                <a:cs typeface="+mn-cs"/>
              </a:rPr>
              <a:t>asymptomatic. </a:t>
            </a:r>
            <a:endPar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endParaRPr>
          </a:p>
        </p:txBody>
      </p:sp>
      <p:pic>
        <p:nvPicPr>
          <p:cNvPr id="16" name="Picture 15" descr="A graphic of a staircase with different symbols&#10;&#10;Description automatically generated">
            <a:extLst>
              <a:ext uri="{FF2B5EF4-FFF2-40B4-BE49-F238E27FC236}">
                <a16:creationId xmlns:a16="http://schemas.microsoft.com/office/drawing/2014/main" id="{8271CC8F-29AC-0808-8E55-4B5AF4336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9" y="1362911"/>
            <a:ext cx="4430329" cy="4630495"/>
          </a:xfrm>
          <a:prstGeom prst="rect">
            <a:avLst/>
          </a:prstGeom>
        </p:spPr>
      </p:pic>
    </p:spTree>
    <p:extLst>
      <p:ext uri="{BB962C8B-B14F-4D97-AF65-F5344CB8AC3E}">
        <p14:creationId xmlns:p14="http://schemas.microsoft.com/office/powerpoint/2010/main" val="325886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5540" y="838197"/>
            <a:ext cx="8453520" cy="1693130"/>
          </a:xfrm>
        </p:spPr>
        <p:txBody>
          <a:bodyPr>
            <a:normAutofit fontScale="90000"/>
          </a:bodyPr>
          <a:lstStyle/>
          <a:p>
            <a:r>
              <a:rPr lang="en-US"/>
              <a:t>Sexually Transmitted and Blood Borne Infections</a:t>
            </a:r>
            <a:br>
              <a:rPr lang="en-US"/>
            </a:br>
            <a:r>
              <a:rPr lang="en-US"/>
              <a:t>(STBBIs)</a:t>
            </a:r>
            <a:endParaRPr lang="en-CA"/>
          </a:p>
        </p:txBody>
      </p:sp>
      <p:sp>
        <p:nvSpPr>
          <p:cNvPr id="4" name="Slide Number Placeholder 3"/>
          <p:cNvSpPr>
            <a:spLocks noGrp="1"/>
          </p:cNvSpPr>
          <p:nvPr>
            <p:ph type="sldNum" sz="quarter" idx="12"/>
          </p:nvPr>
        </p:nvSpPr>
        <p:spPr/>
        <p:txBody>
          <a:bodyPr/>
          <a:lstStyle/>
          <a:p>
            <a:fld id="{56F460CF-4789-5848-B965-6EAFD6B7CB2A}" type="slidenum">
              <a:rPr lang="en-US" smtClean="0"/>
              <a:pPr/>
              <a:t>2</a:t>
            </a:fld>
            <a:endParaRPr lang="en-US"/>
          </a:p>
        </p:txBody>
      </p:sp>
      <p:sp>
        <p:nvSpPr>
          <p:cNvPr id="22" name="TextBox 21">
            <a:extLst>
              <a:ext uri="{FF2B5EF4-FFF2-40B4-BE49-F238E27FC236}">
                <a16:creationId xmlns:a16="http://schemas.microsoft.com/office/drawing/2014/main" id="{F7950526-64B3-CC24-8CF5-23FDC8E78435}"/>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2" name="Subtitle 1">
            <a:extLst>
              <a:ext uri="{FF2B5EF4-FFF2-40B4-BE49-F238E27FC236}">
                <a16:creationId xmlns:a16="http://schemas.microsoft.com/office/drawing/2014/main" id="{BA0D47ED-50EF-12B6-5009-F54AE8B34E2F}"/>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
        <p:nvSpPr>
          <p:cNvPr id="3" name="TextBox 2">
            <a:extLst>
              <a:ext uri="{FF2B5EF4-FFF2-40B4-BE49-F238E27FC236}">
                <a16:creationId xmlns:a16="http://schemas.microsoft.com/office/drawing/2014/main" id="{F3699B11-CB68-5B3A-7B8C-0D36030DF0C9}"/>
              </a:ext>
            </a:extLst>
          </p:cNvPr>
          <p:cNvSpPr txBox="1"/>
          <p:nvPr/>
        </p:nvSpPr>
        <p:spPr>
          <a:xfrm>
            <a:off x="775540" y="2982120"/>
            <a:ext cx="7766294" cy="1200329"/>
          </a:xfrm>
          <a:prstGeom prst="rect">
            <a:avLst/>
          </a:prstGeom>
          <a:noFill/>
        </p:spPr>
        <p:txBody>
          <a:bodyPr wrap="square" rtlCol="0">
            <a:spAutoFit/>
          </a:bodyPr>
          <a:lstStyle/>
          <a:p>
            <a:pPr algn="l" rtl="0" fontAlgn="base"/>
            <a:r>
              <a:rPr lang="en-US" sz="2400">
                <a:solidFill>
                  <a:schemeClr val="accent2">
                    <a:lumMod val="90000"/>
                  </a:schemeClr>
                </a:solidFill>
              </a:rPr>
              <a:t>STBBI Definitions, Descriptions and Types </a:t>
            </a:r>
          </a:p>
          <a:p>
            <a:pPr algn="l" rtl="0" fontAlgn="base"/>
            <a:r>
              <a:rPr lang="en-US" sz="2400" b="0" i="0" u="none" strike="noStrike">
                <a:solidFill>
                  <a:schemeClr val="accent2">
                    <a:lumMod val="90000"/>
                  </a:schemeClr>
                </a:solidFill>
                <a:effectLst/>
                <a:latin typeface="Calibri" panose="020F0502020204030204" pitchFamily="34" charset="0"/>
              </a:rPr>
              <a:t>STBBI Transmission, Testing and Treatment</a:t>
            </a:r>
          </a:p>
          <a:p>
            <a:pPr algn="l" rtl="0" fontAlgn="base"/>
            <a:r>
              <a:rPr lang="en-US" sz="2400" b="0" i="0" u="none" strike="noStrike">
                <a:solidFill>
                  <a:schemeClr val="accent2">
                    <a:lumMod val="90000"/>
                  </a:schemeClr>
                </a:solidFill>
                <a:effectLst/>
                <a:latin typeface="Calibri" panose="020F0502020204030204" pitchFamily="34" charset="0"/>
              </a:rPr>
              <a:t>STBBI Prevention</a:t>
            </a:r>
          </a:p>
        </p:txBody>
      </p:sp>
    </p:spTree>
    <p:extLst>
      <p:ext uri="{BB962C8B-B14F-4D97-AF65-F5344CB8AC3E}">
        <p14:creationId xmlns:p14="http://schemas.microsoft.com/office/powerpoint/2010/main" val="67820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593865-4BC0-F418-6FBD-FADC673BBFE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9547"/>
          <a:stretch/>
        </p:blipFill>
        <p:spPr>
          <a:xfrm>
            <a:off x="4408714" y="0"/>
            <a:ext cx="7783287" cy="6858000"/>
          </a:xfrm>
          <a:prstGeom prst="rect">
            <a:avLst/>
          </a:prstGeom>
        </p:spPr>
      </p:pic>
      <p:sp>
        <p:nvSpPr>
          <p:cNvPr id="4" name="Content Placeholder 3"/>
          <p:cNvSpPr>
            <a:spLocks noGrp="1"/>
          </p:cNvSpPr>
          <p:nvPr>
            <p:ph type="body" sz="quarter" idx="14"/>
          </p:nvPr>
        </p:nvSpPr>
        <p:spPr>
          <a:xfrm>
            <a:off x="6096000" y="2090172"/>
            <a:ext cx="5220014" cy="1873041"/>
          </a:xfrm>
        </p:spPr>
        <p:txBody>
          <a:bodyPr>
            <a:noAutofit/>
          </a:bodyPr>
          <a:lstStyle/>
          <a:p>
            <a:pPr marL="0" indent="0">
              <a:buClr>
                <a:schemeClr val="accent4"/>
              </a:buClr>
              <a:buNone/>
            </a:pPr>
            <a:r>
              <a:rPr lang="en-US" b="0">
                <a:solidFill>
                  <a:schemeClr val="accent3"/>
                </a:solidFill>
              </a:rPr>
              <a:t>Examples</a:t>
            </a:r>
            <a:endParaRPr lang="en-US">
              <a:solidFill>
                <a:schemeClr val="accent3"/>
              </a:solidFill>
            </a:endParaRPr>
          </a:p>
          <a:p>
            <a:pPr>
              <a:buClr>
                <a:schemeClr val="accent3"/>
              </a:buClr>
              <a:buFont typeface="Wingdings" panose="05000000000000000000" pitchFamily="2" charset="2"/>
              <a:buChar char="q"/>
            </a:pPr>
            <a:r>
              <a:rPr lang="en-US">
                <a:solidFill>
                  <a:schemeClr val="tx1">
                    <a:lumMod val="65000"/>
                    <a:lumOff val="35000"/>
                  </a:schemeClr>
                </a:solidFill>
              </a:rPr>
              <a:t>Chlamydia</a:t>
            </a:r>
          </a:p>
          <a:p>
            <a:pPr>
              <a:buClr>
                <a:schemeClr val="accent3"/>
              </a:buClr>
              <a:buFont typeface="Wingdings" panose="05000000000000000000" pitchFamily="2" charset="2"/>
              <a:buChar char="q"/>
            </a:pPr>
            <a:r>
              <a:rPr lang="en-US">
                <a:solidFill>
                  <a:schemeClr val="tx1">
                    <a:lumMod val="65000"/>
                    <a:lumOff val="35000"/>
                  </a:schemeClr>
                </a:solidFill>
              </a:rPr>
              <a:t>Gonorrhea</a:t>
            </a:r>
          </a:p>
          <a:p>
            <a:pPr>
              <a:buClr>
                <a:schemeClr val="accent3"/>
              </a:buClr>
              <a:buFont typeface="Wingdings" panose="05000000000000000000" pitchFamily="2" charset="2"/>
              <a:buChar char="q"/>
            </a:pPr>
            <a:r>
              <a:rPr lang="en-US">
                <a:solidFill>
                  <a:schemeClr val="tx1">
                    <a:lumMod val="65000"/>
                    <a:lumOff val="35000"/>
                  </a:schemeClr>
                </a:solidFill>
              </a:rPr>
              <a:t>Syphilis</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A918DA49-2898-67F3-3128-AE2C6EB1A06B}"/>
              </a:ext>
            </a:extLst>
          </p:cNvPr>
          <p:cNvSpPr txBox="1"/>
          <p:nvPr/>
        </p:nvSpPr>
        <p:spPr>
          <a:xfrm>
            <a:off x="587826" y="2090172"/>
            <a:ext cx="41910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cap="small">
                <a:solidFill>
                  <a:schemeClr val="accent3"/>
                </a:solidFill>
                <a:latin typeface="Calibri"/>
              </a:rPr>
              <a:t>Bacterial STIs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cap="small">
                <a:solidFill>
                  <a:prstClr val="black">
                    <a:lumMod val="65000"/>
                    <a:lumOff val="35000"/>
                  </a:prstClr>
                </a:solidFill>
                <a:latin typeface="Calibri"/>
              </a:rPr>
              <a:t>c</a:t>
            </a:r>
            <a:r>
              <a:rPr kumimoji="0" lang="en-US" sz="3000" i="0" u="none" strike="noStrike" kern="1200" cap="small" spc="0" normalizeH="0" baseline="0" noProof="0">
                <a:ln>
                  <a:noFill/>
                </a:ln>
                <a:solidFill>
                  <a:prstClr val="black">
                    <a:lumMod val="65000"/>
                    <a:lumOff val="35000"/>
                  </a:prstClr>
                </a:solidFill>
                <a:effectLst/>
                <a:uLnTx/>
                <a:uFillTx/>
                <a:latin typeface="Calibri"/>
                <a:ea typeface="+mn-ea"/>
                <a:cs typeface="+mn-cs"/>
              </a:rPr>
              <a:t>an be </a:t>
            </a:r>
            <a:r>
              <a:rPr kumimoji="0" lang="en-US" sz="3000" b="1" i="0" u="none" strike="noStrike" kern="1200" cap="small" spc="0" normalizeH="0" baseline="0" noProof="0">
                <a:ln>
                  <a:noFill/>
                </a:ln>
                <a:solidFill>
                  <a:prstClr val="black">
                    <a:lumMod val="65000"/>
                    <a:lumOff val="35000"/>
                  </a:prstClr>
                </a:solidFill>
                <a:effectLst/>
                <a:uLnTx/>
                <a:uFillTx/>
                <a:latin typeface="Calibri"/>
                <a:ea typeface="+mn-ea"/>
                <a:cs typeface="+mn-cs"/>
              </a:rPr>
              <a:t>treated and cured </a:t>
            </a:r>
            <a:r>
              <a:rPr kumimoji="0" lang="en-US" sz="3000" i="0" u="none" strike="noStrike" kern="1200" cap="small" spc="0" normalizeH="0" baseline="0" noProof="0">
                <a:ln>
                  <a:noFill/>
                </a:ln>
                <a:solidFill>
                  <a:prstClr val="black">
                    <a:lumMod val="65000"/>
                    <a:lumOff val="35000"/>
                  </a:prstClr>
                </a:solidFill>
                <a:effectLst/>
                <a:uLnTx/>
                <a:uFillTx/>
                <a:latin typeface="Calibri"/>
                <a:ea typeface="+mn-ea"/>
                <a:cs typeface="+mn-cs"/>
              </a:rPr>
              <a:t>with antibiotic medication.</a:t>
            </a:r>
          </a:p>
        </p:txBody>
      </p:sp>
      <p:pic>
        <p:nvPicPr>
          <p:cNvPr id="18" name="Picture 17" descr="A group of blue and white pills&#10;&#10;Description automatically generated">
            <a:extLst>
              <a:ext uri="{FF2B5EF4-FFF2-40B4-BE49-F238E27FC236}">
                <a16:creationId xmlns:a16="http://schemas.microsoft.com/office/drawing/2014/main" id="{6D87B19C-EAF4-83BC-61BC-FB31A04F72FC}"/>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a:stretch/>
        </p:blipFill>
        <p:spPr>
          <a:xfrm>
            <a:off x="7462498" y="0"/>
            <a:ext cx="4729501" cy="4169229"/>
          </a:xfrm>
          <a:prstGeom prst="rect">
            <a:avLst/>
          </a:prstGeom>
        </p:spPr>
      </p:pic>
    </p:spTree>
    <p:extLst>
      <p:ext uri="{BB962C8B-B14F-4D97-AF65-F5344CB8AC3E}">
        <p14:creationId xmlns:p14="http://schemas.microsoft.com/office/powerpoint/2010/main" val="2130355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593865-4BC0-F418-6FBD-FADC673BBFE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9547"/>
          <a:stretch/>
        </p:blipFill>
        <p:spPr>
          <a:xfrm>
            <a:off x="4408714" y="0"/>
            <a:ext cx="7783287" cy="6858000"/>
          </a:xfrm>
          <a:prstGeom prst="rect">
            <a:avLst/>
          </a:prstGeom>
        </p:spPr>
      </p:pic>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descr="A screenshot of a video game&#10;&#10;Description automatically generated">
            <a:extLst>
              <a:ext uri="{FF2B5EF4-FFF2-40B4-BE49-F238E27FC236}">
                <a16:creationId xmlns:a16="http://schemas.microsoft.com/office/drawing/2014/main" id="{FCD8E648-AECC-69B0-50EE-2A0B63B02F01}"/>
              </a:ext>
            </a:extLst>
          </p:cNvPr>
          <p:cNvPicPr>
            <a:picLocks noChangeAspect="1"/>
          </p:cNvPicPr>
          <p:nvPr/>
        </p:nvPicPr>
        <p:blipFill rotWithShape="1">
          <a:blip r:embed="rId4">
            <a:duotone>
              <a:prstClr val="black"/>
              <a:schemeClr val="accent3">
                <a:tint val="45000"/>
                <a:satMod val="400000"/>
              </a:schemeClr>
            </a:duotone>
            <a:alphaModFix amt="35000"/>
            <a:extLst>
              <a:ext uri="{28A0092B-C50C-407E-A947-70E740481C1C}">
                <a14:useLocalDpi xmlns:a14="http://schemas.microsoft.com/office/drawing/2010/main" val="0"/>
              </a:ext>
            </a:extLst>
          </a:blip>
          <a:srcRect/>
          <a:stretch/>
        </p:blipFill>
        <p:spPr>
          <a:xfrm>
            <a:off x="8334345" y="-78121"/>
            <a:ext cx="3857655" cy="4149879"/>
          </a:xfrm>
          <a:prstGeom prst="rect">
            <a:avLst/>
          </a:prstGeom>
        </p:spPr>
      </p:pic>
      <p:sp>
        <p:nvSpPr>
          <p:cNvPr id="9" name="TextBox 8">
            <a:extLst>
              <a:ext uri="{FF2B5EF4-FFF2-40B4-BE49-F238E27FC236}">
                <a16:creationId xmlns:a16="http://schemas.microsoft.com/office/drawing/2014/main" id="{A918DA49-2898-67F3-3128-AE2C6EB1A06B}"/>
              </a:ext>
            </a:extLst>
          </p:cNvPr>
          <p:cNvSpPr txBox="1"/>
          <p:nvPr/>
        </p:nvSpPr>
        <p:spPr>
          <a:xfrm>
            <a:off x="587826" y="2090172"/>
            <a:ext cx="419100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cap="small">
                <a:solidFill>
                  <a:schemeClr val="accent4"/>
                </a:solidFill>
                <a:latin typeface="Calibri"/>
              </a:rPr>
              <a:t>Viral STBBIs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cap="small">
                <a:solidFill>
                  <a:prstClr val="black">
                    <a:lumMod val="65000"/>
                    <a:lumOff val="35000"/>
                  </a:prstClr>
                </a:solidFill>
                <a:latin typeface="Calibri"/>
              </a:rPr>
              <a:t>can be </a:t>
            </a:r>
            <a:r>
              <a:rPr lang="en-US" sz="3000" b="1" cap="small">
                <a:solidFill>
                  <a:prstClr val="black">
                    <a:lumMod val="65000"/>
                    <a:lumOff val="35000"/>
                  </a:prstClr>
                </a:solidFill>
                <a:latin typeface="Calibri"/>
              </a:rPr>
              <a:t>well managed </a:t>
            </a:r>
            <a:r>
              <a:rPr lang="en-US" sz="3000" cap="small">
                <a:solidFill>
                  <a:prstClr val="black">
                    <a:lumMod val="65000"/>
                    <a:lumOff val="35000"/>
                  </a:prstClr>
                </a:solidFill>
                <a:latin typeface="Calibri"/>
              </a:rPr>
              <a:t>through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cap="small">
                <a:solidFill>
                  <a:prstClr val="black">
                    <a:lumMod val="65000"/>
                    <a:lumOff val="35000"/>
                  </a:prstClr>
                </a:solidFill>
                <a:latin typeface="Calibri"/>
              </a:rPr>
              <a:t>Some are curable</a:t>
            </a:r>
            <a:r>
              <a:rPr lang="en-US" sz="3000" cap="small">
                <a:solidFill>
                  <a:prstClr val="black">
                    <a:lumMod val="65000"/>
                    <a:lumOff val="35000"/>
                  </a:prstClr>
                </a:solidFill>
                <a:latin typeface="Calibri"/>
              </a:rPr>
              <a:t>. </a:t>
            </a:r>
          </a:p>
        </p:txBody>
      </p:sp>
      <p:sp>
        <p:nvSpPr>
          <p:cNvPr id="8" name="TextBox 7">
            <a:extLst>
              <a:ext uri="{FF2B5EF4-FFF2-40B4-BE49-F238E27FC236}">
                <a16:creationId xmlns:a16="http://schemas.microsoft.com/office/drawing/2014/main" id="{13BBC0CC-4B55-4E0D-2CB4-8A9B53D786A8}"/>
              </a:ext>
            </a:extLst>
          </p:cNvPr>
          <p:cNvSpPr txBox="1"/>
          <p:nvPr/>
        </p:nvSpPr>
        <p:spPr>
          <a:xfrm>
            <a:off x="6096000" y="4458524"/>
            <a:ext cx="5138058" cy="830997"/>
          </a:xfrm>
          <a:prstGeom prst="rect">
            <a:avLst/>
          </a:prstGeom>
          <a:solidFill>
            <a:schemeClr val="accent2"/>
          </a:solidFill>
          <a:effectLst>
            <a:glow rad="101600">
              <a:schemeClr val="tx2">
                <a:lumMod val="20000"/>
                <a:lumOff val="80000"/>
                <a:alpha val="60000"/>
              </a:schemeClr>
            </a:glow>
            <a:outerShdw blurRad="50800" dist="38100" dir="2700000" algn="tl" rotWithShape="0">
              <a:prstClr val="black">
                <a:alpha val="40000"/>
              </a:prstClr>
            </a:outerShdw>
          </a:effectLst>
        </p:spPr>
        <p:txBody>
          <a:bodyPr wrap="square">
            <a:spAutoFit/>
          </a:bodyPr>
          <a:lstStyle/>
          <a:p>
            <a:r>
              <a:rPr lang="en-US" sz="1600" spc="300">
                <a:solidFill>
                  <a:schemeClr val="tx1">
                    <a:lumMod val="65000"/>
                    <a:lumOff val="35000"/>
                  </a:schemeClr>
                </a:solidFill>
              </a:rPr>
              <a:t>Human Immunodeficiency Virus (HIV), Hepatitis B (HBV) and Hepatitis C (HCV) are viral blood-borne infections.</a:t>
            </a:r>
          </a:p>
        </p:txBody>
      </p:sp>
      <p:sp>
        <p:nvSpPr>
          <p:cNvPr id="4" name="Content Placeholder 3"/>
          <p:cNvSpPr>
            <a:spLocks noGrp="1"/>
          </p:cNvSpPr>
          <p:nvPr>
            <p:ph type="body" sz="quarter" idx="14"/>
          </p:nvPr>
        </p:nvSpPr>
        <p:spPr>
          <a:xfrm>
            <a:off x="6096000" y="2090172"/>
            <a:ext cx="5220014" cy="2274999"/>
          </a:xfrm>
        </p:spPr>
        <p:txBody>
          <a:bodyPr>
            <a:noAutofit/>
          </a:bodyPr>
          <a:lstStyle/>
          <a:p>
            <a:pPr marL="0" indent="0">
              <a:buClr>
                <a:schemeClr val="accent4"/>
              </a:buClr>
              <a:buNone/>
            </a:pPr>
            <a:r>
              <a:rPr lang="en-US" b="0">
                <a:solidFill>
                  <a:schemeClr val="accent4"/>
                </a:solidFill>
              </a:rPr>
              <a:t>Examples</a:t>
            </a:r>
            <a:endParaRPr lang="en-US">
              <a:solidFill>
                <a:schemeClr val="tx1">
                  <a:lumMod val="65000"/>
                  <a:lumOff val="35000"/>
                </a:schemeClr>
              </a:solidFill>
            </a:endParaRPr>
          </a:p>
          <a:p>
            <a:pPr>
              <a:buClr>
                <a:schemeClr val="accent4"/>
              </a:buClr>
              <a:buFont typeface="Wingdings" panose="05000000000000000000" pitchFamily="2" charset="2"/>
              <a:buChar char="q"/>
            </a:pPr>
            <a:r>
              <a:rPr lang="en-US">
                <a:solidFill>
                  <a:schemeClr val="tx1">
                    <a:lumMod val="65000"/>
                    <a:lumOff val="35000"/>
                  </a:schemeClr>
                </a:solidFill>
              </a:rPr>
              <a:t>Human papillomavirus (HPV)</a:t>
            </a:r>
          </a:p>
          <a:p>
            <a:pPr>
              <a:buClr>
                <a:schemeClr val="accent4"/>
              </a:buClr>
              <a:buFont typeface="Wingdings" panose="05000000000000000000" pitchFamily="2" charset="2"/>
              <a:buChar char="q"/>
            </a:pPr>
            <a:r>
              <a:rPr lang="en-US">
                <a:solidFill>
                  <a:schemeClr val="tx1">
                    <a:lumMod val="65000"/>
                    <a:lumOff val="35000"/>
                  </a:schemeClr>
                </a:solidFill>
              </a:rPr>
              <a:t>Herpes simplex virus (HSV)</a:t>
            </a:r>
          </a:p>
          <a:p>
            <a:pPr>
              <a:buClr>
                <a:schemeClr val="accent4"/>
              </a:buClr>
              <a:buFont typeface="Wingdings" panose="05000000000000000000" pitchFamily="2" charset="2"/>
              <a:buChar char="q"/>
            </a:pPr>
            <a:r>
              <a:rPr lang="en-US">
                <a:solidFill>
                  <a:schemeClr val="tx1">
                    <a:lumMod val="65000"/>
                    <a:lumOff val="35000"/>
                  </a:schemeClr>
                </a:solidFill>
              </a:rPr>
              <a:t>Mpox</a:t>
            </a:r>
          </a:p>
          <a:p>
            <a:pPr>
              <a:buClr>
                <a:schemeClr val="accent4"/>
              </a:buClr>
              <a:buFont typeface="Wingdings" panose="05000000000000000000" pitchFamily="2" charset="2"/>
              <a:buChar char="q"/>
            </a:pPr>
            <a:r>
              <a:rPr lang="en-US">
                <a:solidFill>
                  <a:schemeClr val="tx1">
                    <a:lumMod val="65000"/>
                    <a:lumOff val="35000"/>
                  </a:schemeClr>
                </a:solidFill>
              </a:rPr>
              <a:t>Hepatitis A</a:t>
            </a:r>
          </a:p>
        </p:txBody>
      </p:sp>
    </p:spTree>
    <p:extLst>
      <p:ext uri="{BB962C8B-B14F-4D97-AF65-F5344CB8AC3E}">
        <p14:creationId xmlns:p14="http://schemas.microsoft.com/office/powerpoint/2010/main" val="4211735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593865-4BC0-F418-6FBD-FADC673BBFE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9547"/>
          <a:stretch/>
        </p:blipFill>
        <p:spPr>
          <a:xfrm>
            <a:off x="4232122" y="0"/>
            <a:ext cx="7959879" cy="6858000"/>
          </a:xfrm>
          <a:prstGeom prst="rect">
            <a:avLst/>
          </a:prstGeom>
        </p:spPr>
      </p:pic>
      <p:sp>
        <p:nvSpPr>
          <p:cNvPr id="4" name="Content Placeholder 3"/>
          <p:cNvSpPr>
            <a:spLocks noGrp="1"/>
          </p:cNvSpPr>
          <p:nvPr>
            <p:ph type="body" sz="quarter" idx="14"/>
          </p:nvPr>
        </p:nvSpPr>
        <p:spPr>
          <a:xfrm>
            <a:off x="6096000" y="2090172"/>
            <a:ext cx="5220014" cy="1873041"/>
          </a:xfrm>
        </p:spPr>
        <p:txBody>
          <a:bodyPr>
            <a:noAutofit/>
          </a:bodyPr>
          <a:lstStyle/>
          <a:p>
            <a:pPr marL="0" indent="0">
              <a:buClr>
                <a:schemeClr val="accent4"/>
              </a:buClr>
              <a:buNone/>
            </a:pPr>
            <a:r>
              <a:rPr lang="en-US" b="0">
                <a:solidFill>
                  <a:schemeClr val="accent1"/>
                </a:solidFill>
              </a:rPr>
              <a:t>Example</a:t>
            </a:r>
            <a:endParaRPr lang="en-US">
              <a:solidFill>
                <a:schemeClr val="accent1"/>
              </a:solidFill>
            </a:endParaRPr>
          </a:p>
          <a:p>
            <a:pPr>
              <a:buClr>
                <a:schemeClr val="accent1"/>
              </a:buClr>
              <a:buFont typeface="Wingdings" panose="05000000000000000000" pitchFamily="2" charset="2"/>
              <a:buChar char="q"/>
            </a:pPr>
            <a:r>
              <a:rPr lang="en-US">
                <a:solidFill>
                  <a:schemeClr val="tx1">
                    <a:lumMod val="65000"/>
                    <a:lumOff val="35000"/>
                  </a:schemeClr>
                </a:solidFill>
              </a:rPr>
              <a:t>Trichomoniasis</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A918DA49-2898-67F3-3128-AE2C6EB1A06B}"/>
              </a:ext>
            </a:extLst>
          </p:cNvPr>
          <p:cNvSpPr txBox="1"/>
          <p:nvPr/>
        </p:nvSpPr>
        <p:spPr>
          <a:xfrm>
            <a:off x="587826" y="2090172"/>
            <a:ext cx="41910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cap="small">
                <a:solidFill>
                  <a:schemeClr val="accent1"/>
                </a:solidFill>
                <a:latin typeface="Calibri"/>
              </a:rPr>
              <a:t>Parasitic STIs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cap="small">
                <a:solidFill>
                  <a:prstClr val="black">
                    <a:lumMod val="65000"/>
                    <a:lumOff val="35000"/>
                  </a:prstClr>
                </a:solidFill>
                <a:latin typeface="Calibri"/>
              </a:rPr>
              <a:t>c</a:t>
            </a:r>
            <a:r>
              <a:rPr kumimoji="0" lang="en-US" sz="3000" i="0" u="none" strike="noStrike" kern="1200" cap="small" spc="0" normalizeH="0" baseline="0" noProof="0">
                <a:ln>
                  <a:noFill/>
                </a:ln>
                <a:solidFill>
                  <a:prstClr val="black">
                    <a:lumMod val="65000"/>
                    <a:lumOff val="35000"/>
                  </a:prstClr>
                </a:solidFill>
                <a:effectLst/>
                <a:uLnTx/>
                <a:uFillTx/>
                <a:latin typeface="Calibri"/>
                <a:ea typeface="+mn-ea"/>
                <a:cs typeface="+mn-cs"/>
              </a:rPr>
              <a:t>an be </a:t>
            </a:r>
            <a:r>
              <a:rPr kumimoji="0" lang="en-US" sz="3000" b="1" i="0" u="none" strike="noStrike" kern="1200" cap="small" spc="0" normalizeH="0" baseline="0" noProof="0">
                <a:ln>
                  <a:noFill/>
                </a:ln>
                <a:solidFill>
                  <a:prstClr val="black">
                    <a:lumMod val="65000"/>
                    <a:lumOff val="35000"/>
                  </a:prstClr>
                </a:solidFill>
                <a:effectLst/>
                <a:uLnTx/>
                <a:uFillTx/>
                <a:latin typeface="Calibri"/>
                <a:ea typeface="+mn-ea"/>
                <a:cs typeface="+mn-cs"/>
              </a:rPr>
              <a:t>treated and cured </a:t>
            </a:r>
            <a:r>
              <a:rPr kumimoji="0" lang="en-US" sz="3000" i="0" u="none" strike="noStrike" kern="1200" cap="small" spc="0" normalizeH="0" baseline="0" noProof="0">
                <a:ln>
                  <a:noFill/>
                </a:ln>
                <a:solidFill>
                  <a:prstClr val="black">
                    <a:lumMod val="65000"/>
                    <a:lumOff val="35000"/>
                  </a:prstClr>
                </a:solidFill>
                <a:effectLst/>
                <a:uLnTx/>
                <a:uFillTx/>
                <a:latin typeface="Calibri"/>
                <a:ea typeface="+mn-ea"/>
                <a:cs typeface="+mn-cs"/>
              </a:rPr>
              <a:t>with medication.</a:t>
            </a:r>
          </a:p>
        </p:txBody>
      </p:sp>
      <p:pic>
        <p:nvPicPr>
          <p:cNvPr id="3" name="Picture 2" descr="A blue and purple cell with a black background&#10;&#10;Description automatically generated">
            <a:extLst>
              <a:ext uri="{FF2B5EF4-FFF2-40B4-BE49-F238E27FC236}">
                <a16:creationId xmlns:a16="http://schemas.microsoft.com/office/drawing/2014/main" id="{17722051-ECD5-6417-58E1-C0D5E3C2E5B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a:stretch/>
        </p:blipFill>
        <p:spPr>
          <a:xfrm rot="20330054">
            <a:off x="8662464" y="672181"/>
            <a:ext cx="2661392" cy="3466721"/>
          </a:xfrm>
          <a:prstGeom prst="rect">
            <a:avLst/>
          </a:prstGeom>
        </p:spPr>
      </p:pic>
    </p:spTree>
    <p:extLst>
      <p:ext uri="{BB962C8B-B14F-4D97-AF65-F5344CB8AC3E}">
        <p14:creationId xmlns:p14="http://schemas.microsoft.com/office/powerpoint/2010/main" val="2789397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3EF06-4DE7-85AC-59AA-85A7FC5719A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9547"/>
          <a:stretch/>
        </p:blipFill>
        <p:spPr>
          <a:xfrm>
            <a:off x="4232122" y="0"/>
            <a:ext cx="7959879" cy="6858000"/>
          </a:xfrm>
          <a:prstGeom prst="rect">
            <a:avLst/>
          </a:prstGeom>
        </p:spPr>
      </p:pic>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6935589-0974-C392-5B19-393812C44216}"/>
              </a:ext>
            </a:extLst>
          </p:cNvPr>
          <p:cNvPicPr>
            <a:picLocks noChangeAspect="1"/>
          </p:cNvPicPr>
          <p:nvPr/>
        </p:nvPicPr>
        <p:blipFill>
          <a:blip r:embed="rId4">
            <a:clrChange>
              <a:clrFrom>
                <a:srgbClr val="FFFFFF"/>
              </a:clrFrom>
              <a:clrTo>
                <a:srgbClr val="FFFFFF">
                  <a:alpha val="0"/>
                </a:srgbClr>
              </a:clrTo>
            </a:clrChange>
            <a:alphaModFix amt="50000"/>
            <a:extLst>
              <a:ext uri="{28A0092B-C50C-407E-A947-70E740481C1C}">
                <a14:useLocalDpi xmlns:a14="http://schemas.microsoft.com/office/drawing/2010/main" val="0"/>
              </a:ext>
            </a:extLst>
          </a:blip>
          <a:stretch>
            <a:fillRect/>
          </a:stretch>
        </p:blipFill>
        <p:spPr>
          <a:xfrm rot="2749499">
            <a:off x="8050838" y="2715689"/>
            <a:ext cx="3884569" cy="3578807"/>
          </a:xfrm>
          <a:prstGeom prst="rect">
            <a:avLst/>
          </a:prstGeom>
        </p:spPr>
      </p:pic>
      <p:sp>
        <p:nvSpPr>
          <p:cNvPr id="9" name="TextBox 8">
            <a:extLst>
              <a:ext uri="{FF2B5EF4-FFF2-40B4-BE49-F238E27FC236}">
                <a16:creationId xmlns:a16="http://schemas.microsoft.com/office/drawing/2014/main" id="{A918DA49-2898-67F3-3128-AE2C6EB1A06B}"/>
              </a:ext>
            </a:extLst>
          </p:cNvPr>
          <p:cNvSpPr txBox="1"/>
          <p:nvPr/>
        </p:nvSpPr>
        <p:spPr>
          <a:xfrm>
            <a:off x="587826" y="2090172"/>
            <a:ext cx="431871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cap="small">
                <a:solidFill>
                  <a:schemeClr val="accent1"/>
                </a:solidFill>
                <a:latin typeface="Calibri"/>
              </a:rPr>
              <a:t>Bacterial vaginosis </a:t>
            </a:r>
            <a:br>
              <a:rPr lang="en-US" sz="3000" b="1" cap="small">
                <a:solidFill>
                  <a:schemeClr val="accent1"/>
                </a:solidFill>
                <a:latin typeface="Calibri"/>
              </a:rPr>
            </a:br>
            <a:r>
              <a:rPr lang="en-US" sz="3000" b="1" cap="small">
                <a:solidFill>
                  <a:schemeClr val="accent1"/>
                </a:solidFill>
                <a:latin typeface="Calibri"/>
              </a:rPr>
              <a:t>is not an STI, but…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cap="small">
                <a:solidFill>
                  <a:prstClr val="black">
                    <a:lumMod val="65000"/>
                    <a:lumOff val="35000"/>
                  </a:prstClr>
                </a:solidFill>
                <a:latin typeface="Calibri"/>
              </a:rPr>
              <a:t>is an infection that can cause similar symptoms.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cap="small">
                <a:solidFill>
                  <a:prstClr val="black">
                    <a:lumMod val="65000"/>
                    <a:lumOff val="35000"/>
                  </a:prstClr>
                </a:solidFill>
                <a:latin typeface="Calibri"/>
              </a:rPr>
              <a:t>is a common reason for seeking care</a:t>
            </a:r>
            <a:r>
              <a:rPr kumimoji="0" lang="en-US" sz="3000" i="0" u="none" strike="noStrike" kern="1200" cap="small" spc="0" normalizeH="0" baseline="0" noProof="0">
                <a:ln>
                  <a:noFill/>
                </a:ln>
                <a:solidFill>
                  <a:prstClr val="black">
                    <a:lumMod val="65000"/>
                    <a:lumOff val="35000"/>
                  </a:prstClr>
                </a:solidFill>
                <a:effectLst/>
                <a:uLnTx/>
                <a:uFillTx/>
                <a:latin typeface="Calibri"/>
                <a:ea typeface="+mn-ea"/>
                <a:cs typeface="+mn-cs"/>
              </a:rPr>
              <a:t>.</a:t>
            </a:r>
          </a:p>
        </p:txBody>
      </p:sp>
      <p:sp>
        <p:nvSpPr>
          <p:cNvPr id="4" name="Content Placeholder 3"/>
          <p:cNvSpPr>
            <a:spLocks noGrp="1"/>
          </p:cNvSpPr>
          <p:nvPr>
            <p:ph type="body" sz="quarter" idx="14"/>
          </p:nvPr>
        </p:nvSpPr>
        <p:spPr>
          <a:xfrm>
            <a:off x="6096000" y="2090172"/>
            <a:ext cx="5220014" cy="2414921"/>
          </a:xfrm>
        </p:spPr>
        <p:txBody>
          <a:bodyPr>
            <a:noAutofit/>
          </a:bodyPr>
          <a:lstStyle/>
          <a:p>
            <a:pPr marL="0" indent="0">
              <a:buClr>
                <a:schemeClr val="accent4"/>
              </a:buClr>
              <a:buNone/>
            </a:pPr>
            <a:r>
              <a:rPr lang="en-US" b="0">
                <a:solidFill>
                  <a:schemeClr val="accent1"/>
                </a:solidFill>
              </a:rPr>
              <a:t>May increase the risk of acquiring STBBIs such as HIV</a:t>
            </a:r>
            <a:r>
              <a:rPr lang="en-US">
                <a:solidFill>
                  <a:schemeClr val="accent1"/>
                </a:solidFill>
              </a:rPr>
              <a:t>, HPV and Chlamydia.</a:t>
            </a:r>
            <a:endParaRPr lang="en-US" b="0">
              <a:solidFill>
                <a:schemeClr val="accent1"/>
              </a:solidFill>
            </a:endParaRPr>
          </a:p>
          <a:p>
            <a:pPr marL="0" indent="0">
              <a:buClr>
                <a:schemeClr val="accent4"/>
              </a:buClr>
              <a:buNone/>
            </a:pPr>
            <a:endParaRPr lang="en-US">
              <a:solidFill>
                <a:schemeClr val="accent1"/>
              </a:solidFill>
            </a:endParaRPr>
          </a:p>
          <a:p>
            <a:pPr marL="0" indent="0">
              <a:buClr>
                <a:schemeClr val="accent1"/>
              </a:buClr>
              <a:buNone/>
            </a:pPr>
            <a:r>
              <a:rPr lang="en-US">
                <a:solidFill>
                  <a:schemeClr val="tx1">
                    <a:lumMod val="65000"/>
                    <a:lumOff val="35000"/>
                  </a:schemeClr>
                </a:solidFill>
              </a:rPr>
              <a:t>Treated and cured with antibiotics.</a:t>
            </a:r>
          </a:p>
        </p:txBody>
      </p:sp>
    </p:spTree>
    <p:extLst>
      <p:ext uri="{BB962C8B-B14F-4D97-AF65-F5344CB8AC3E}">
        <p14:creationId xmlns:p14="http://schemas.microsoft.com/office/powerpoint/2010/main" val="364361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pic>
        <p:nvPicPr>
          <p:cNvPr id="7" name="Picture 6" descr="A white puzzle pieces on a black background&#10;&#10;Description automatically generated">
            <a:extLst>
              <a:ext uri="{FF2B5EF4-FFF2-40B4-BE49-F238E27FC236}">
                <a16:creationId xmlns:a16="http://schemas.microsoft.com/office/drawing/2014/main" id="{0C724D2B-0798-2B8E-44A9-EBA44A6CB5E4}"/>
              </a:ext>
            </a:extLst>
          </p:cNvPr>
          <p:cNvPicPr>
            <a:picLocks noChangeAspect="1"/>
          </p:cNvPicPr>
          <p:nvPr/>
        </p:nvPicPr>
        <p:blipFill rotWithShape="1">
          <a:blip r:embed="rId3">
            <a:alphaModFix amt="35000"/>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rot="16200000">
            <a:off x="2831195" y="-1990826"/>
            <a:ext cx="6142783" cy="10798878"/>
          </a:xfrm>
          <a:prstGeom prst="rect">
            <a:avLst/>
          </a:prstGeom>
        </p:spPr>
      </p:pic>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white"/>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white"/>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prstClr val="white"/>
                </a:solidFill>
                <a:effectLst/>
                <a:uLnTx/>
                <a:uFillTx/>
                <a:latin typeface="Calibri"/>
                <a:ea typeface="ADLaM Display" panose="020B0604020202020204" pitchFamily="2" charset="0"/>
                <a:cs typeface="ADLaM Display" panose="020B0604020202020204" pitchFamily="2" charset="0"/>
              </a:rPr>
              <a:t>Public Health </a:t>
            </a:r>
          </a:p>
        </p:txBody>
      </p:sp>
      <p:sp>
        <p:nvSpPr>
          <p:cNvPr id="11" name="TextBox 10">
            <a:extLst>
              <a:ext uri="{FF2B5EF4-FFF2-40B4-BE49-F238E27FC236}">
                <a16:creationId xmlns:a16="http://schemas.microsoft.com/office/drawing/2014/main" id="{4E80EBB6-465B-9A8F-A5FA-FFAFE465AE68}"/>
              </a:ext>
            </a:extLst>
          </p:cNvPr>
          <p:cNvSpPr txBox="1"/>
          <p:nvPr/>
        </p:nvSpPr>
        <p:spPr>
          <a:xfrm>
            <a:off x="3046863" y="2647582"/>
            <a:ext cx="609372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a:ln>
                  <a:noFill/>
                </a:ln>
                <a:solidFill>
                  <a:prstClr val="white"/>
                </a:solidFill>
                <a:effectLst/>
                <a:uLnTx/>
                <a:uFillTx/>
                <a:latin typeface="Calibri" panose="020F0502020204030204" pitchFamily="34" charset="0"/>
                <a:ea typeface="+mn-ea"/>
                <a:cs typeface="+mn-cs"/>
              </a:rPr>
              <a:t>Matching activity</a:t>
            </a:r>
            <a:b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br>
            <a:r>
              <a:rPr kumimoji="0" lang="en-US" sz="4800" b="1" i="1" u="none" strike="noStrike" kern="1200" cap="none" spc="0" normalizeH="0" baseline="0" noProof="0">
                <a:ln>
                  <a:noFill/>
                </a:ln>
                <a:solidFill>
                  <a:prstClr val="white"/>
                </a:solidFill>
                <a:effectLst/>
                <a:uLnTx/>
                <a:uFillTx/>
                <a:latin typeface="Calibri" panose="020F0502020204030204" pitchFamily="34" charset="0"/>
                <a:ea typeface="+mn-ea"/>
                <a:cs typeface="+mn-cs"/>
              </a:rPr>
              <a:t>STBBIs</a:t>
            </a:r>
            <a:endParaRPr kumimoji="0" lang="en-CA" sz="18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6E876C61-D8D1-F457-7DE7-AAF6C320B55A}"/>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2656358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p:txBody>
          <a:bodyPr/>
          <a:lstStyle/>
          <a:p>
            <a:r>
              <a:rPr lang="en-CA">
                <a:solidFill>
                  <a:schemeClr val="accent3"/>
                </a:solidFill>
              </a:rPr>
              <a:t>Human Papillomavirus (HPV)</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Picture 1" descr="A group of pink round objects&#10;&#10;Description automatically generated">
            <a:extLst>
              <a:ext uri="{FF2B5EF4-FFF2-40B4-BE49-F238E27FC236}">
                <a16:creationId xmlns:a16="http://schemas.microsoft.com/office/drawing/2014/main" id="{7A3C2ADC-182C-74E7-1609-3ED4033EC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976" y="727370"/>
            <a:ext cx="4792372" cy="5403260"/>
          </a:xfrm>
          <a:prstGeom prst="rect">
            <a:avLst/>
          </a:prstGeom>
        </p:spPr>
      </p:pic>
      <p:pic>
        <p:nvPicPr>
          <p:cNvPr id="7" name="Picture 6">
            <a:extLst>
              <a:ext uri="{FF2B5EF4-FFF2-40B4-BE49-F238E27FC236}">
                <a16:creationId xmlns:a16="http://schemas.microsoft.com/office/drawing/2014/main" id="{9B6A8420-180A-9E08-A146-06A487989FF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3276" y="1809933"/>
            <a:ext cx="5435559" cy="3971435"/>
          </a:xfrm>
          <a:prstGeom prst="rect">
            <a:avLst/>
          </a:prstGeom>
        </p:spPr>
      </p:pic>
    </p:spTree>
    <p:extLst>
      <p:ext uri="{BB962C8B-B14F-4D97-AF65-F5344CB8AC3E}">
        <p14:creationId xmlns:p14="http://schemas.microsoft.com/office/powerpoint/2010/main" val="106103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p:txBody>
          <a:bodyPr/>
          <a:lstStyle/>
          <a:p>
            <a:r>
              <a:rPr lang="en-CA">
                <a:solidFill>
                  <a:schemeClr val="accent3"/>
                </a:solidFill>
              </a:rPr>
              <a:t>Herpes Simplex Virus (HSV)</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DD23DE9D-00E9-66BC-3A3D-901837CF3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842" y="727370"/>
            <a:ext cx="4776757" cy="5403260"/>
          </a:xfrm>
          <a:prstGeom prst="rect">
            <a:avLst/>
          </a:prstGeom>
        </p:spPr>
      </p:pic>
      <p:pic>
        <p:nvPicPr>
          <p:cNvPr id="21" name="Picture 20">
            <a:extLst>
              <a:ext uri="{FF2B5EF4-FFF2-40B4-BE49-F238E27FC236}">
                <a16:creationId xmlns:a16="http://schemas.microsoft.com/office/drawing/2014/main" id="{F0CB39E0-6125-6788-DBE2-5E8070E37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36" y="1865894"/>
            <a:ext cx="6466667" cy="3790476"/>
          </a:xfrm>
          <a:prstGeom prst="rect">
            <a:avLst/>
          </a:prstGeom>
        </p:spPr>
      </p:pic>
    </p:spTree>
    <p:extLst>
      <p:ext uri="{BB962C8B-B14F-4D97-AF65-F5344CB8AC3E}">
        <p14:creationId xmlns:p14="http://schemas.microsoft.com/office/powerpoint/2010/main" val="421113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p:txBody>
          <a:bodyPr/>
          <a:lstStyle/>
          <a:p>
            <a:r>
              <a:rPr lang="en-CA">
                <a:solidFill>
                  <a:schemeClr val="accent3"/>
                </a:solidFill>
              </a:rPr>
              <a:t>Mpox</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Picture 1" descr="A close up of a microscope&#10;&#10;Description automatically generated">
            <a:extLst>
              <a:ext uri="{FF2B5EF4-FFF2-40B4-BE49-F238E27FC236}">
                <a16:creationId xmlns:a16="http://schemas.microsoft.com/office/drawing/2014/main" id="{4BAA0951-23BB-CCCC-8F10-8281C9139D42}"/>
              </a:ext>
            </a:extLst>
          </p:cNvPr>
          <p:cNvPicPr>
            <a:picLocks noChangeAspect="1"/>
          </p:cNvPicPr>
          <p:nvPr/>
        </p:nvPicPr>
        <p:blipFill rotWithShape="1">
          <a:blip r:embed="rId3">
            <a:extLst>
              <a:ext uri="{28A0092B-C50C-407E-A947-70E740481C1C}">
                <a14:useLocalDpi xmlns:a14="http://schemas.microsoft.com/office/drawing/2010/main" val="0"/>
              </a:ext>
            </a:extLst>
          </a:blip>
          <a:srcRect b="15185"/>
          <a:stretch/>
        </p:blipFill>
        <p:spPr>
          <a:xfrm>
            <a:off x="7661470" y="727369"/>
            <a:ext cx="4405157" cy="5403260"/>
          </a:xfrm>
          <a:prstGeom prst="rect">
            <a:avLst/>
          </a:prstGeom>
        </p:spPr>
      </p:pic>
      <p:pic>
        <p:nvPicPr>
          <p:cNvPr id="6" name="Picture 5">
            <a:extLst>
              <a:ext uri="{FF2B5EF4-FFF2-40B4-BE49-F238E27FC236}">
                <a16:creationId xmlns:a16="http://schemas.microsoft.com/office/drawing/2014/main" id="{6559D695-50D8-B5AE-67FC-54F8E9223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09" y="1526814"/>
            <a:ext cx="6645456" cy="3804372"/>
          </a:xfrm>
          <a:prstGeom prst="rect">
            <a:avLst/>
          </a:prstGeom>
        </p:spPr>
      </p:pic>
    </p:spTree>
    <p:extLst>
      <p:ext uri="{BB962C8B-B14F-4D97-AF65-F5344CB8AC3E}">
        <p14:creationId xmlns:p14="http://schemas.microsoft.com/office/powerpoint/2010/main" val="276081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6607629" cy="538389"/>
          </a:xfrm>
        </p:spPr>
        <p:txBody>
          <a:bodyPr>
            <a:normAutofit/>
          </a:bodyPr>
          <a:lstStyle/>
          <a:p>
            <a:r>
              <a:rPr lang="en-CA">
                <a:solidFill>
                  <a:schemeClr val="accent3"/>
                </a:solidFill>
              </a:rPr>
              <a:t>Human Immunodeficiency Virus (HIV) </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 name="Picture 19" descr="A close-up of a microscope&#10;&#10;Description automatically generated">
            <a:extLst>
              <a:ext uri="{FF2B5EF4-FFF2-40B4-BE49-F238E27FC236}">
                <a16:creationId xmlns:a16="http://schemas.microsoft.com/office/drawing/2014/main" id="{36736106-56AB-F716-1721-57103A418DC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10841" y="732062"/>
            <a:ext cx="4415104" cy="5403260"/>
          </a:xfrm>
          <a:prstGeom prst="rect">
            <a:avLst/>
          </a:prstGeom>
        </p:spPr>
      </p:pic>
      <p:pic>
        <p:nvPicPr>
          <p:cNvPr id="6" name="Picture 5">
            <a:extLst>
              <a:ext uri="{FF2B5EF4-FFF2-40B4-BE49-F238E27FC236}">
                <a16:creationId xmlns:a16="http://schemas.microsoft.com/office/drawing/2014/main" id="{4B8E4B26-A191-2D3B-00B8-F7E75937E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40" y="1645802"/>
            <a:ext cx="6297607" cy="3909424"/>
          </a:xfrm>
          <a:prstGeom prst="rect">
            <a:avLst/>
          </a:prstGeom>
        </p:spPr>
      </p:pic>
    </p:spTree>
    <p:extLst>
      <p:ext uri="{BB962C8B-B14F-4D97-AF65-F5344CB8AC3E}">
        <p14:creationId xmlns:p14="http://schemas.microsoft.com/office/powerpoint/2010/main" val="114450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6607629" cy="538389"/>
          </a:xfrm>
        </p:spPr>
        <p:txBody>
          <a:bodyPr>
            <a:normAutofit/>
          </a:bodyPr>
          <a:lstStyle/>
          <a:p>
            <a:r>
              <a:rPr lang="en-US">
                <a:solidFill>
                  <a:schemeClr val="accent3"/>
                </a:solidFill>
              </a:rPr>
              <a:t>Hepatitis A, B and C </a:t>
            </a:r>
            <a:endParaRPr lang="en-CA">
              <a:solidFill>
                <a:schemeClr val="accent3"/>
              </a:solidFill>
            </a:endParaRP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4" name="Picture 2" descr="PHIL Image 10755">
            <a:extLst>
              <a:ext uri="{FF2B5EF4-FFF2-40B4-BE49-F238E27FC236}">
                <a16:creationId xmlns:a16="http://schemas.microsoft.com/office/drawing/2014/main" id="{7BE2F4CC-95C9-5D24-AE28-149E79B84FBE}"/>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a:stretch>
            <a:fillRect/>
          </a:stretch>
        </p:blipFill>
        <p:spPr bwMode="auto">
          <a:xfrm>
            <a:off x="8894957" y="236123"/>
            <a:ext cx="2768266" cy="19371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ransmission electron micrograph of hepatitis B virions, also known as Dane particles.">
            <a:extLst>
              <a:ext uri="{FF2B5EF4-FFF2-40B4-BE49-F238E27FC236}">
                <a16:creationId xmlns:a16="http://schemas.microsoft.com/office/drawing/2014/main" id="{6B1541F4-37AE-7D3B-EB17-8FE28FE33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4957" y="2245757"/>
            <a:ext cx="2768266" cy="19371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epatitis virus particles, TEM. © Science Photo Library">
            <a:extLst>
              <a:ext uri="{FF2B5EF4-FFF2-40B4-BE49-F238E27FC236}">
                <a16:creationId xmlns:a16="http://schemas.microsoft.com/office/drawing/2014/main" id="{660C7199-15CE-F814-146F-9E5A4912AC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4957" y="4259255"/>
            <a:ext cx="2736483" cy="19371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EF09C6F-97A9-DC2B-DD39-D8E481364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777" y="1476397"/>
            <a:ext cx="6978152" cy="3905205"/>
          </a:xfrm>
          <a:prstGeom prst="rect">
            <a:avLst/>
          </a:prstGeom>
        </p:spPr>
      </p:pic>
    </p:spTree>
    <p:extLst>
      <p:ext uri="{BB962C8B-B14F-4D97-AF65-F5344CB8AC3E}">
        <p14:creationId xmlns:p14="http://schemas.microsoft.com/office/powerpoint/2010/main" val="29737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3D057A-DB12-01D8-D993-3E4D2FC8543F}"/>
              </a:ext>
            </a:extLst>
          </p:cNvPr>
          <p:cNvSpPr/>
          <p:nvPr/>
        </p:nvSpPr>
        <p:spPr>
          <a:xfrm>
            <a:off x="0" y="0"/>
            <a:ext cx="7033889"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997C0913-BCC1-BA4B-B817-05B850B70EF7}"/>
              </a:ext>
            </a:extLst>
          </p:cNvPr>
          <p:cNvSpPr>
            <a:spLocks noGrp="1"/>
          </p:cNvSpPr>
          <p:nvPr>
            <p:ph type="title"/>
          </p:nvPr>
        </p:nvSpPr>
        <p:spPr/>
        <p:txBody>
          <a:bodyPr/>
          <a:lstStyle/>
          <a:p>
            <a:r>
              <a:rPr lang="en-US"/>
              <a:t>Territorial Acknowledgment</a:t>
            </a:r>
          </a:p>
        </p:txBody>
      </p:sp>
      <p:sp>
        <p:nvSpPr>
          <p:cNvPr id="10" name="Text Placeholder 9"/>
          <p:cNvSpPr>
            <a:spLocks noGrp="1"/>
          </p:cNvSpPr>
          <p:nvPr>
            <p:ph type="body" sz="quarter" idx="13"/>
          </p:nvPr>
        </p:nvSpPr>
        <p:spPr>
          <a:xfrm>
            <a:off x="577055" y="1355197"/>
            <a:ext cx="6189149" cy="3973512"/>
          </a:xfrm>
        </p:spPr>
        <p:txBody>
          <a:bodyPr/>
          <a:lstStyle/>
          <a:p>
            <a:pPr marL="114300"/>
            <a:r>
              <a:rPr lang="en-US" b="1"/>
              <a:t>We wish to acknowledge that the land on which we gather is the traditional and unceded territory of the Coast Salish Peoples, including the Musqueam, Squamish, and Tsleil-Waututh Nations. </a:t>
            </a:r>
          </a:p>
          <a:p>
            <a:pPr marL="114300"/>
            <a:endParaRPr lang="en-US" b="1"/>
          </a:p>
          <a:p>
            <a:pPr marL="114300"/>
            <a:r>
              <a:rPr lang="en-US" sz="1800"/>
              <a:t>Vancouver Coastal Health is committed to delivering exceptional care to 1.25 million people, including the First Nations, </a:t>
            </a:r>
            <a:r>
              <a:rPr lang="en-CA" sz="1800"/>
              <a:t>Métis</a:t>
            </a:r>
            <a:r>
              <a:rPr lang="en-US" sz="1800"/>
              <a:t> and Inuit, within the traditional territories of the </a:t>
            </a:r>
            <a:r>
              <a:rPr lang="en-CA" sz="1800"/>
              <a:t>Heiltsuk, Kitasoo-Xai'xais, Lil'wat, Musqueam, N'Quatqua, Nuxalk, Samahquam, shíshálh, Skatin, Squamish, Tla'amin, Tsleil-Waututh, Wuikinuxv, and Xa'xtsa.</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FCA9D6F-C4DF-AC67-FAE2-120EC42D4D41}"/>
              </a:ext>
            </a:extLst>
          </p:cNvPr>
          <p:cNvSpPr/>
          <p:nvPr/>
        </p:nvSpPr>
        <p:spPr>
          <a:xfrm>
            <a:off x="588343" y="5991210"/>
            <a:ext cx="3035390" cy="578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F42BCC-21D2-52D9-3929-0D9A2E71217E}"/>
              </a:ext>
            </a:extLst>
          </p:cNvPr>
          <p:cNvPicPr>
            <a:picLocks noChangeAspect="1"/>
          </p:cNvPicPr>
          <p:nvPr/>
        </p:nvPicPr>
        <p:blipFill rotWithShape="1">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b="-11260"/>
          <a:stretch/>
        </p:blipFill>
        <p:spPr>
          <a:xfrm>
            <a:off x="1818097" y="6146459"/>
            <a:ext cx="1502046" cy="402896"/>
          </a:xfrm>
          <a:prstGeom prst="rect">
            <a:avLst/>
          </a:prstGeom>
        </p:spPr>
      </p:pic>
      <p:grpSp>
        <p:nvGrpSpPr>
          <p:cNvPr id="16" name="Group 15"/>
          <p:cNvGrpSpPr/>
          <p:nvPr/>
        </p:nvGrpSpPr>
        <p:grpSpPr>
          <a:xfrm>
            <a:off x="7178040" y="1231085"/>
            <a:ext cx="5145656" cy="4599117"/>
            <a:chOff x="6469215" y="705812"/>
            <a:chExt cx="5967100" cy="4929493"/>
          </a:xfrm>
        </p:grpSpPr>
        <p:grpSp>
          <p:nvGrpSpPr>
            <p:cNvPr id="17" name="Group 16"/>
            <p:cNvGrpSpPr/>
            <p:nvPr/>
          </p:nvGrpSpPr>
          <p:grpSpPr>
            <a:xfrm>
              <a:off x="6469215" y="705812"/>
              <a:ext cx="5967100" cy="4929493"/>
              <a:chOff x="6469215" y="705812"/>
              <a:chExt cx="5967100" cy="4929493"/>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215" y="705812"/>
                <a:ext cx="5967099" cy="401611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215" y="705812"/>
                <a:ext cx="5967100" cy="402649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625" y="4287098"/>
                <a:ext cx="1021821" cy="1007361"/>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1136" y="4629441"/>
                <a:ext cx="1020302" cy="1005864"/>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5128" y="4515700"/>
                <a:ext cx="983405" cy="969489"/>
              </a:xfrm>
              <a:prstGeom prst="rect">
                <a:avLst/>
              </a:prstGeom>
            </p:spPr>
          </p:pic>
          <p:sp>
            <p:nvSpPr>
              <p:cNvPr id="26" name="Flowchart: Connector 25"/>
              <p:cNvSpPr/>
              <p:nvPr/>
            </p:nvSpPr>
            <p:spPr>
              <a:xfrm flipH="1">
                <a:off x="9806010" y="4211683"/>
                <a:ext cx="149919" cy="15082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8" name="Straight Connector 17"/>
            <p:cNvCxnSpPr>
              <a:endCxn id="26" idx="6"/>
            </p:cNvCxnSpPr>
            <p:nvPr/>
          </p:nvCxnSpPr>
          <p:spPr>
            <a:xfrm>
              <a:off x="8347446" y="4287097"/>
              <a:ext cx="1458564" cy="1"/>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endCxn id="26" idx="5"/>
            </p:cNvCxnSpPr>
            <p:nvPr/>
          </p:nvCxnSpPr>
          <p:spPr>
            <a:xfrm flipV="1">
              <a:off x="9681438" y="4340424"/>
              <a:ext cx="146527" cy="29612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endCxn id="26" idx="4"/>
            </p:cNvCxnSpPr>
            <p:nvPr/>
          </p:nvCxnSpPr>
          <p:spPr>
            <a:xfrm flipH="1" flipV="1">
              <a:off x="9880969" y="4362512"/>
              <a:ext cx="114159" cy="153188"/>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09375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6607629" cy="538389"/>
          </a:xfrm>
        </p:spPr>
        <p:txBody>
          <a:bodyPr>
            <a:normAutofit/>
          </a:bodyPr>
          <a:lstStyle/>
          <a:p>
            <a:r>
              <a:rPr lang="en-CA">
                <a:solidFill>
                  <a:schemeClr val="accent3"/>
                </a:solidFill>
              </a:rPr>
              <a:t>Chlamydia </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 name="Picture 2">
            <a:extLst>
              <a:ext uri="{FF2B5EF4-FFF2-40B4-BE49-F238E27FC236}">
                <a16:creationId xmlns:a16="http://schemas.microsoft.com/office/drawing/2014/main" id="{17F790C6-E180-0CD3-5C1B-2EB3D25E0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19622" y="1240907"/>
            <a:ext cx="5403259" cy="4376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A590A36-330A-FDF7-F055-7345776FE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40" y="1948162"/>
            <a:ext cx="6971705" cy="3203942"/>
          </a:xfrm>
          <a:prstGeom prst="rect">
            <a:avLst/>
          </a:prstGeom>
        </p:spPr>
      </p:pic>
    </p:spTree>
    <p:extLst>
      <p:ext uri="{BB962C8B-B14F-4D97-AF65-F5344CB8AC3E}">
        <p14:creationId xmlns:p14="http://schemas.microsoft.com/office/powerpoint/2010/main" val="131905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6607629" cy="538389"/>
          </a:xfrm>
        </p:spPr>
        <p:txBody>
          <a:bodyPr>
            <a:normAutofit/>
          </a:bodyPr>
          <a:lstStyle/>
          <a:p>
            <a:r>
              <a:rPr lang="en-CA">
                <a:solidFill>
                  <a:schemeClr val="accent3"/>
                </a:solidFill>
              </a:rPr>
              <a:t>Gonorrhea </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F8A29A8-5509-E533-CC21-F0D107F926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 r="-158"/>
          <a:stretch/>
        </p:blipFill>
        <p:spPr bwMode="auto">
          <a:xfrm rot="16200000">
            <a:off x="7270486" y="1407682"/>
            <a:ext cx="5435084" cy="40426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406B1FF-48CC-C8B0-0117-3382F8CA5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1915083"/>
            <a:ext cx="6257143" cy="3276190"/>
          </a:xfrm>
          <a:prstGeom prst="rect">
            <a:avLst/>
          </a:prstGeom>
        </p:spPr>
      </p:pic>
    </p:spTree>
    <p:extLst>
      <p:ext uri="{BB962C8B-B14F-4D97-AF65-F5344CB8AC3E}">
        <p14:creationId xmlns:p14="http://schemas.microsoft.com/office/powerpoint/2010/main" val="8170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6607629" cy="538389"/>
          </a:xfrm>
        </p:spPr>
        <p:txBody>
          <a:bodyPr>
            <a:normAutofit/>
          </a:bodyPr>
          <a:lstStyle/>
          <a:p>
            <a:r>
              <a:rPr lang="en-CA">
                <a:solidFill>
                  <a:schemeClr val="accent3"/>
                </a:solidFill>
              </a:rPr>
              <a:t>Syphilis </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Picture 2">
            <a:extLst>
              <a:ext uri="{FF2B5EF4-FFF2-40B4-BE49-F238E27FC236}">
                <a16:creationId xmlns:a16="http://schemas.microsoft.com/office/drawing/2014/main" id="{FF45AA81-4AC9-AB15-2115-65143F2C27D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21896" y="1259093"/>
            <a:ext cx="5435083" cy="4339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866036-B159-6A50-4FA6-2C362F9C8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1695856"/>
            <a:ext cx="6705277" cy="3892143"/>
          </a:xfrm>
          <a:prstGeom prst="rect">
            <a:avLst/>
          </a:prstGeom>
        </p:spPr>
      </p:pic>
    </p:spTree>
    <p:extLst>
      <p:ext uri="{BB962C8B-B14F-4D97-AF65-F5344CB8AC3E}">
        <p14:creationId xmlns:p14="http://schemas.microsoft.com/office/powerpoint/2010/main" val="31425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6607629" cy="538389"/>
          </a:xfrm>
        </p:spPr>
        <p:txBody>
          <a:bodyPr>
            <a:normAutofit/>
          </a:bodyPr>
          <a:lstStyle/>
          <a:p>
            <a:r>
              <a:rPr lang="en-CA">
                <a:solidFill>
                  <a:schemeClr val="accent3"/>
                </a:solidFill>
              </a:rPr>
              <a:t>Trichomoniasis </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6453D42-6C72-F5B8-1347-DCAFD6D96E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88926" y="711458"/>
            <a:ext cx="4620419" cy="5435084"/>
          </a:xfrm>
          <a:prstGeom prst="rect">
            <a:avLst/>
          </a:prstGeom>
        </p:spPr>
      </p:pic>
      <p:pic>
        <p:nvPicPr>
          <p:cNvPr id="5" name="Picture 4">
            <a:extLst>
              <a:ext uri="{FF2B5EF4-FFF2-40B4-BE49-F238E27FC236}">
                <a16:creationId xmlns:a16="http://schemas.microsoft.com/office/drawing/2014/main" id="{32DB6997-A031-9122-F528-FED77506A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1693114"/>
            <a:ext cx="6546806" cy="3503000"/>
          </a:xfrm>
          <a:prstGeom prst="rect">
            <a:avLst/>
          </a:prstGeom>
        </p:spPr>
      </p:pic>
    </p:spTree>
    <p:extLst>
      <p:ext uri="{BB962C8B-B14F-4D97-AF65-F5344CB8AC3E}">
        <p14:creationId xmlns:p14="http://schemas.microsoft.com/office/powerpoint/2010/main" val="10419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11212021" cy="2105724"/>
          </a:xfrm>
        </p:spPr>
        <p:txBody>
          <a:bodyPr>
            <a:normAutofit/>
          </a:bodyPr>
          <a:lstStyle/>
          <a:p>
            <a:r>
              <a:rPr lang="en-CA"/>
              <a:t>STBBI Testing and Treatment </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319893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a:xfrm>
            <a:off x="587828" y="666290"/>
            <a:ext cx="10489144" cy="538389"/>
          </a:xfrm>
        </p:spPr>
        <p:txBody>
          <a:bodyPr>
            <a:normAutofit/>
          </a:bodyPr>
          <a:lstStyle/>
          <a:p>
            <a:r>
              <a:rPr lang="en-CA">
                <a:solidFill>
                  <a:schemeClr val="accent3"/>
                </a:solidFill>
              </a:rPr>
              <a:t>STBBIs can lead to further complications</a:t>
            </a:r>
          </a:p>
        </p:txBody>
      </p:sp>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grpSp>
        <p:nvGrpSpPr>
          <p:cNvPr id="18" name="Group 17">
            <a:extLst>
              <a:ext uri="{FF2B5EF4-FFF2-40B4-BE49-F238E27FC236}">
                <a16:creationId xmlns:a16="http://schemas.microsoft.com/office/drawing/2014/main" id="{6EF6D3AA-5F6D-2A03-42BA-203AB7E4B718}"/>
              </a:ext>
            </a:extLst>
          </p:cNvPr>
          <p:cNvGrpSpPr/>
          <p:nvPr/>
        </p:nvGrpSpPr>
        <p:grpSpPr>
          <a:xfrm>
            <a:off x="647647" y="1435400"/>
            <a:ext cx="6598971" cy="1323439"/>
            <a:chOff x="736858" y="1681812"/>
            <a:chExt cx="6598971" cy="1323439"/>
          </a:xfrm>
        </p:grpSpPr>
        <p:sp>
          <p:nvSpPr>
            <p:cNvPr id="7" name="TextBox 6">
              <a:extLst>
                <a:ext uri="{FF2B5EF4-FFF2-40B4-BE49-F238E27FC236}">
                  <a16:creationId xmlns:a16="http://schemas.microsoft.com/office/drawing/2014/main" id="{E0712354-0BE0-736B-90E5-B72170BB4BEA}"/>
                </a:ext>
              </a:extLst>
            </p:cNvPr>
            <p:cNvSpPr txBox="1"/>
            <p:nvPr/>
          </p:nvSpPr>
          <p:spPr>
            <a:xfrm>
              <a:off x="736858" y="1717220"/>
              <a:ext cx="2021553" cy="986104"/>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Certain untreated STBBIs</a:t>
              </a:r>
            </a:p>
          </p:txBody>
        </p:sp>
        <p:sp>
          <p:nvSpPr>
            <p:cNvPr id="9" name="TextBox 8">
              <a:extLst>
                <a:ext uri="{FF2B5EF4-FFF2-40B4-BE49-F238E27FC236}">
                  <a16:creationId xmlns:a16="http://schemas.microsoft.com/office/drawing/2014/main" id="{BC45FC9F-F13B-E198-ED6D-9B675D269E39}"/>
                </a:ext>
              </a:extLst>
            </p:cNvPr>
            <p:cNvSpPr txBox="1"/>
            <p:nvPr/>
          </p:nvSpPr>
          <p:spPr>
            <a:xfrm>
              <a:off x="2758411" y="1681812"/>
              <a:ext cx="45774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prstClr val="black">
                      <a:lumMod val="75000"/>
                      <a:lumOff val="25000"/>
                    </a:prstClr>
                  </a:solidFill>
                  <a:latin typeface="Calibri" panose="020F0502020204030204" pitchFamily="34" charset="0"/>
                </a:rPr>
                <a:t>Increase risk of HIV</a:t>
              </a:r>
              <a:endPar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endParaRPr>
            </a:p>
            <a:p>
              <a:pPr lvl="0">
                <a:defRPr/>
              </a:pPr>
              <a:r>
                <a:rPr lang="en-US" sz="2000">
                  <a:solidFill>
                    <a:prstClr val="black">
                      <a:lumMod val="75000"/>
                      <a:lumOff val="25000"/>
                    </a:prstClr>
                  </a:solidFill>
                  <a:latin typeface="Calibri" panose="020F0502020204030204" pitchFamily="34" charset="0"/>
                </a:rPr>
                <a:t>Complications in pregnancy and/or labour </a:t>
              </a:r>
              <a:endPar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Harm newborns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prstClr val="black">
                      <a:lumMod val="75000"/>
                      <a:lumOff val="25000"/>
                    </a:prstClr>
                  </a:solidFill>
                  <a:latin typeface="Calibri" panose="020F0502020204030204" pitchFamily="34" charset="0"/>
                </a:rPr>
                <a:t>Cause infertility</a:t>
              </a:r>
              <a:endPar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endParaRPr>
            </a:p>
          </p:txBody>
        </p:sp>
        <p:cxnSp>
          <p:nvCxnSpPr>
            <p:cNvPr id="24" name="Straight Connector 23">
              <a:extLst>
                <a:ext uri="{FF2B5EF4-FFF2-40B4-BE49-F238E27FC236}">
                  <a16:creationId xmlns:a16="http://schemas.microsoft.com/office/drawing/2014/main" id="{7A67197A-CB1A-3F84-D222-BF5C1BFF32B5}"/>
                </a:ext>
              </a:extLst>
            </p:cNvPr>
            <p:cNvCxnSpPr>
              <a:cxnSpLocks/>
            </p:cNvCxnSpPr>
            <p:nvPr/>
          </p:nvCxnSpPr>
          <p:spPr>
            <a:xfrm flipH="1">
              <a:off x="2758411" y="1805651"/>
              <a:ext cx="2" cy="1074851"/>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9" name="Group 18">
            <a:extLst>
              <a:ext uri="{FF2B5EF4-FFF2-40B4-BE49-F238E27FC236}">
                <a16:creationId xmlns:a16="http://schemas.microsoft.com/office/drawing/2014/main" id="{DCAC3A19-77A6-B5BE-0FCA-090CFAF1552C}"/>
              </a:ext>
            </a:extLst>
          </p:cNvPr>
          <p:cNvGrpSpPr/>
          <p:nvPr/>
        </p:nvGrpSpPr>
        <p:grpSpPr>
          <a:xfrm>
            <a:off x="692251" y="4696008"/>
            <a:ext cx="6973230" cy="720751"/>
            <a:chOff x="6975999" y="1681812"/>
            <a:chExt cx="6973230" cy="720751"/>
          </a:xfrm>
        </p:grpSpPr>
        <p:sp>
          <p:nvSpPr>
            <p:cNvPr id="12" name="TextBox 11">
              <a:extLst>
                <a:ext uri="{FF2B5EF4-FFF2-40B4-BE49-F238E27FC236}">
                  <a16:creationId xmlns:a16="http://schemas.microsoft.com/office/drawing/2014/main" id="{AFE03908-5641-E1F9-21D5-517B9E19F984}"/>
                </a:ext>
              </a:extLst>
            </p:cNvPr>
            <p:cNvSpPr txBox="1"/>
            <p:nvPr/>
          </p:nvSpPr>
          <p:spPr>
            <a:xfrm>
              <a:off x="6975999" y="1711925"/>
              <a:ext cx="1968401" cy="690638"/>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9E4E"/>
                  </a:solidFill>
                  <a:effectLst/>
                  <a:uLnTx/>
                  <a:uFillTx/>
                  <a:latin typeface="Calibri"/>
                  <a:ea typeface="+mn-ea"/>
                  <a:cs typeface="+mn-cs"/>
                </a:rPr>
                <a:t>Untreated HIV can cause</a:t>
              </a:r>
            </a:p>
          </p:txBody>
        </p:sp>
        <p:sp>
          <p:nvSpPr>
            <p:cNvPr id="20" name="TextBox 19">
              <a:extLst>
                <a:ext uri="{FF2B5EF4-FFF2-40B4-BE49-F238E27FC236}">
                  <a16:creationId xmlns:a16="http://schemas.microsoft.com/office/drawing/2014/main" id="{96CD7186-21AD-40DA-7574-4E4FEA139568}"/>
                </a:ext>
              </a:extLst>
            </p:cNvPr>
            <p:cNvSpPr txBox="1"/>
            <p:nvPr/>
          </p:nvSpPr>
          <p:spPr>
            <a:xfrm>
              <a:off x="8944402" y="1681812"/>
              <a:ext cx="5004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a:solidFill>
                    <a:prstClr val="black">
                      <a:lumMod val="75000"/>
                      <a:lumOff val="25000"/>
                    </a:prstClr>
                  </a:solidFill>
                  <a:latin typeface="Calibri"/>
                </a:rPr>
                <a:t>Weakened immune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black">
                      <a:lumMod val="75000"/>
                      <a:lumOff val="25000"/>
                    </a:prstClr>
                  </a:solidFill>
                  <a:effectLst/>
                  <a:uLnTx/>
                  <a:uFillTx/>
                  <a:latin typeface="Calibri"/>
                  <a:ea typeface="+mn-ea"/>
                  <a:cs typeface="+mn-cs"/>
                </a:rPr>
                <a:t>Acquired immune deficiency syndrome (AIDS)</a:t>
              </a:r>
            </a:p>
          </p:txBody>
        </p:sp>
        <p:cxnSp>
          <p:nvCxnSpPr>
            <p:cNvPr id="26" name="Straight Connector 25">
              <a:extLst>
                <a:ext uri="{FF2B5EF4-FFF2-40B4-BE49-F238E27FC236}">
                  <a16:creationId xmlns:a16="http://schemas.microsoft.com/office/drawing/2014/main" id="{96BEEAA4-8C86-6398-AAD0-3D555193E023}"/>
                </a:ext>
              </a:extLst>
            </p:cNvPr>
            <p:cNvCxnSpPr>
              <a:cxnSpLocks/>
            </p:cNvCxnSpPr>
            <p:nvPr/>
          </p:nvCxnSpPr>
          <p:spPr>
            <a:xfrm flipH="1">
              <a:off x="8944401" y="1805651"/>
              <a:ext cx="2" cy="449968"/>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25" name="Group 24">
            <a:extLst>
              <a:ext uri="{FF2B5EF4-FFF2-40B4-BE49-F238E27FC236}">
                <a16:creationId xmlns:a16="http://schemas.microsoft.com/office/drawing/2014/main" id="{7C71DA01-78EB-360E-7D0D-5BE59142D01D}"/>
              </a:ext>
            </a:extLst>
          </p:cNvPr>
          <p:cNvGrpSpPr/>
          <p:nvPr/>
        </p:nvGrpSpPr>
        <p:grpSpPr>
          <a:xfrm>
            <a:off x="1154450" y="2938450"/>
            <a:ext cx="9507452" cy="984697"/>
            <a:chOff x="424727" y="3467186"/>
            <a:chExt cx="9127369" cy="984697"/>
          </a:xfrm>
        </p:grpSpPr>
        <p:sp>
          <p:nvSpPr>
            <p:cNvPr id="11" name="TextBox 10">
              <a:extLst>
                <a:ext uri="{FF2B5EF4-FFF2-40B4-BE49-F238E27FC236}">
                  <a16:creationId xmlns:a16="http://schemas.microsoft.com/office/drawing/2014/main" id="{8044B83D-692B-B07A-2A0A-9389B0462F63}"/>
                </a:ext>
              </a:extLst>
            </p:cNvPr>
            <p:cNvSpPr txBox="1"/>
            <p:nvPr/>
          </p:nvSpPr>
          <p:spPr>
            <a:xfrm>
              <a:off x="424727" y="3467186"/>
              <a:ext cx="1509241" cy="690638"/>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9793"/>
                  </a:solidFill>
                  <a:effectLst/>
                  <a:uLnTx/>
                  <a:uFillTx/>
                  <a:latin typeface="Calibri"/>
                  <a:ea typeface="+mn-ea"/>
                  <a:cs typeface="+mn-cs"/>
                </a:rPr>
                <a:t>Some types of HPV</a:t>
              </a:r>
            </a:p>
          </p:txBody>
        </p:sp>
        <p:sp>
          <p:nvSpPr>
            <p:cNvPr id="21" name="TextBox 20">
              <a:extLst>
                <a:ext uri="{FF2B5EF4-FFF2-40B4-BE49-F238E27FC236}">
                  <a16:creationId xmlns:a16="http://schemas.microsoft.com/office/drawing/2014/main" id="{A7EFD5BD-62A2-A6EC-6DD9-4C876ECEF372}"/>
                </a:ext>
              </a:extLst>
            </p:cNvPr>
            <p:cNvSpPr txBox="1"/>
            <p:nvPr/>
          </p:nvSpPr>
          <p:spPr>
            <a:xfrm>
              <a:off x="1940587" y="3482387"/>
              <a:ext cx="7611509" cy="969496"/>
            </a:xfrm>
            <a:prstGeom prst="rect">
              <a:avLst/>
            </a:prstGeom>
            <a:noFill/>
          </p:spPr>
          <p:txBody>
            <a:bodyPr wrap="square" rtlCol="0">
              <a:spAutoFit/>
            </a:bodyPr>
            <a:lstStyle/>
            <a:p>
              <a:pPr marL="228600" marR="0" lvl="0" indent="-228600" algn="l" defTabSz="889000" rtl="0" eaLnBrk="1" fontAlgn="auto" latinLnBrk="0" hangingPunct="1">
                <a:lnSpc>
                  <a:spcPct val="90000"/>
                </a:lnSpc>
                <a:spcBef>
                  <a:spcPct val="0"/>
                </a:spcBef>
                <a:spcAft>
                  <a:spcPct val="150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alibri"/>
                  <a:ea typeface="+mn-ea"/>
                  <a:cs typeface="+mn-cs"/>
                </a:rPr>
                <a:t>Are not treatable</a:t>
              </a:r>
            </a:p>
            <a:p>
              <a:pPr marL="228600" marR="0" lvl="0" indent="-228600" algn="l" defTabSz="889000" rtl="0" eaLnBrk="1" fontAlgn="auto" latinLnBrk="0" hangingPunct="1">
                <a:lnSpc>
                  <a:spcPct val="90000"/>
                </a:lnSpc>
                <a:spcBef>
                  <a:spcPct val="0"/>
                </a:spcBef>
                <a:spcAft>
                  <a:spcPct val="15000"/>
                </a:spcAft>
                <a:buClrTx/>
                <a:buSzTx/>
                <a:buFont typeface="Arial" panose="020B0604020202020204" pitchFamily="34" charset="0"/>
                <a:buNone/>
                <a:tabLst/>
                <a:defRPr/>
              </a:pPr>
              <a:r>
                <a:rPr lang="en-US" sz="2000">
                  <a:solidFill>
                    <a:prstClr val="black">
                      <a:lumMod val="75000"/>
                      <a:lumOff val="25000"/>
                    </a:prstClr>
                  </a:solidFill>
                  <a:latin typeface="Calibri"/>
                </a:rPr>
                <a:t>Can lead to certain types of cancer when they do not resolve on their own</a:t>
              </a:r>
              <a:endParaRPr kumimoji="0" lang="en-US" sz="20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4DCF1A16-7935-BABB-39D0-175EF91F863E}"/>
                </a:ext>
              </a:extLst>
            </p:cNvPr>
            <p:cNvCxnSpPr>
              <a:cxnSpLocks/>
            </p:cNvCxnSpPr>
            <p:nvPr/>
          </p:nvCxnSpPr>
          <p:spPr>
            <a:xfrm>
              <a:off x="1936174" y="3576577"/>
              <a:ext cx="0" cy="471857"/>
            </a:xfrm>
            <a:prstGeom prst="line">
              <a:avLst/>
            </a:prstGeom>
            <a:ln/>
          </p:spPr>
          <p:style>
            <a:lnRef idx="3">
              <a:schemeClr val="accent4"/>
            </a:lnRef>
            <a:fillRef idx="0">
              <a:schemeClr val="accent4"/>
            </a:fillRef>
            <a:effectRef idx="2">
              <a:schemeClr val="accent4"/>
            </a:effectRef>
            <a:fontRef idx="minor">
              <a:schemeClr val="tx1"/>
            </a:fontRef>
          </p:style>
        </p:cxnSp>
      </p:grpSp>
      <p:grpSp>
        <p:nvGrpSpPr>
          <p:cNvPr id="23" name="Group 22">
            <a:extLst>
              <a:ext uri="{FF2B5EF4-FFF2-40B4-BE49-F238E27FC236}">
                <a16:creationId xmlns:a16="http://schemas.microsoft.com/office/drawing/2014/main" id="{14B781EE-6C4F-F9E1-46BF-6E280CC57163}"/>
              </a:ext>
            </a:extLst>
          </p:cNvPr>
          <p:cNvGrpSpPr/>
          <p:nvPr/>
        </p:nvGrpSpPr>
        <p:grpSpPr>
          <a:xfrm>
            <a:off x="705836" y="3825759"/>
            <a:ext cx="9575538" cy="690638"/>
            <a:chOff x="5832400" y="3487881"/>
            <a:chExt cx="9575538" cy="690638"/>
          </a:xfrm>
        </p:grpSpPr>
        <p:sp>
          <p:nvSpPr>
            <p:cNvPr id="13" name="TextBox 12">
              <a:extLst>
                <a:ext uri="{FF2B5EF4-FFF2-40B4-BE49-F238E27FC236}">
                  <a16:creationId xmlns:a16="http://schemas.microsoft.com/office/drawing/2014/main" id="{48DA77F4-1F03-D0A6-25BB-0AA9E670CA17}"/>
                </a:ext>
              </a:extLst>
            </p:cNvPr>
            <p:cNvSpPr txBox="1"/>
            <p:nvPr/>
          </p:nvSpPr>
          <p:spPr>
            <a:xfrm>
              <a:off x="5832400" y="3487881"/>
              <a:ext cx="1959619" cy="690638"/>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6271"/>
                  </a:solidFill>
                  <a:effectLst/>
                  <a:uLnTx/>
                  <a:uFillTx/>
                  <a:latin typeface="Calibri"/>
                  <a:ea typeface="+mn-ea"/>
                  <a:cs typeface="+mn-cs"/>
                </a:rPr>
                <a:t>Untreated Syphilis</a:t>
              </a:r>
            </a:p>
          </p:txBody>
        </p:sp>
        <p:sp>
          <p:nvSpPr>
            <p:cNvPr id="22" name="TextBox 21">
              <a:extLst>
                <a:ext uri="{FF2B5EF4-FFF2-40B4-BE49-F238E27FC236}">
                  <a16:creationId xmlns:a16="http://schemas.microsoft.com/office/drawing/2014/main" id="{6EEF7E97-07D5-E0B6-31B8-92E02910F8EC}"/>
                </a:ext>
              </a:extLst>
            </p:cNvPr>
            <p:cNvSpPr txBox="1"/>
            <p:nvPr/>
          </p:nvSpPr>
          <p:spPr>
            <a:xfrm>
              <a:off x="7796430" y="3487881"/>
              <a:ext cx="7611508" cy="369332"/>
            </a:xfrm>
            <a:prstGeom prst="rect">
              <a:avLst/>
            </a:prstGeom>
            <a:noFill/>
          </p:spPr>
          <p:txBody>
            <a:bodyPr wrap="square" rtlCol="0">
              <a:spAutoFit/>
            </a:bodyPr>
            <a:lstStyle/>
            <a:p>
              <a:pPr marL="228600" marR="0" lvl="0" indent="-228600" algn="l" defTabSz="889000" rtl="0" eaLnBrk="1" fontAlgn="auto" latinLnBrk="0" hangingPunct="1">
                <a:lnSpc>
                  <a:spcPct val="90000"/>
                </a:lnSpc>
                <a:spcBef>
                  <a:spcPct val="0"/>
                </a:spcBef>
                <a:spcAft>
                  <a:spcPct val="150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alibri"/>
                  <a:ea typeface="+mn-ea"/>
                  <a:cs typeface="+mn-cs"/>
                </a:rPr>
                <a:t>Can progress to a stage with </a:t>
              </a:r>
              <a:r>
                <a:rPr lang="en-US" sz="2000">
                  <a:solidFill>
                    <a:prstClr val="black">
                      <a:lumMod val="75000"/>
                      <a:lumOff val="25000"/>
                    </a:prstClr>
                  </a:solidFill>
                  <a:latin typeface="Calibri"/>
                </a:rPr>
                <a:t>serious health problems and death</a:t>
              </a:r>
              <a:endParaRPr kumimoji="0" lang="en-US" sz="20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cxnSp>
          <p:nvCxnSpPr>
            <p:cNvPr id="30" name="Straight Connector 29">
              <a:extLst>
                <a:ext uri="{FF2B5EF4-FFF2-40B4-BE49-F238E27FC236}">
                  <a16:creationId xmlns:a16="http://schemas.microsoft.com/office/drawing/2014/main" id="{524623F5-9CA3-AA36-2119-CE6063DE2211}"/>
                </a:ext>
              </a:extLst>
            </p:cNvPr>
            <p:cNvCxnSpPr>
              <a:cxnSpLocks/>
            </p:cNvCxnSpPr>
            <p:nvPr/>
          </p:nvCxnSpPr>
          <p:spPr>
            <a:xfrm>
              <a:off x="7792019" y="3576577"/>
              <a:ext cx="0" cy="493618"/>
            </a:xfrm>
            <a:prstGeom prst="line">
              <a:avLst/>
            </a:prstGeo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898220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CC719CD-6A0B-DCF9-11FA-2A516EB02686}"/>
              </a:ext>
            </a:extLst>
          </p:cNvPr>
          <p:cNvSpPr/>
          <p:nvPr/>
        </p:nvSpPr>
        <p:spPr>
          <a:xfrm>
            <a:off x="4517436" y="0"/>
            <a:ext cx="7674564"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F3937B8B-75FE-C545-5727-22B425EEF51A}"/>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a:stretch/>
        </p:blipFill>
        <p:spPr>
          <a:xfrm>
            <a:off x="4517437" y="0"/>
            <a:ext cx="7674564" cy="6855855"/>
          </a:xfrm>
          <a:prstGeom prst="rect">
            <a:avLst/>
          </a:prstGeom>
        </p:spPr>
      </p:pic>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fld id="{56F460CF-4789-5848-B965-6EAFD6B7CB2A}" type="slidenum">
              <a:rPr lang="en-US" smtClean="0"/>
              <a:t>36</a:t>
            </a:fld>
            <a:endParaRPr lang="en-US"/>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7" y="701534"/>
            <a:ext cx="7498843"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STBBI testing </a:t>
            </a:r>
            <a:endParaRPr lang="en-CA" b="0">
              <a:solidFill>
                <a:schemeClr val="accent3"/>
              </a:solidFill>
            </a:endParaRPr>
          </a:p>
        </p:txBody>
      </p:sp>
      <p:sp>
        <p:nvSpPr>
          <p:cNvPr id="9" name="TextBox 8">
            <a:extLst>
              <a:ext uri="{FF2B5EF4-FFF2-40B4-BE49-F238E27FC236}">
                <a16:creationId xmlns:a16="http://schemas.microsoft.com/office/drawing/2014/main" id="{A918DA49-2898-67F3-3128-AE2C6EB1A06B}"/>
              </a:ext>
            </a:extLst>
          </p:cNvPr>
          <p:cNvSpPr txBox="1"/>
          <p:nvPr/>
        </p:nvSpPr>
        <p:spPr>
          <a:xfrm>
            <a:off x="587827" y="2090172"/>
            <a:ext cx="3688080" cy="2677656"/>
          </a:xfrm>
          <a:prstGeom prst="rect">
            <a:avLst/>
          </a:prstGeom>
          <a:noFill/>
        </p:spPr>
        <p:txBody>
          <a:bodyPr wrap="square" rtlCol="0">
            <a:spAutoFit/>
          </a:bodyPr>
          <a:lstStyle/>
          <a:p>
            <a:r>
              <a:rPr lang="en-US" sz="2400" cap="small">
                <a:solidFill>
                  <a:schemeClr val="tx1">
                    <a:lumMod val="65000"/>
                    <a:lumOff val="35000"/>
                  </a:schemeClr>
                </a:solidFill>
              </a:rPr>
              <a:t>Testing is one of the best ways to prevent passing on STBBIs and avoid health issues that are caused by them.</a:t>
            </a:r>
          </a:p>
          <a:p>
            <a:endParaRPr lang="en-CA" sz="2400" cap="small">
              <a:solidFill>
                <a:schemeClr val="tx1">
                  <a:lumMod val="75000"/>
                  <a:lumOff val="25000"/>
                </a:schemeClr>
              </a:solidFill>
            </a:endParaRPr>
          </a:p>
          <a:p>
            <a:r>
              <a:rPr lang="en-US" sz="2400" b="1" cap="small">
                <a:solidFill>
                  <a:schemeClr val="tx1">
                    <a:lumMod val="65000"/>
                    <a:lumOff val="35000"/>
                  </a:schemeClr>
                </a:solidFill>
              </a:rPr>
              <a:t>STBBI testing is free in BC.</a:t>
            </a:r>
            <a:endParaRPr lang="en-CA" sz="2400" i="1" cap="small">
              <a:solidFill>
                <a:schemeClr val="tx1">
                  <a:lumMod val="65000"/>
                  <a:lumOff val="35000"/>
                </a:schemeClr>
              </a:solidFill>
            </a:endParaRPr>
          </a:p>
        </p:txBody>
      </p:sp>
      <p:sp>
        <p:nvSpPr>
          <p:cNvPr id="4" name="Content Placeholder 3"/>
          <p:cNvSpPr>
            <a:spLocks noGrp="1"/>
          </p:cNvSpPr>
          <p:nvPr>
            <p:ph type="body" sz="quarter" idx="14"/>
          </p:nvPr>
        </p:nvSpPr>
        <p:spPr>
          <a:xfrm>
            <a:off x="5017211" y="2131059"/>
            <a:ext cx="6580452" cy="3002688"/>
          </a:xfrm>
        </p:spPr>
        <p:txBody>
          <a:bodyPr>
            <a:normAutofit fontScale="70000" lnSpcReduction="20000"/>
          </a:bodyPr>
          <a:lstStyle/>
          <a:p>
            <a:pPr>
              <a:buClr>
                <a:schemeClr val="accent4"/>
              </a:buClr>
              <a:buFont typeface="Wingdings" panose="05000000000000000000" pitchFamily="2" charset="2"/>
              <a:buChar char="q"/>
            </a:pPr>
            <a:r>
              <a:rPr lang="en-US">
                <a:solidFill>
                  <a:schemeClr val="tx1">
                    <a:lumMod val="75000"/>
                    <a:lumOff val="25000"/>
                  </a:schemeClr>
                </a:solidFill>
              </a:rPr>
              <a:t>is sexually active</a:t>
            </a:r>
          </a:p>
          <a:p>
            <a:pPr>
              <a:buClr>
                <a:schemeClr val="accent4"/>
              </a:buClr>
              <a:buFont typeface="Wingdings" panose="05000000000000000000" pitchFamily="2" charset="2"/>
              <a:buChar char="q"/>
            </a:pPr>
            <a:r>
              <a:rPr lang="en-US">
                <a:solidFill>
                  <a:schemeClr val="tx1">
                    <a:lumMod val="75000"/>
                    <a:lumOff val="25000"/>
                  </a:schemeClr>
                </a:solidFill>
              </a:rPr>
              <a:t>has new partner(s)</a:t>
            </a:r>
          </a:p>
          <a:p>
            <a:pPr>
              <a:buClr>
                <a:schemeClr val="accent4"/>
              </a:buClr>
              <a:buFont typeface="Wingdings" panose="05000000000000000000" pitchFamily="2" charset="2"/>
              <a:buChar char="q"/>
            </a:pPr>
            <a:r>
              <a:rPr lang="en-US">
                <a:solidFill>
                  <a:schemeClr val="tx1">
                    <a:lumMod val="75000"/>
                    <a:lumOff val="25000"/>
                  </a:schemeClr>
                </a:solidFill>
              </a:rPr>
              <a:t>notices changes in their or their partner(s) body</a:t>
            </a:r>
          </a:p>
          <a:p>
            <a:pPr>
              <a:buClr>
                <a:schemeClr val="accent4"/>
              </a:buClr>
              <a:buFont typeface="Wingdings" panose="05000000000000000000" pitchFamily="2" charset="2"/>
              <a:buChar char="q"/>
            </a:pPr>
            <a:r>
              <a:rPr lang="en-US">
                <a:solidFill>
                  <a:schemeClr val="tx1">
                    <a:lumMod val="75000"/>
                    <a:lumOff val="25000"/>
                  </a:schemeClr>
                </a:solidFill>
              </a:rPr>
              <a:t>had sexual contact with someone who has a STBBI</a:t>
            </a:r>
          </a:p>
          <a:p>
            <a:pPr algn="l">
              <a:buClr>
                <a:schemeClr val="accent4"/>
              </a:buClr>
              <a:buFont typeface="Wingdings" panose="05000000000000000000" pitchFamily="2" charset="2"/>
              <a:buChar char="q"/>
            </a:pPr>
            <a:r>
              <a:rPr lang="en-US">
                <a:solidFill>
                  <a:schemeClr val="tx1">
                    <a:lumMod val="75000"/>
                    <a:lumOff val="25000"/>
                  </a:schemeClr>
                </a:solidFill>
              </a:rPr>
              <a:t>had unprotected sex or the condom broke</a:t>
            </a:r>
          </a:p>
          <a:p>
            <a:pPr marL="0" indent="0" algn="l">
              <a:buClr>
                <a:schemeClr val="accent4"/>
              </a:buClr>
              <a:buNone/>
            </a:pPr>
            <a:endParaRPr lang="en-US">
              <a:solidFill>
                <a:schemeClr val="tx1">
                  <a:lumMod val="75000"/>
                  <a:lumOff val="25000"/>
                </a:schemeClr>
              </a:solidFill>
            </a:endParaRPr>
          </a:p>
          <a:p>
            <a:pPr marL="0" indent="0">
              <a:buClr>
                <a:schemeClr val="accent4"/>
              </a:buClr>
              <a:buNone/>
            </a:pPr>
            <a:r>
              <a:rPr lang="en-US" sz="3900">
                <a:solidFill>
                  <a:schemeClr val="accent4"/>
                </a:solidFill>
              </a:rPr>
              <a:t>It is a good idea to test</a:t>
            </a:r>
          </a:p>
          <a:p>
            <a:pPr>
              <a:buClr>
                <a:schemeClr val="accent4"/>
              </a:buClr>
              <a:buFont typeface="Wingdings" panose="05000000000000000000" pitchFamily="2" charset="2"/>
              <a:buChar char="q"/>
            </a:pPr>
            <a:r>
              <a:rPr lang="en-US">
                <a:solidFill>
                  <a:schemeClr val="tx1">
                    <a:lumMod val="75000"/>
                    <a:lumOff val="25000"/>
                  </a:schemeClr>
                </a:solidFill>
              </a:rPr>
              <a:t>yearly (if with the same partner) </a:t>
            </a:r>
          </a:p>
          <a:p>
            <a:pPr>
              <a:buClr>
                <a:schemeClr val="accent4"/>
              </a:buClr>
              <a:buFont typeface="Wingdings" panose="05000000000000000000" pitchFamily="2" charset="2"/>
              <a:buChar char="q"/>
            </a:pPr>
            <a:r>
              <a:rPr lang="en-US">
                <a:solidFill>
                  <a:schemeClr val="tx1">
                    <a:lumMod val="75000"/>
                    <a:lumOff val="25000"/>
                  </a:schemeClr>
                </a:solidFill>
              </a:rPr>
              <a:t>every 3-6 months (if having new partners) </a:t>
            </a:r>
          </a:p>
        </p:txBody>
      </p:sp>
      <p:sp>
        <p:nvSpPr>
          <p:cNvPr id="2" name="Title 1"/>
          <p:cNvSpPr>
            <a:spLocks noGrp="1"/>
          </p:cNvSpPr>
          <p:nvPr>
            <p:ph type="title"/>
          </p:nvPr>
        </p:nvSpPr>
        <p:spPr>
          <a:xfrm>
            <a:off x="5017212" y="1596769"/>
            <a:ext cx="6580452" cy="521639"/>
          </a:xfrm>
        </p:spPr>
        <p:txBody>
          <a:bodyPr anchor="b">
            <a:noAutofit/>
          </a:bodyPr>
          <a:lstStyle/>
          <a:p>
            <a:r>
              <a:rPr lang="en-US" b="0">
                <a:solidFill>
                  <a:schemeClr val="accent4"/>
                </a:solidFill>
              </a:rPr>
              <a:t>Testing is recommended when someone</a:t>
            </a:r>
            <a:endParaRPr lang="en-CA" b="0">
              <a:solidFill>
                <a:schemeClr val="accent4"/>
              </a:solidFill>
            </a:endParaRPr>
          </a:p>
        </p:txBody>
      </p:sp>
    </p:spTree>
    <p:extLst>
      <p:ext uri="{BB962C8B-B14F-4D97-AF65-F5344CB8AC3E}">
        <p14:creationId xmlns:p14="http://schemas.microsoft.com/office/powerpoint/2010/main" val="3731038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11009836" cy="538389"/>
          </a:xfrm>
        </p:spPr>
        <p:txBody>
          <a:bodyPr/>
          <a:lstStyle/>
          <a:p>
            <a:r>
              <a:rPr lang="en-US">
                <a:solidFill>
                  <a:schemeClr val="accent3"/>
                </a:solidFill>
              </a:rPr>
              <a:t>STBBI tests have a window period</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37</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a:extLst>
              <a:ext uri="{FF2B5EF4-FFF2-40B4-BE49-F238E27FC236}">
                <a16:creationId xmlns:a16="http://schemas.microsoft.com/office/drawing/2014/main" id="{2D98D708-8E63-6FBD-48FB-DC4E9167119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695744" flipV="1">
            <a:off x="2162165" y="2079792"/>
            <a:ext cx="7861163" cy="1490691"/>
          </a:xfrm>
          <a:prstGeom prst="rect">
            <a:avLst/>
          </a:prstGeom>
        </p:spPr>
      </p:pic>
      <p:sp>
        <p:nvSpPr>
          <p:cNvPr id="8" name="TextBox 7">
            <a:extLst>
              <a:ext uri="{FF2B5EF4-FFF2-40B4-BE49-F238E27FC236}">
                <a16:creationId xmlns:a16="http://schemas.microsoft.com/office/drawing/2014/main" id="{073BB9E5-59D3-9DE5-C15A-557848CC2819}"/>
              </a:ext>
            </a:extLst>
          </p:cNvPr>
          <p:cNvSpPr txBox="1"/>
          <p:nvPr/>
        </p:nvSpPr>
        <p:spPr>
          <a:xfrm>
            <a:off x="300445" y="2149614"/>
            <a:ext cx="3422469" cy="1200329"/>
          </a:xfrm>
          <a:prstGeom prst="rect">
            <a:avLst/>
          </a:prstGeom>
          <a:noFill/>
        </p:spPr>
        <p:txBody>
          <a:bodyPr wrap="square">
            <a:spAutoFit/>
          </a:bodyPr>
          <a:lstStyle/>
          <a:p>
            <a:pPr algn="r"/>
            <a:r>
              <a:rPr lang="en-US" sz="2400" b="0" i="0">
                <a:solidFill>
                  <a:schemeClr val="tx1">
                    <a:lumMod val="65000"/>
                    <a:lumOff val="35000"/>
                  </a:schemeClr>
                </a:solidFill>
                <a:effectLst/>
                <a:latin typeface="Aptos SemiBold" panose="020B0004020202020204" pitchFamily="34" charset="0"/>
              </a:rPr>
              <a:t>It is important to know </a:t>
            </a:r>
            <a:r>
              <a:rPr lang="en-US" sz="2400" b="0" i="0">
                <a:solidFill>
                  <a:schemeClr val="accent1"/>
                </a:solidFill>
                <a:effectLst/>
                <a:latin typeface="Aptos SemiBold" panose="020B0004020202020204" pitchFamily="34" charset="0"/>
              </a:rPr>
              <a:t>when</a:t>
            </a:r>
            <a:r>
              <a:rPr lang="en-US" sz="2400" b="0" i="0">
                <a:solidFill>
                  <a:schemeClr val="tx1">
                    <a:lumMod val="65000"/>
                    <a:lumOff val="35000"/>
                  </a:schemeClr>
                </a:solidFill>
                <a:effectLst/>
                <a:latin typeface="Aptos SemiBold" panose="020B0004020202020204" pitchFamily="34" charset="0"/>
              </a:rPr>
              <a:t> to test for the most accurate results</a:t>
            </a:r>
            <a:endParaRPr lang="en-CA" sz="2400">
              <a:solidFill>
                <a:schemeClr val="tx1">
                  <a:lumMod val="65000"/>
                  <a:lumOff val="35000"/>
                </a:schemeClr>
              </a:solidFill>
              <a:latin typeface="Aptos SemiBold" panose="020B0004020202020204" pitchFamily="34" charset="0"/>
            </a:endParaRPr>
          </a:p>
        </p:txBody>
      </p:sp>
      <p:sp>
        <p:nvSpPr>
          <p:cNvPr id="9" name="TextBox 8">
            <a:extLst>
              <a:ext uri="{FF2B5EF4-FFF2-40B4-BE49-F238E27FC236}">
                <a16:creationId xmlns:a16="http://schemas.microsoft.com/office/drawing/2014/main" id="{6DED256E-6641-CD12-5E54-25C0B01B4B36}"/>
              </a:ext>
            </a:extLst>
          </p:cNvPr>
          <p:cNvSpPr txBox="1"/>
          <p:nvPr/>
        </p:nvSpPr>
        <p:spPr>
          <a:xfrm>
            <a:off x="3035564" y="3783656"/>
            <a:ext cx="4216003" cy="1200329"/>
          </a:xfrm>
          <a:prstGeom prst="rect">
            <a:avLst/>
          </a:prstGeom>
          <a:noFill/>
        </p:spPr>
        <p:txBody>
          <a:bodyPr wrap="square">
            <a:spAutoFit/>
          </a:bodyPr>
          <a:lstStyle/>
          <a:p>
            <a:pPr algn="ctr"/>
            <a:r>
              <a:rPr lang="en-US" sz="2400" b="0" i="0">
                <a:solidFill>
                  <a:schemeClr val="tx1">
                    <a:lumMod val="65000"/>
                    <a:lumOff val="35000"/>
                  </a:schemeClr>
                </a:solidFill>
                <a:effectLst/>
                <a:latin typeface="Aptos SemiBold" panose="020B0004020202020204" pitchFamily="34" charset="0"/>
              </a:rPr>
              <a:t>It takes time (</a:t>
            </a:r>
            <a:r>
              <a:rPr lang="en-US" sz="2400">
                <a:solidFill>
                  <a:schemeClr val="tx1">
                    <a:lumMod val="65000"/>
                    <a:lumOff val="35000"/>
                  </a:schemeClr>
                </a:solidFill>
                <a:latin typeface="Aptos SemiBold" panose="020B0004020202020204" pitchFamily="34" charset="0"/>
              </a:rPr>
              <a:t>called a </a:t>
            </a:r>
            <a:r>
              <a:rPr lang="en-US" sz="2400" b="0" i="0">
                <a:solidFill>
                  <a:srgbClr val="000000"/>
                </a:solidFill>
                <a:effectLst/>
                <a:latin typeface="Aptos SemiBold" panose="020B0004020202020204" pitchFamily="34" charset="0"/>
                <a:hlinkClick r:id="rId4"/>
              </a:rPr>
              <a:t>window period</a:t>
            </a:r>
            <a:r>
              <a:rPr lang="en-US" sz="2400" b="0" i="0">
                <a:solidFill>
                  <a:schemeClr val="tx1">
                    <a:lumMod val="65000"/>
                    <a:lumOff val="35000"/>
                  </a:schemeClr>
                </a:solidFill>
                <a:effectLst/>
                <a:latin typeface="Aptos SemiBold" panose="020B0004020202020204" pitchFamily="34" charset="0"/>
              </a:rPr>
              <a:t>) before a STBBI will show up on a test</a:t>
            </a:r>
            <a:endParaRPr lang="en-CA" sz="2400">
              <a:solidFill>
                <a:schemeClr val="tx1">
                  <a:lumMod val="65000"/>
                  <a:lumOff val="35000"/>
                </a:schemeClr>
              </a:solidFill>
              <a:latin typeface="Aptos SemiBold" panose="020B0004020202020204" pitchFamily="34" charset="0"/>
            </a:endParaRPr>
          </a:p>
        </p:txBody>
      </p:sp>
      <p:sp>
        <p:nvSpPr>
          <p:cNvPr id="11" name="TextBox 10">
            <a:extLst>
              <a:ext uri="{FF2B5EF4-FFF2-40B4-BE49-F238E27FC236}">
                <a16:creationId xmlns:a16="http://schemas.microsoft.com/office/drawing/2014/main" id="{9AD304C1-87AB-2925-1940-A5E9C5CDC3DE}"/>
              </a:ext>
            </a:extLst>
          </p:cNvPr>
          <p:cNvSpPr txBox="1"/>
          <p:nvPr/>
        </p:nvSpPr>
        <p:spPr>
          <a:xfrm>
            <a:off x="8031504" y="2518946"/>
            <a:ext cx="3187337" cy="1569660"/>
          </a:xfrm>
          <a:prstGeom prst="rect">
            <a:avLst/>
          </a:prstGeom>
          <a:noFill/>
        </p:spPr>
        <p:txBody>
          <a:bodyPr wrap="square">
            <a:spAutoFit/>
          </a:bodyPr>
          <a:lstStyle/>
          <a:p>
            <a:r>
              <a:rPr lang="en-US" sz="2400" b="0" i="0">
                <a:solidFill>
                  <a:schemeClr val="tx1">
                    <a:lumMod val="65000"/>
                    <a:lumOff val="35000"/>
                  </a:schemeClr>
                </a:solidFill>
                <a:effectLst/>
                <a:latin typeface="Aptos SemiBold" panose="020B0004020202020204" pitchFamily="34" charset="0"/>
              </a:rPr>
              <a:t>All STBBIs are captured </a:t>
            </a:r>
            <a:r>
              <a:rPr lang="en-US" sz="2400">
                <a:solidFill>
                  <a:schemeClr val="tx1">
                    <a:lumMod val="65000"/>
                    <a:lumOff val="35000"/>
                  </a:schemeClr>
                </a:solidFill>
                <a:latin typeface="Aptos SemiBold" panose="020B0004020202020204" pitchFamily="34" charset="0"/>
              </a:rPr>
              <a:t>after</a:t>
            </a:r>
            <a:r>
              <a:rPr lang="en-US" sz="2400" b="0" i="0">
                <a:solidFill>
                  <a:schemeClr val="tx1">
                    <a:lumMod val="65000"/>
                    <a:lumOff val="35000"/>
                  </a:schemeClr>
                </a:solidFill>
                <a:effectLst/>
                <a:latin typeface="Aptos SemiBold" panose="020B0004020202020204" pitchFamily="34" charset="0"/>
              </a:rPr>
              <a:t> a </a:t>
            </a:r>
            <a:r>
              <a:rPr lang="en-US" sz="2400" b="0" i="0">
                <a:solidFill>
                  <a:schemeClr val="accent1"/>
                </a:solidFill>
                <a:effectLst/>
                <a:latin typeface="Aptos SemiBold" panose="020B0004020202020204" pitchFamily="34" charset="0"/>
              </a:rPr>
              <a:t>3-month</a:t>
            </a:r>
            <a:r>
              <a:rPr lang="en-US" sz="2400" b="0" i="0">
                <a:solidFill>
                  <a:schemeClr val="tx1">
                    <a:lumMod val="65000"/>
                    <a:lumOff val="35000"/>
                  </a:schemeClr>
                </a:solidFill>
                <a:effectLst/>
                <a:latin typeface="Aptos SemiBold" panose="020B0004020202020204" pitchFamily="34" charset="0"/>
              </a:rPr>
              <a:t> window from exposure</a:t>
            </a:r>
            <a:endParaRPr lang="en-CA" sz="2400">
              <a:solidFill>
                <a:schemeClr val="tx1">
                  <a:lumMod val="65000"/>
                  <a:lumOff val="35000"/>
                </a:schemeClr>
              </a:solidFill>
              <a:latin typeface="Aptos SemiBold" panose="020B0004020202020204" pitchFamily="34" charset="0"/>
            </a:endParaRPr>
          </a:p>
        </p:txBody>
      </p:sp>
    </p:spTree>
    <p:extLst>
      <p:ext uri="{BB962C8B-B14F-4D97-AF65-F5344CB8AC3E}">
        <p14:creationId xmlns:p14="http://schemas.microsoft.com/office/powerpoint/2010/main" val="3027903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3B04D-658B-751C-33B6-3EC2F6838A3A}"/>
              </a:ext>
            </a:extLst>
          </p:cNvPr>
          <p:cNvSpPr/>
          <p:nvPr/>
        </p:nvSpPr>
        <p:spPr>
          <a:xfrm>
            <a:off x="5969726" y="0"/>
            <a:ext cx="6214688"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B102828A-8B97-C86A-A7A7-6163CB8B37CE}"/>
              </a:ext>
            </a:extLst>
          </p:cNvPr>
          <p:cNvSpPr/>
          <p:nvPr/>
        </p:nvSpPr>
        <p:spPr>
          <a:xfrm>
            <a:off x="3801291" y="0"/>
            <a:ext cx="8390710"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38</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grpSp>
        <p:nvGrpSpPr>
          <p:cNvPr id="8" name="Group 7">
            <a:extLst>
              <a:ext uri="{FF2B5EF4-FFF2-40B4-BE49-F238E27FC236}">
                <a16:creationId xmlns:a16="http://schemas.microsoft.com/office/drawing/2014/main" id="{4F4A8642-6E95-3FEF-100A-B5AAB9E0AC4B}"/>
              </a:ext>
            </a:extLst>
          </p:cNvPr>
          <p:cNvGrpSpPr/>
          <p:nvPr/>
        </p:nvGrpSpPr>
        <p:grpSpPr>
          <a:xfrm>
            <a:off x="1065783" y="1720840"/>
            <a:ext cx="10205306" cy="3416320"/>
            <a:chOff x="1064811" y="1628384"/>
            <a:chExt cx="10205306" cy="3416320"/>
          </a:xfrm>
        </p:grpSpPr>
        <p:sp>
          <p:nvSpPr>
            <p:cNvPr id="2" name="TextBox 1">
              <a:extLst>
                <a:ext uri="{FF2B5EF4-FFF2-40B4-BE49-F238E27FC236}">
                  <a16:creationId xmlns:a16="http://schemas.microsoft.com/office/drawing/2014/main" id="{34893361-B7F0-7749-D60D-F71EFB5EDA5F}"/>
                </a:ext>
              </a:extLst>
            </p:cNvPr>
            <p:cNvSpPr txBox="1"/>
            <p:nvPr/>
          </p:nvSpPr>
          <p:spPr>
            <a:xfrm>
              <a:off x="1064811" y="1628384"/>
              <a:ext cx="2580743" cy="3416320"/>
            </a:xfrm>
            <a:prstGeom prst="rect">
              <a:avLst/>
            </a:prstGeom>
            <a:noFill/>
          </p:spPr>
          <p:txBody>
            <a:bodyPr wrap="square" rtlCol="0">
              <a:spAutoFit/>
            </a:bodyPr>
            <a:lstStyle/>
            <a:p>
              <a:pPr algn="r"/>
              <a:r>
                <a:rPr lang="en-CA" sz="2400" cap="small">
                  <a:solidFill>
                    <a:schemeClr val="tx1">
                      <a:lumMod val="75000"/>
                      <a:lumOff val="25000"/>
                    </a:schemeClr>
                  </a:solidFill>
                </a:rPr>
                <a:t>Gonorrhea</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Chlamydia</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HIV</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Syphilis</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Hepatitis C</a:t>
              </a:r>
            </a:p>
          </p:txBody>
        </p:sp>
        <p:sp>
          <p:nvSpPr>
            <p:cNvPr id="5" name="TextBox 4">
              <a:extLst>
                <a:ext uri="{FF2B5EF4-FFF2-40B4-BE49-F238E27FC236}">
                  <a16:creationId xmlns:a16="http://schemas.microsoft.com/office/drawing/2014/main" id="{B7CD2723-CCFA-0F2D-AB7B-A7783C038EF4}"/>
                </a:ext>
              </a:extLst>
            </p:cNvPr>
            <p:cNvSpPr txBox="1"/>
            <p:nvPr/>
          </p:nvSpPr>
          <p:spPr>
            <a:xfrm>
              <a:off x="4064837" y="1628384"/>
              <a:ext cx="1690553" cy="3416320"/>
            </a:xfrm>
            <a:prstGeom prst="rect">
              <a:avLst/>
            </a:prstGeom>
            <a:noFill/>
          </p:spPr>
          <p:txBody>
            <a:bodyPr wrap="square" rtlCol="0">
              <a:spAutoFit/>
            </a:bodyPr>
            <a:lstStyle/>
            <a:p>
              <a:pPr algn="ctr"/>
              <a:r>
                <a:rPr lang="en-CA" sz="2400" b="1">
                  <a:solidFill>
                    <a:schemeClr val="accent5"/>
                  </a:solidFill>
                </a:rPr>
                <a:t>1 week</a:t>
              </a:r>
            </a:p>
            <a:p>
              <a:pPr algn="ctr"/>
              <a:endParaRPr lang="en-CA" sz="2400" b="1">
                <a:solidFill>
                  <a:schemeClr val="accent5"/>
                </a:solidFill>
              </a:endParaRPr>
            </a:p>
            <a:p>
              <a:pPr algn="ctr"/>
              <a:r>
                <a:rPr lang="en-CA" sz="2400" b="1">
                  <a:solidFill>
                    <a:schemeClr val="accent5"/>
                  </a:solidFill>
                </a:rPr>
                <a:t>2-6 weeks</a:t>
              </a:r>
            </a:p>
            <a:p>
              <a:pPr algn="ctr"/>
              <a:endParaRPr lang="en-CA" sz="2400" b="1">
                <a:solidFill>
                  <a:schemeClr val="accent5"/>
                </a:solidFill>
              </a:endParaRPr>
            </a:p>
            <a:p>
              <a:pPr algn="ctr"/>
              <a:r>
                <a:rPr lang="en-CA" sz="2400" b="1">
                  <a:solidFill>
                    <a:schemeClr val="accent5"/>
                  </a:solidFill>
                </a:rPr>
                <a:t>3 weeks</a:t>
              </a:r>
            </a:p>
            <a:p>
              <a:pPr algn="ctr"/>
              <a:endParaRPr lang="en-CA" sz="2400" b="1">
                <a:solidFill>
                  <a:schemeClr val="accent5"/>
                </a:solidFill>
              </a:endParaRPr>
            </a:p>
            <a:p>
              <a:pPr algn="ctr"/>
              <a:r>
                <a:rPr lang="en-CA" sz="2400" b="1">
                  <a:solidFill>
                    <a:schemeClr val="accent5"/>
                  </a:solidFill>
                </a:rPr>
                <a:t>3 months</a:t>
              </a:r>
            </a:p>
            <a:p>
              <a:pPr algn="ctr"/>
              <a:endParaRPr lang="en-CA" sz="2400" b="1">
                <a:solidFill>
                  <a:schemeClr val="accent5"/>
                </a:solidFill>
              </a:endParaRPr>
            </a:p>
            <a:p>
              <a:pPr algn="ctr"/>
              <a:r>
                <a:rPr lang="en-CA" sz="2400" b="1">
                  <a:solidFill>
                    <a:schemeClr val="accent5"/>
                  </a:solidFill>
                </a:rPr>
                <a:t>5-10 weeks</a:t>
              </a:r>
            </a:p>
          </p:txBody>
        </p:sp>
        <p:sp>
          <p:nvSpPr>
            <p:cNvPr id="7" name="TextBox 6">
              <a:extLst>
                <a:ext uri="{FF2B5EF4-FFF2-40B4-BE49-F238E27FC236}">
                  <a16:creationId xmlns:a16="http://schemas.microsoft.com/office/drawing/2014/main" id="{E609BA0C-FB6B-0FB0-7C69-70163F7E8B36}"/>
                </a:ext>
              </a:extLst>
            </p:cNvPr>
            <p:cNvSpPr txBox="1"/>
            <p:nvPr/>
          </p:nvSpPr>
          <p:spPr>
            <a:xfrm>
              <a:off x="6256133" y="1628384"/>
              <a:ext cx="5013984" cy="3416320"/>
            </a:xfrm>
            <a:prstGeom prst="rect">
              <a:avLst/>
            </a:prstGeom>
            <a:noFill/>
          </p:spPr>
          <p:txBody>
            <a:bodyPr wrap="square" rtlCol="0">
              <a:spAutoFit/>
            </a:bodyPr>
            <a:lstStyle/>
            <a:p>
              <a:r>
                <a:rPr lang="en-US" sz="2400">
                  <a:solidFill>
                    <a:schemeClr val="tx1">
                      <a:lumMod val="75000"/>
                      <a:lumOff val="25000"/>
                    </a:schemeClr>
                  </a:solidFill>
                </a:rPr>
                <a:t>Urine/swab (can be a self swab)</a:t>
              </a:r>
              <a:endParaRPr lang="en-CA" sz="2400">
                <a:solidFill>
                  <a:schemeClr val="tx1">
                    <a:lumMod val="75000"/>
                    <a:lumOff val="25000"/>
                  </a:schemeClr>
                </a:solidFill>
              </a:endParaRPr>
            </a:p>
            <a:p>
              <a:endParaRPr lang="en-CA" sz="2400">
                <a:solidFill>
                  <a:schemeClr val="tx1">
                    <a:lumMod val="75000"/>
                    <a:lumOff val="25000"/>
                  </a:schemeClr>
                </a:solidFill>
              </a:endParaRPr>
            </a:p>
            <a:p>
              <a:r>
                <a:rPr lang="en-US" sz="2400">
                  <a:solidFill>
                    <a:schemeClr val="tx1">
                      <a:lumMod val="75000"/>
                      <a:lumOff val="25000"/>
                    </a:schemeClr>
                  </a:solidFill>
                </a:rPr>
                <a:t>Urine/swab (can be a self swab)</a:t>
              </a:r>
              <a:endParaRPr lang="en-CA" sz="2400">
                <a:solidFill>
                  <a:schemeClr val="tx1">
                    <a:lumMod val="75000"/>
                    <a:lumOff val="25000"/>
                  </a:schemeClr>
                </a:solidFill>
              </a:endParaRPr>
            </a:p>
            <a:p>
              <a:endParaRPr lang="en-CA" sz="2400">
                <a:solidFill>
                  <a:schemeClr val="tx1">
                    <a:lumMod val="75000"/>
                    <a:lumOff val="25000"/>
                  </a:schemeClr>
                </a:solidFill>
              </a:endParaRPr>
            </a:p>
            <a:p>
              <a:r>
                <a:rPr lang="en-CA" sz="2400">
                  <a:solidFill>
                    <a:schemeClr val="tx1">
                      <a:lumMod val="75000"/>
                      <a:lumOff val="25000"/>
                    </a:schemeClr>
                  </a:solidFill>
                </a:rPr>
                <a:t>Blood test</a:t>
              </a:r>
            </a:p>
            <a:p>
              <a:endParaRPr lang="en-CA" sz="2400">
                <a:solidFill>
                  <a:schemeClr val="tx1">
                    <a:lumMod val="75000"/>
                    <a:lumOff val="25000"/>
                  </a:schemeClr>
                </a:solidFill>
              </a:endParaRPr>
            </a:p>
            <a:p>
              <a:r>
                <a:rPr lang="en-CA" sz="2400">
                  <a:solidFill>
                    <a:schemeClr val="tx1">
                      <a:lumMod val="75000"/>
                      <a:lumOff val="25000"/>
                    </a:schemeClr>
                  </a:solidFill>
                </a:rPr>
                <a:t>Blood test</a:t>
              </a:r>
            </a:p>
            <a:p>
              <a:endParaRPr lang="en-CA" sz="2400">
                <a:solidFill>
                  <a:schemeClr val="tx1">
                    <a:lumMod val="75000"/>
                    <a:lumOff val="25000"/>
                  </a:schemeClr>
                </a:solidFill>
              </a:endParaRPr>
            </a:p>
            <a:p>
              <a:r>
                <a:rPr lang="en-CA" sz="2400">
                  <a:solidFill>
                    <a:schemeClr val="tx1">
                      <a:lumMod val="75000"/>
                      <a:lumOff val="25000"/>
                    </a:schemeClr>
                  </a:solidFill>
                </a:rPr>
                <a:t>Blood test</a:t>
              </a:r>
            </a:p>
          </p:txBody>
        </p:sp>
      </p:grpSp>
      <p:sp>
        <p:nvSpPr>
          <p:cNvPr id="9" name="Title 1">
            <a:extLst>
              <a:ext uri="{FF2B5EF4-FFF2-40B4-BE49-F238E27FC236}">
                <a16:creationId xmlns:a16="http://schemas.microsoft.com/office/drawing/2014/main" id="{59CF1C16-62F1-87DD-A61D-E8936700B690}"/>
              </a:ext>
            </a:extLst>
          </p:cNvPr>
          <p:cNvSpPr>
            <a:spLocks noGrp="1"/>
          </p:cNvSpPr>
          <p:nvPr>
            <p:ph type="title"/>
          </p:nvPr>
        </p:nvSpPr>
        <p:spPr>
          <a:xfrm>
            <a:off x="3620713" y="782655"/>
            <a:ext cx="2580744" cy="735376"/>
          </a:xfrm>
        </p:spPr>
        <p:txBody>
          <a:bodyPr>
            <a:noAutofit/>
          </a:bodyPr>
          <a:lstStyle/>
          <a:p>
            <a:pPr algn="ctr"/>
            <a:r>
              <a:rPr lang="en-US" sz="2400">
                <a:solidFill>
                  <a:schemeClr val="accent3"/>
                </a:solidFill>
              </a:rPr>
              <a:t>Time </a:t>
            </a:r>
            <a:br>
              <a:rPr lang="en-US" sz="2400">
                <a:solidFill>
                  <a:schemeClr val="accent3"/>
                </a:solidFill>
              </a:rPr>
            </a:br>
            <a:r>
              <a:rPr lang="en-US" sz="2400" b="0">
                <a:solidFill>
                  <a:schemeClr val="accent3"/>
                </a:solidFill>
              </a:rPr>
              <a:t>from contact</a:t>
            </a:r>
            <a:endParaRPr lang="en-CA" sz="2400" b="0">
              <a:solidFill>
                <a:schemeClr val="accent3"/>
              </a:solidFill>
            </a:endParaRPr>
          </a:p>
        </p:txBody>
      </p:sp>
      <p:sp>
        <p:nvSpPr>
          <p:cNvPr id="11" name="Title 1">
            <a:extLst>
              <a:ext uri="{FF2B5EF4-FFF2-40B4-BE49-F238E27FC236}">
                <a16:creationId xmlns:a16="http://schemas.microsoft.com/office/drawing/2014/main" id="{53A6F30F-BAC1-6DB1-640A-09EB3E8E46F5}"/>
              </a:ext>
            </a:extLst>
          </p:cNvPr>
          <p:cNvSpPr txBox="1">
            <a:spLocks/>
          </p:cNvSpPr>
          <p:nvPr/>
        </p:nvSpPr>
        <p:spPr>
          <a:xfrm>
            <a:off x="6257105" y="881149"/>
            <a:ext cx="2580744" cy="5383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sz="2400">
                <a:solidFill>
                  <a:schemeClr val="accent3"/>
                </a:solidFill>
              </a:rPr>
              <a:t>Test method</a:t>
            </a:r>
            <a:endParaRPr lang="en-CA" sz="2400">
              <a:solidFill>
                <a:schemeClr val="accent3"/>
              </a:solidFill>
            </a:endParaRPr>
          </a:p>
        </p:txBody>
      </p:sp>
      <p:sp>
        <p:nvSpPr>
          <p:cNvPr id="12" name="Title 1">
            <a:extLst>
              <a:ext uri="{FF2B5EF4-FFF2-40B4-BE49-F238E27FC236}">
                <a16:creationId xmlns:a16="http://schemas.microsoft.com/office/drawing/2014/main" id="{7662C959-D04E-0FBA-4C08-9F0ADF88097B}"/>
              </a:ext>
            </a:extLst>
          </p:cNvPr>
          <p:cNvSpPr txBox="1">
            <a:spLocks/>
          </p:cNvSpPr>
          <p:nvPr/>
        </p:nvSpPr>
        <p:spPr>
          <a:xfrm>
            <a:off x="2720340" y="881149"/>
            <a:ext cx="923143" cy="5383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algn="r"/>
            <a:r>
              <a:rPr lang="en-US" sz="2400">
                <a:solidFill>
                  <a:schemeClr val="accent3"/>
                </a:solidFill>
              </a:rPr>
              <a:t>STBBI</a:t>
            </a:r>
            <a:endParaRPr lang="en-CA" sz="2400">
              <a:solidFill>
                <a:schemeClr val="accent3"/>
              </a:solidFill>
            </a:endParaRPr>
          </a:p>
        </p:txBody>
      </p:sp>
      <p:cxnSp>
        <p:nvCxnSpPr>
          <p:cNvPr id="14" name="Straight Connector 13">
            <a:extLst>
              <a:ext uri="{FF2B5EF4-FFF2-40B4-BE49-F238E27FC236}">
                <a16:creationId xmlns:a16="http://schemas.microsoft.com/office/drawing/2014/main" id="{1003F19A-0227-1730-22C3-20C7E06AC1CE}"/>
              </a:ext>
            </a:extLst>
          </p:cNvPr>
          <p:cNvCxnSpPr/>
          <p:nvPr/>
        </p:nvCxnSpPr>
        <p:spPr>
          <a:xfrm>
            <a:off x="2024743" y="1518031"/>
            <a:ext cx="8203474"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9227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CCE1FD-5D2B-FAFA-0072-DE58BDCF55F7}"/>
              </a:ext>
            </a:extLst>
          </p:cNvPr>
          <p:cNvSpPr>
            <a:spLocks noGrp="1"/>
          </p:cNvSpPr>
          <p:nvPr>
            <p:ph type="title"/>
          </p:nvPr>
        </p:nvSpPr>
        <p:spPr>
          <a:xfrm>
            <a:off x="587828" y="666290"/>
            <a:ext cx="9515177" cy="538389"/>
          </a:xfrm>
        </p:spPr>
        <p:txBody>
          <a:bodyPr>
            <a:normAutofit/>
          </a:bodyPr>
          <a:lstStyle/>
          <a:p>
            <a:r>
              <a:rPr lang="en-US">
                <a:solidFill>
                  <a:schemeClr val="accent3"/>
                </a:solidFill>
              </a:rPr>
              <a:t>STBBIs are diagnosed through several methods</a:t>
            </a:r>
            <a:endParaRPr lang="en-CA">
              <a:solidFill>
                <a:schemeClr val="accent3"/>
              </a:solidFill>
            </a:endParaRPr>
          </a:p>
        </p:txBody>
      </p:sp>
      <p:sp>
        <p:nvSpPr>
          <p:cNvPr id="5" name="Slide Number Placeholder 4">
            <a:extLst>
              <a:ext uri="{FF2B5EF4-FFF2-40B4-BE49-F238E27FC236}">
                <a16:creationId xmlns:a16="http://schemas.microsoft.com/office/drawing/2014/main" id="{381C15DE-049F-E62E-2B1A-43E522FE9D97}"/>
              </a:ext>
            </a:extLst>
          </p:cNvPr>
          <p:cNvSpPr>
            <a:spLocks noGrp="1"/>
          </p:cNvSpPr>
          <p:nvPr>
            <p:ph type="sldNum" sz="quarter" idx="12"/>
          </p:nvPr>
        </p:nvSpPr>
        <p:spPr/>
        <p:txBody>
          <a:bodyPr anchor="ctr">
            <a:normAutofit/>
          </a:bodyPr>
          <a:lstStyle/>
          <a:p>
            <a:pPr>
              <a:spcAft>
                <a:spcPts val="600"/>
              </a:spcAft>
            </a:pPr>
            <a:fld id="{56F460CF-4789-5848-B965-6EAFD6B7CB2A}" type="slidenum">
              <a:rPr lang="en-US" smtClean="0"/>
              <a:pPr>
                <a:spcAft>
                  <a:spcPts val="600"/>
                </a:spcAft>
              </a:pPr>
              <a:t>39</a:t>
            </a:fld>
            <a:endParaRPr lang="en-US"/>
          </a:p>
        </p:txBody>
      </p:sp>
      <p:sp>
        <p:nvSpPr>
          <p:cNvPr id="7" name="TextBox 6">
            <a:extLst>
              <a:ext uri="{FF2B5EF4-FFF2-40B4-BE49-F238E27FC236}">
                <a16:creationId xmlns:a16="http://schemas.microsoft.com/office/drawing/2014/main" id="{9A14E58E-A920-70D2-2F3D-95CE27C5B99C}"/>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A4CF5E19-3BFB-D8D0-8992-6D9B0B8D1FA4}"/>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0" name="Text Placeholder 2">
            <a:extLst>
              <a:ext uri="{FF2B5EF4-FFF2-40B4-BE49-F238E27FC236}">
                <a16:creationId xmlns:a16="http://schemas.microsoft.com/office/drawing/2014/main" id="{ED613005-D89A-BD49-FAFE-259B57B9EC32}"/>
              </a:ext>
            </a:extLst>
          </p:cNvPr>
          <p:cNvSpPr txBox="1">
            <a:spLocks/>
          </p:cNvSpPr>
          <p:nvPr/>
        </p:nvSpPr>
        <p:spPr>
          <a:xfrm>
            <a:off x="587828" y="1781987"/>
            <a:ext cx="5823745" cy="440972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a:solidFill>
                  <a:schemeClr val="accent4"/>
                </a:solidFill>
              </a:rPr>
              <a:t>Common testing types:</a:t>
            </a:r>
            <a:endParaRPr lang="en-US">
              <a:solidFill>
                <a:schemeClr val="tx1">
                  <a:lumMod val="65000"/>
                  <a:lumOff val="35000"/>
                </a:schemeClr>
              </a:solidFill>
            </a:endParaRPr>
          </a:p>
          <a:p>
            <a:pPr marL="457200" lvl="1" indent="0">
              <a:spcBef>
                <a:spcPts val="0"/>
              </a:spcBef>
              <a:buClr>
                <a:schemeClr val="accent4"/>
              </a:buClr>
              <a:buNone/>
            </a:pPr>
            <a:r>
              <a:rPr lang="en-US" sz="2400">
                <a:solidFill>
                  <a:schemeClr val="tx1">
                    <a:lumMod val="65000"/>
                    <a:lumOff val="35000"/>
                  </a:schemeClr>
                </a:solidFill>
              </a:rPr>
              <a:t>urine</a:t>
            </a:r>
            <a:br>
              <a:rPr lang="en-US" sz="2400">
                <a:solidFill>
                  <a:schemeClr val="tx1">
                    <a:lumMod val="65000"/>
                    <a:lumOff val="35000"/>
                  </a:schemeClr>
                </a:solidFill>
              </a:rPr>
            </a:br>
            <a:r>
              <a:rPr lang="en-US" sz="2400">
                <a:solidFill>
                  <a:schemeClr val="tx1">
                    <a:lumMod val="65000"/>
                    <a:lumOff val="35000"/>
                  </a:schemeClr>
                </a:solidFill>
              </a:rPr>
              <a:t>swabs (can be self-collected)</a:t>
            </a:r>
            <a:br>
              <a:rPr lang="en-US" sz="2400">
                <a:solidFill>
                  <a:schemeClr val="tx1">
                    <a:lumMod val="65000"/>
                    <a:lumOff val="35000"/>
                  </a:schemeClr>
                </a:solidFill>
              </a:rPr>
            </a:br>
            <a:r>
              <a:rPr lang="en-US" sz="2400">
                <a:solidFill>
                  <a:schemeClr val="tx1">
                    <a:lumMod val="65000"/>
                    <a:lumOff val="35000"/>
                  </a:schemeClr>
                </a:solidFill>
              </a:rPr>
              <a:t>blood</a:t>
            </a:r>
          </a:p>
          <a:p>
            <a:pPr marL="0" indent="0">
              <a:buClr>
                <a:schemeClr val="accent4"/>
              </a:buClr>
              <a:buNone/>
            </a:pPr>
            <a:r>
              <a:rPr lang="en-US">
                <a:solidFill>
                  <a:schemeClr val="accent4"/>
                </a:solidFill>
              </a:rPr>
              <a:t>Visual assessment by a health care provider: </a:t>
            </a:r>
          </a:p>
          <a:p>
            <a:pPr marL="457200" lvl="1" indent="0">
              <a:spcBef>
                <a:spcPts val="0"/>
              </a:spcBef>
              <a:buClr>
                <a:schemeClr val="accent4"/>
              </a:buClr>
              <a:buNone/>
            </a:pPr>
            <a:r>
              <a:rPr lang="en-US" sz="2400">
                <a:solidFill>
                  <a:schemeClr val="tx1">
                    <a:lumMod val="65000"/>
                    <a:lumOff val="35000"/>
                  </a:schemeClr>
                </a:solidFill>
              </a:rPr>
              <a:t>May be needed to diagnose some STBBIs </a:t>
            </a:r>
            <a:br>
              <a:rPr lang="en-US" sz="2400">
                <a:solidFill>
                  <a:schemeClr val="tx1">
                    <a:lumMod val="65000"/>
                    <a:lumOff val="35000"/>
                  </a:schemeClr>
                </a:solidFill>
              </a:rPr>
            </a:br>
            <a:r>
              <a:rPr lang="en-US" sz="2400">
                <a:solidFill>
                  <a:schemeClr val="tx1">
                    <a:lumMod val="65000"/>
                    <a:lumOff val="35000"/>
                  </a:schemeClr>
                </a:solidFill>
              </a:rPr>
              <a:t>(such as genital warts)</a:t>
            </a:r>
          </a:p>
        </p:txBody>
      </p:sp>
      <p:sp>
        <p:nvSpPr>
          <p:cNvPr id="2" name="Freeform 6">
            <a:extLst>
              <a:ext uri="{FF2B5EF4-FFF2-40B4-BE49-F238E27FC236}">
                <a16:creationId xmlns:a16="http://schemas.microsoft.com/office/drawing/2014/main" id="{A1E94702-B397-54B6-BF3C-86AA587DEBAF}"/>
              </a:ext>
            </a:extLst>
          </p:cNvPr>
          <p:cNvSpPr/>
          <p:nvPr/>
        </p:nvSpPr>
        <p:spPr>
          <a:xfrm>
            <a:off x="6872532" y="1781987"/>
            <a:ext cx="3494314" cy="3499708"/>
          </a:xfrm>
          <a:custGeom>
            <a:avLst/>
            <a:gdLst/>
            <a:ahLst/>
            <a:cxnLst/>
            <a:rect l="l" t="t" r="r" b="b"/>
            <a:pathLst>
              <a:path w="4198776" h="4114800">
                <a:moveTo>
                  <a:pt x="0" y="0"/>
                </a:moveTo>
                <a:lnTo>
                  <a:pt x="4198775" y="0"/>
                </a:lnTo>
                <a:lnTo>
                  <a:pt x="4198775" y="4114800"/>
                </a:lnTo>
                <a:lnTo>
                  <a:pt x="0" y="4114800"/>
                </a:lnTo>
                <a:lnTo>
                  <a:pt x="0" y="0"/>
                </a:lnTo>
                <a:close/>
              </a:path>
            </a:pathLst>
          </a:cu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3">
            <a:extLst>
              <a:ext uri="{FF2B5EF4-FFF2-40B4-BE49-F238E27FC236}">
                <a16:creationId xmlns:a16="http://schemas.microsoft.com/office/drawing/2014/main" id="{4173D39E-6319-1919-B9CD-B862A272B20C}"/>
              </a:ext>
            </a:extLst>
          </p:cNvPr>
          <p:cNvSpPr/>
          <p:nvPr/>
        </p:nvSpPr>
        <p:spPr>
          <a:xfrm>
            <a:off x="10630686" y="1204679"/>
            <a:ext cx="966978" cy="4114800"/>
          </a:xfrm>
          <a:custGeom>
            <a:avLst/>
            <a:gdLst/>
            <a:ahLst/>
            <a:cxnLst/>
            <a:rect l="l" t="t" r="r" b="b"/>
            <a:pathLst>
              <a:path w="966978" h="4114800">
                <a:moveTo>
                  <a:pt x="0" y="0"/>
                </a:moveTo>
                <a:lnTo>
                  <a:pt x="966978" y="0"/>
                </a:lnTo>
                <a:lnTo>
                  <a:pt x="966978" y="4114800"/>
                </a:lnTo>
                <a:lnTo>
                  <a:pt x="0" y="4114800"/>
                </a:lnTo>
                <a:lnTo>
                  <a:pt x="0" y="0"/>
                </a:lnTo>
                <a:close/>
              </a:path>
            </a:pathLst>
          </a:cu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en-CA"/>
          </a:p>
        </p:txBody>
      </p:sp>
    </p:spTree>
    <p:extLst>
      <p:ext uri="{BB962C8B-B14F-4D97-AF65-F5344CB8AC3E}">
        <p14:creationId xmlns:p14="http://schemas.microsoft.com/office/powerpoint/2010/main" val="3037789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ymbol with a white background&#10;&#10;Description automatically generated">
            <a:extLst>
              <a:ext uri="{FF2B5EF4-FFF2-40B4-BE49-F238E27FC236}">
                <a16:creationId xmlns:a16="http://schemas.microsoft.com/office/drawing/2014/main" id="{57575711-1FFA-D81E-B403-52CD451AB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5129EA-89CC-971A-A1FE-C78A915609FA}"/>
              </a:ext>
            </a:extLst>
          </p:cNvPr>
          <p:cNvSpPr>
            <a:spLocks noGrp="1"/>
          </p:cNvSpPr>
          <p:nvPr>
            <p:ph type="title"/>
          </p:nvPr>
        </p:nvSpPr>
        <p:spPr>
          <a:xfrm>
            <a:off x="587828" y="666290"/>
            <a:ext cx="10709825" cy="538389"/>
          </a:xfrm>
        </p:spPr>
        <p:txBody>
          <a:bodyPr>
            <a:normAutofit/>
          </a:bodyPr>
          <a:lstStyle/>
          <a:p>
            <a:pPr marL="0" indent="0">
              <a:buNone/>
            </a:pPr>
            <a:r>
              <a:rPr lang="en-CA">
                <a:solidFill>
                  <a:schemeClr val="accent3"/>
                </a:solidFill>
                <a:effectLst/>
                <a:latin typeface="Calibri" panose="020F0502020204030204" pitchFamily="34" charset="0"/>
                <a:ea typeface="Calibri" panose="020F0502020204030204" pitchFamily="34" charset="0"/>
              </a:rPr>
              <a:t>This material has been adapted from </a:t>
            </a:r>
            <a:r>
              <a:rPr lang="en-CA" b="1">
                <a:solidFill>
                  <a:schemeClr val="accent3"/>
                </a:solidFill>
                <a:effectLst/>
                <a:latin typeface="Calibri" panose="020F0502020204030204" pitchFamily="34" charset="0"/>
                <a:ea typeface="Calibri" panose="020F0502020204030204" pitchFamily="34" charset="0"/>
              </a:rPr>
              <a:t>teachingsexualhealth.ca </a:t>
            </a:r>
          </a:p>
        </p:txBody>
      </p:sp>
      <p:sp>
        <p:nvSpPr>
          <p:cNvPr id="4" name="Slide Number Placeholder 3">
            <a:extLst>
              <a:ext uri="{FF2B5EF4-FFF2-40B4-BE49-F238E27FC236}">
                <a16:creationId xmlns:a16="http://schemas.microsoft.com/office/drawing/2014/main" id="{925C8E25-589F-3656-6CB9-90734EA7F865}"/>
              </a:ext>
            </a:extLst>
          </p:cNvPr>
          <p:cNvSpPr>
            <a:spLocks noGrp="1"/>
          </p:cNvSpPr>
          <p:nvPr>
            <p:ph type="sldNum" sz="quarter" idx="12"/>
          </p:nvPr>
        </p:nvSpPr>
        <p:spPr/>
        <p:txBody>
          <a:bodyPr/>
          <a:lstStyle/>
          <a:p>
            <a:fld id="{56F460CF-4789-5848-B965-6EAFD6B7CB2A}" type="slidenum">
              <a:rPr lang="en-US" smtClean="0"/>
              <a:t>4</a:t>
            </a:fld>
            <a:endParaRPr lang="en-US"/>
          </a:p>
        </p:txBody>
      </p:sp>
      <p:sp>
        <p:nvSpPr>
          <p:cNvPr id="7" name="Text Placeholder 6">
            <a:extLst>
              <a:ext uri="{FF2B5EF4-FFF2-40B4-BE49-F238E27FC236}">
                <a16:creationId xmlns:a16="http://schemas.microsoft.com/office/drawing/2014/main" id="{5C39D487-6005-BF08-224F-89BD3E93B434}"/>
              </a:ext>
            </a:extLst>
          </p:cNvPr>
          <p:cNvSpPr>
            <a:spLocks noGrp="1"/>
          </p:cNvSpPr>
          <p:nvPr>
            <p:ph type="body" sz="quarter" idx="14"/>
          </p:nvPr>
        </p:nvSpPr>
        <p:spPr>
          <a:xfrm>
            <a:off x="587828" y="1610357"/>
            <a:ext cx="5137944" cy="4095370"/>
          </a:xfrm>
        </p:spPr>
        <p:txBody>
          <a:bodyPr anchor="ctr"/>
          <a:lstStyle/>
          <a:p>
            <a:pPr marL="0" indent="0">
              <a:buNone/>
            </a:pPr>
            <a:r>
              <a:rPr lang="en-CA">
                <a:effectLst/>
                <a:latin typeface="Calibri" panose="020F0502020204030204" pitchFamily="34" charset="0"/>
                <a:ea typeface="Calibri" panose="020F0502020204030204" pitchFamily="34" charset="0"/>
              </a:rPr>
              <a:t>Copyright 2023 Alberta Health Services ("AHS") with the permission of AHS. </a:t>
            </a:r>
            <a:endParaRPr lang="en-CA"/>
          </a:p>
          <a:p>
            <a:pPr marL="0" indent="0">
              <a:buNone/>
            </a:pPr>
            <a:r>
              <a:rPr lang="en-CA" sz="2400">
                <a:effectLst/>
                <a:latin typeface="Calibri" panose="020F0502020204030204" pitchFamily="34" charset="0"/>
                <a:ea typeface="Calibri" panose="020F0502020204030204" pitchFamily="34" charset="0"/>
              </a:rPr>
              <a:t>AHS is not responsible for any inaccuracies in content different from the content of the original English edition. All acts of copyright infringement including reproduction, translation, transmission, republication, and distribution of this material without written permission of Vancouver Coastal Health and AHS are prohibited.</a:t>
            </a:r>
            <a:endParaRPr lang="en-CA"/>
          </a:p>
        </p:txBody>
      </p:sp>
      <p:pic>
        <p:nvPicPr>
          <p:cNvPr id="10" name="Picture 9">
            <a:extLst>
              <a:ext uri="{FF2B5EF4-FFF2-40B4-BE49-F238E27FC236}">
                <a16:creationId xmlns:a16="http://schemas.microsoft.com/office/drawing/2014/main" id="{1914D849-C36D-D569-F040-0D0989B3A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3" name="TextBox 2">
            <a:extLst>
              <a:ext uri="{FF2B5EF4-FFF2-40B4-BE49-F238E27FC236}">
                <a16:creationId xmlns:a16="http://schemas.microsoft.com/office/drawing/2014/main" id="{87DFD872-E5DE-99A9-58C5-5E294BF4D7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030F1347-BB04-0990-CA77-C128942CBA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70602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421A74-BB33-0A22-F35C-9FA4AC0CF165}"/>
              </a:ext>
            </a:extLst>
          </p:cNvPr>
          <p:cNvSpPr>
            <a:spLocks noGrp="1"/>
          </p:cNvSpPr>
          <p:nvPr>
            <p:ph type="body" sz="quarter" idx="13"/>
          </p:nvPr>
        </p:nvSpPr>
        <p:spPr>
          <a:xfrm>
            <a:off x="587375" y="1442244"/>
            <a:ext cx="4709001" cy="3973512"/>
          </a:xfrm>
        </p:spPr>
        <p:txBody>
          <a:bodyPr/>
          <a:lstStyle/>
          <a:p>
            <a:pPr algn="r"/>
            <a:r>
              <a:rPr lang="en-US" sz="3000">
                <a:solidFill>
                  <a:schemeClr val="accent3"/>
                </a:solidFill>
              </a:rPr>
              <a:t>This means that positive lab tests must be reported to Public Health to take action to help prevent further transmission.</a:t>
            </a:r>
          </a:p>
          <a:p>
            <a:pPr algn="r"/>
            <a:endParaRPr lang="en-US" sz="3000">
              <a:solidFill>
                <a:schemeClr val="tx1">
                  <a:lumMod val="65000"/>
                  <a:lumOff val="35000"/>
                </a:schemeClr>
              </a:solidFill>
            </a:endParaRPr>
          </a:p>
          <a:p>
            <a:endParaRPr lang="en-US" sz="3000">
              <a:solidFill>
                <a:schemeClr val="accent3"/>
              </a:solidFill>
            </a:endParaRPr>
          </a:p>
        </p:txBody>
      </p:sp>
      <p:sp>
        <p:nvSpPr>
          <p:cNvPr id="4" name="Slide Number Placeholder 3">
            <a:extLst>
              <a:ext uri="{FF2B5EF4-FFF2-40B4-BE49-F238E27FC236}">
                <a16:creationId xmlns:a16="http://schemas.microsoft.com/office/drawing/2014/main" id="{51F5E05C-4BE6-0845-6A8C-F64F12B4CF70}"/>
              </a:ext>
            </a:extLst>
          </p:cNvPr>
          <p:cNvSpPr>
            <a:spLocks noGrp="1"/>
          </p:cNvSpPr>
          <p:nvPr>
            <p:ph type="sldNum" sz="quarter" idx="12"/>
          </p:nvPr>
        </p:nvSpPr>
        <p:spPr/>
        <p:txBody>
          <a:bodyPr/>
          <a:lstStyle/>
          <a:p>
            <a:fld id="{56F460CF-4789-5848-B965-6EAFD6B7CB2A}" type="slidenum">
              <a:rPr lang="en-US" smtClean="0"/>
              <a:t>40</a:t>
            </a:fld>
            <a:endParaRPr lang="en-US"/>
          </a:p>
        </p:txBody>
      </p:sp>
      <p:sp>
        <p:nvSpPr>
          <p:cNvPr id="13" name="TextBox 12">
            <a:extLst>
              <a:ext uri="{FF2B5EF4-FFF2-40B4-BE49-F238E27FC236}">
                <a16:creationId xmlns:a16="http://schemas.microsoft.com/office/drawing/2014/main" id="{65D56246-3A72-1BBA-DB2F-C9596E86DF5E}"/>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4" name="Subtitle 1">
            <a:extLst>
              <a:ext uri="{FF2B5EF4-FFF2-40B4-BE49-F238E27FC236}">
                <a16:creationId xmlns:a16="http://schemas.microsoft.com/office/drawing/2014/main" id="{3CAC3BE7-1CC6-3CF7-6FDA-1ED643A996BA}"/>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6" name="Title 1">
            <a:extLst>
              <a:ext uri="{FF2B5EF4-FFF2-40B4-BE49-F238E27FC236}">
                <a16:creationId xmlns:a16="http://schemas.microsoft.com/office/drawing/2014/main" id="{9178043F-E494-68DC-4D0F-015115C83F92}"/>
              </a:ext>
            </a:extLst>
          </p:cNvPr>
          <p:cNvSpPr>
            <a:spLocks noGrp="1"/>
          </p:cNvSpPr>
          <p:nvPr>
            <p:ph type="title"/>
          </p:nvPr>
        </p:nvSpPr>
        <p:spPr>
          <a:xfrm>
            <a:off x="587375" y="666750"/>
            <a:ext cx="5127625" cy="538163"/>
          </a:xfrm>
        </p:spPr>
        <p:txBody>
          <a:bodyPr>
            <a:noAutofit/>
          </a:bodyPr>
          <a:lstStyle/>
          <a:p>
            <a:r>
              <a:rPr lang="en-US">
                <a:solidFill>
                  <a:schemeClr val="accent3"/>
                </a:solidFill>
              </a:rPr>
              <a:t>Many STBBIs are reportable</a:t>
            </a:r>
            <a:endParaRPr lang="en-CA">
              <a:solidFill>
                <a:schemeClr val="accent3"/>
              </a:solidFill>
            </a:endParaRPr>
          </a:p>
        </p:txBody>
      </p:sp>
      <p:grpSp>
        <p:nvGrpSpPr>
          <p:cNvPr id="7" name="Group 6">
            <a:extLst>
              <a:ext uri="{FF2B5EF4-FFF2-40B4-BE49-F238E27FC236}">
                <a16:creationId xmlns:a16="http://schemas.microsoft.com/office/drawing/2014/main" id="{D91B4640-C9C3-09BE-F214-9F81CE600D07}"/>
              </a:ext>
            </a:extLst>
          </p:cNvPr>
          <p:cNvGrpSpPr/>
          <p:nvPr/>
        </p:nvGrpSpPr>
        <p:grpSpPr>
          <a:xfrm>
            <a:off x="6547104" y="2349032"/>
            <a:ext cx="3615216" cy="3220180"/>
            <a:chOff x="5769053" y="1616454"/>
            <a:chExt cx="3615216" cy="3220180"/>
          </a:xfrm>
          <a:solidFill>
            <a:srgbClr val="75BFC9"/>
          </a:solidFill>
        </p:grpSpPr>
        <p:sp>
          <p:nvSpPr>
            <p:cNvPr id="6" name="Rectangle: Rounded Corners 5">
              <a:extLst>
                <a:ext uri="{FF2B5EF4-FFF2-40B4-BE49-F238E27FC236}">
                  <a16:creationId xmlns:a16="http://schemas.microsoft.com/office/drawing/2014/main" id="{83B22D88-14B1-5D94-39B6-9788C70509D2}"/>
                </a:ext>
              </a:extLst>
            </p:cNvPr>
            <p:cNvSpPr/>
            <p:nvPr/>
          </p:nvSpPr>
          <p:spPr>
            <a:xfrm>
              <a:off x="5784269" y="1616454"/>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chemeClr val="tx1">
                      <a:lumMod val="65000"/>
                      <a:lumOff val="35000"/>
                    </a:schemeClr>
                  </a:solidFill>
                </a:rPr>
                <a:t>Syphilis</a:t>
              </a:r>
              <a:endParaRPr lang="en-CA" sz="2400" b="1">
                <a:solidFill>
                  <a:schemeClr val="tx1">
                    <a:lumMod val="65000"/>
                    <a:lumOff val="35000"/>
                  </a:schemeClr>
                </a:solidFill>
              </a:endParaRPr>
            </a:p>
          </p:txBody>
        </p:sp>
        <p:sp>
          <p:nvSpPr>
            <p:cNvPr id="10" name="Rectangle: Rounded Corners 9">
              <a:extLst>
                <a:ext uri="{FF2B5EF4-FFF2-40B4-BE49-F238E27FC236}">
                  <a16:creationId xmlns:a16="http://schemas.microsoft.com/office/drawing/2014/main" id="{EBDB8118-CE1F-AA87-DFCE-241CCAD196C6}"/>
                </a:ext>
              </a:extLst>
            </p:cNvPr>
            <p:cNvSpPr/>
            <p:nvPr/>
          </p:nvSpPr>
          <p:spPr>
            <a:xfrm>
              <a:off x="5784269" y="2271997"/>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i="0">
                  <a:solidFill>
                    <a:schemeClr val="tx1">
                      <a:lumMod val="65000"/>
                      <a:lumOff val="35000"/>
                    </a:schemeClr>
                  </a:solidFill>
                  <a:effectLst/>
                </a:rPr>
                <a:t>HIV</a:t>
              </a:r>
              <a:endParaRPr lang="en-CA" sz="2400" b="1">
                <a:solidFill>
                  <a:schemeClr val="tx1">
                    <a:lumMod val="65000"/>
                    <a:lumOff val="35000"/>
                  </a:schemeClr>
                </a:solidFill>
              </a:endParaRPr>
            </a:p>
          </p:txBody>
        </p:sp>
        <p:sp>
          <p:nvSpPr>
            <p:cNvPr id="11" name="Rectangle: Rounded Corners 10">
              <a:extLst>
                <a:ext uri="{FF2B5EF4-FFF2-40B4-BE49-F238E27FC236}">
                  <a16:creationId xmlns:a16="http://schemas.microsoft.com/office/drawing/2014/main" id="{2BAAF1FE-D988-6901-DE75-995624A74690}"/>
                </a:ext>
              </a:extLst>
            </p:cNvPr>
            <p:cNvSpPr/>
            <p:nvPr/>
          </p:nvSpPr>
          <p:spPr>
            <a:xfrm>
              <a:off x="5784269" y="2927540"/>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chemeClr val="tx1">
                      <a:lumMod val="65000"/>
                      <a:lumOff val="35000"/>
                    </a:schemeClr>
                  </a:solidFill>
                </a:rPr>
                <a:t>Chlamydia</a:t>
              </a:r>
              <a:endParaRPr lang="en-CA" sz="2400" b="1">
                <a:solidFill>
                  <a:schemeClr val="tx1">
                    <a:lumMod val="65000"/>
                    <a:lumOff val="35000"/>
                  </a:schemeClr>
                </a:solidFill>
              </a:endParaRPr>
            </a:p>
          </p:txBody>
        </p:sp>
        <p:sp>
          <p:nvSpPr>
            <p:cNvPr id="2" name="Rectangle: Rounded Corners 1">
              <a:extLst>
                <a:ext uri="{FF2B5EF4-FFF2-40B4-BE49-F238E27FC236}">
                  <a16:creationId xmlns:a16="http://schemas.microsoft.com/office/drawing/2014/main" id="{37688A17-A471-8E2E-4A8A-B44D83DF493F}"/>
                </a:ext>
              </a:extLst>
            </p:cNvPr>
            <p:cNvSpPr/>
            <p:nvPr/>
          </p:nvSpPr>
          <p:spPr>
            <a:xfrm>
              <a:off x="5784269" y="3620726"/>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chemeClr val="tx1">
                      <a:lumMod val="65000"/>
                      <a:lumOff val="35000"/>
                    </a:schemeClr>
                  </a:solidFill>
                </a:rPr>
                <a:t>Gonorrhea</a:t>
              </a:r>
              <a:endParaRPr lang="en-CA" sz="2400" b="1">
                <a:solidFill>
                  <a:schemeClr val="tx1">
                    <a:lumMod val="65000"/>
                    <a:lumOff val="35000"/>
                  </a:schemeClr>
                </a:solidFill>
              </a:endParaRPr>
            </a:p>
          </p:txBody>
        </p:sp>
        <p:sp>
          <p:nvSpPr>
            <p:cNvPr id="5" name="Rectangle: Rounded Corners 4">
              <a:extLst>
                <a:ext uri="{FF2B5EF4-FFF2-40B4-BE49-F238E27FC236}">
                  <a16:creationId xmlns:a16="http://schemas.microsoft.com/office/drawing/2014/main" id="{99636386-106F-FEA7-FA2C-E4131194D139}"/>
                </a:ext>
              </a:extLst>
            </p:cNvPr>
            <p:cNvSpPr/>
            <p:nvPr/>
          </p:nvSpPr>
          <p:spPr>
            <a:xfrm>
              <a:off x="5769053" y="4296634"/>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i="0">
                  <a:solidFill>
                    <a:schemeClr val="tx1">
                      <a:lumMod val="65000"/>
                      <a:lumOff val="35000"/>
                    </a:schemeClr>
                  </a:solidFill>
                  <a:effectLst/>
                </a:rPr>
                <a:t>Hepatitis A, B and C</a:t>
              </a:r>
              <a:endParaRPr lang="en-CA" sz="2400" b="1">
                <a:solidFill>
                  <a:schemeClr val="tx1">
                    <a:lumMod val="65000"/>
                    <a:lumOff val="35000"/>
                  </a:schemeClr>
                </a:solidFill>
              </a:endParaRPr>
            </a:p>
          </p:txBody>
        </p:sp>
      </p:grpSp>
      <p:sp>
        <p:nvSpPr>
          <p:cNvPr id="17" name="TextBox 16">
            <a:extLst>
              <a:ext uri="{FF2B5EF4-FFF2-40B4-BE49-F238E27FC236}">
                <a16:creationId xmlns:a16="http://schemas.microsoft.com/office/drawing/2014/main" id="{40B8D352-336D-1CF9-0188-2DCFC8147CA8}"/>
              </a:ext>
            </a:extLst>
          </p:cNvPr>
          <p:cNvSpPr txBox="1"/>
          <p:nvPr/>
        </p:nvSpPr>
        <p:spPr>
          <a:xfrm>
            <a:off x="6459024" y="1322173"/>
            <a:ext cx="3688080" cy="1015663"/>
          </a:xfrm>
          <a:prstGeom prst="rect">
            <a:avLst/>
          </a:prstGeom>
          <a:noFill/>
        </p:spPr>
        <p:txBody>
          <a:bodyPr wrap="square" rtlCol="0">
            <a:spAutoFit/>
          </a:bodyPr>
          <a:lstStyle/>
          <a:p>
            <a:r>
              <a:rPr lang="en-US" sz="3000">
                <a:solidFill>
                  <a:schemeClr val="tx1">
                    <a:lumMod val="65000"/>
                    <a:lumOff val="35000"/>
                  </a:schemeClr>
                </a:solidFill>
              </a:rPr>
              <a:t>These infections are reportable in BC:</a:t>
            </a:r>
          </a:p>
        </p:txBody>
      </p:sp>
    </p:spTree>
    <p:extLst>
      <p:ext uri="{BB962C8B-B14F-4D97-AF65-F5344CB8AC3E}">
        <p14:creationId xmlns:p14="http://schemas.microsoft.com/office/powerpoint/2010/main" val="4162709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fld id="{56F460CF-4789-5848-B965-6EAFD6B7CB2A}" type="slidenum">
              <a:rPr lang="en-US" smtClean="0"/>
              <a:t>41</a:t>
            </a:fld>
            <a:endParaRPr lang="en-US"/>
          </a:p>
        </p:txBody>
      </p:sp>
      <p:sp>
        <p:nvSpPr>
          <p:cNvPr id="3" name="TextBox 2">
            <a:extLst>
              <a:ext uri="{FF2B5EF4-FFF2-40B4-BE49-F238E27FC236}">
                <a16:creationId xmlns:a16="http://schemas.microsoft.com/office/drawing/2014/main" id="{CCEE2D5A-4A92-05F9-B1DD-E4AF561623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itle 1">
            <a:extLst>
              <a:ext uri="{FF2B5EF4-FFF2-40B4-BE49-F238E27FC236}">
                <a16:creationId xmlns:a16="http://schemas.microsoft.com/office/drawing/2014/main" id="{AF8CEF45-3BF9-3F50-7FC9-914F15433F45}"/>
              </a:ext>
            </a:extLst>
          </p:cNvPr>
          <p:cNvSpPr>
            <a:spLocks noGrp="1"/>
          </p:cNvSpPr>
          <p:nvPr>
            <p:ph type="title"/>
          </p:nvPr>
        </p:nvSpPr>
        <p:spPr>
          <a:xfrm>
            <a:off x="587828" y="666290"/>
            <a:ext cx="11009836" cy="538389"/>
          </a:xfrm>
        </p:spPr>
        <p:txBody>
          <a:bodyPr>
            <a:normAutofit/>
          </a:bodyPr>
          <a:lstStyle/>
          <a:p>
            <a:r>
              <a:rPr lang="en-US">
                <a:solidFill>
                  <a:schemeClr val="accent3"/>
                </a:solidFill>
              </a:rPr>
              <a:t>When tests are positive…</a:t>
            </a:r>
            <a:endParaRPr lang="en-CA">
              <a:solidFill>
                <a:schemeClr val="accent3"/>
              </a:solidFill>
            </a:endParaRPr>
          </a:p>
        </p:txBody>
      </p:sp>
      <p:pic>
        <p:nvPicPr>
          <p:cNvPr id="8" name="Picture 7" descr="A graphic of a staircase with icons&#10;&#10;Description automatically generated">
            <a:extLst>
              <a:ext uri="{FF2B5EF4-FFF2-40B4-BE49-F238E27FC236}">
                <a16:creationId xmlns:a16="http://schemas.microsoft.com/office/drawing/2014/main" id="{E8462FA7-3065-EADF-ED34-276D1300227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87828" y="1512982"/>
            <a:ext cx="5276284" cy="4301549"/>
          </a:xfrm>
          <a:prstGeom prst="rect">
            <a:avLst/>
          </a:prstGeom>
        </p:spPr>
      </p:pic>
      <p:sp>
        <p:nvSpPr>
          <p:cNvPr id="19" name="TextBox 18">
            <a:extLst>
              <a:ext uri="{FF2B5EF4-FFF2-40B4-BE49-F238E27FC236}">
                <a16:creationId xmlns:a16="http://schemas.microsoft.com/office/drawing/2014/main" id="{C2CDE6B1-AA78-D587-E518-67E4D8AA3144}"/>
              </a:ext>
            </a:extLst>
          </p:cNvPr>
          <p:cNvSpPr txBox="1"/>
          <p:nvPr/>
        </p:nvSpPr>
        <p:spPr>
          <a:xfrm>
            <a:off x="2817077" y="1747481"/>
            <a:ext cx="60940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4"/>
                </a:solidFill>
                <a:latin typeface="Calibri" panose="020F0502020204030204" pitchFamily="34" charset="0"/>
              </a:rPr>
              <a:t>C</a:t>
            </a:r>
            <a: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t>linics will typically call individuals</a:t>
            </a:r>
            <a:b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to notify of a positive test result(s).</a:t>
            </a:r>
            <a:endParaRPr kumimoji="0" lang="en-CA" sz="24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AFF8529-43CC-82C9-2D11-D9D80EF1D730}"/>
              </a:ext>
            </a:extLst>
          </p:cNvPr>
          <p:cNvSpPr txBox="1"/>
          <p:nvPr/>
        </p:nvSpPr>
        <p:spPr>
          <a:xfrm>
            <a:off x="3959453" y="3108472"/>
            <a:ext cx="609407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t>Treatment is provided free of charge in BC</a:t>
            </a:r>
            <a:b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to those who test positive (and their partners)</a:t>
            </a:r>
            <a:b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regardless of residency status.</a:t>
            </a:r>
          </a:p>
        </p:txBody>
      </p:sp>
      <p:sp>
        <p:nvSpPr>
          <p:cNvPr id="21" name="TextBox 20">
            <a:extLst>
              <a:ext uri="{FF2B5EF4-FFF2-40B4-BE49-F238E27FC236}">
                <a16:creationId xmlns:a16="http://schemas.microsoft.com/office/drawing/2014/main" id="{8E988AB5-3D92-F7FD-B4B8-84CC18A6049D}"/>
              </a:ext>
            </a:extLst>
          </p:cNvPr>
          <p:cNvSpPr txBox="1"/>
          <p:nvPr/>
        </p:nvSpPr>
        <p:spPr>
          <a:xfrm>
            <a:off x="4903031" y="4646167"/>
            <a:ext cx="62805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t>Remember that most of the time, STBBIs are cured</a:t>
            </a:r>
            <a:r>
              <a:rPr lang="en-US" sz="2400">
                <a:solidFill>
                  <a:prstClr val="black">
                    <a:lumMod val="75000"/>
                    <a:lumOff val="25000"/>
                  </a:prstClr>
                </a:solidFill>
                <a:latin typeface="Calibri" panose="020F0502020204030204" pitchFamily="34" charset="0"/>
              </a:rPr>
              <a:t> </a:t>
            </a: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or well managed with medications</a:t>
            </a:r>
          </a:p>
        </p:txBody>
      </p:sp>
    </p:spTree>
    <p:extLst>
      <p:ext uri="{BB962C8B-B14F-4D97-AF65-F5344CB8AC3E}">
        <p14:creationId xmlns:p14="http://schemas.microsoft.com/office/powerpoint/2010/main" val="2057456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11009836" cy="538389"/>
          </a:xfrm>
        </p:spPr>
        <p:txBody>
          <a:bodyPr>
            <a:normAutofit/>
          </a:bodyPr>
          <a:lstStyle/>
          <a:p>
            <a:r>
              <a:rPr kumimoji="0" lang="en-US" b="1" i="0" u="none" strike="noStrike" kern="1200" cap="none" spc="0" normalizeH="0" baseline="0" noProof="0">
                <a:ln>
                  <a:noFill/>
                </a:ln>
                <a:solidFill>
                  <a:schemeClr val="accent3"/>
                </a:solidFill>
                <a:effectLst/>
                <a:uLnTx/>
                <a:uFillTx/>
                <a:latin typeface="Calibri" panose="020F0502020204030204" pitchFamily="34" charset="0"/>
                <a:ea typeface="+mj-ea"/>
                <a:cs typeface="+mj-cs"/>
              </a:rPr>
              <a:t>Sexual r</a:t>
            </a:r>
            <a:r>
              <a:rPr lang="en-US">
                <a:solidFill>
                  <a:schemeClr val="accent3"/>
                </a:solidFill>
              </a:rPr>
              <a:t>elationships and responsibilities </a:t>
            </a:r>
            <a:r>
              <a:rPr kumimoji="0" lang="en-US" b="1" i="0" u="none" strike="noStrike" kern="1200" cap="none" spc="0" normalizeH="0" baseline="0" noProof="0">
                <a:ln>
                  <a:noFill/>
                </a:ln>
                <a:solidFill>
                  <a:schemeClr val="accent3"/>
                </a:solidFill>
                <a:effectLst/>
                <a:uLnTx/>
                <a:uFillTx/>
                <a:latin typeface="Calibri" panose="020F0502020204030204" pitchFamily="34" charset="0"/>
                <a:ea typeface="+mj-ea"/>
                <a:cs typeface="+mj-cs"/>
              </a:rPr>
              <a:t> </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8" name="Freeform 3">
            <a:extLst>
              <a:ext uri="{FF2B5EF4-FFF2-40B4-BE49-F238E27FC236}">
                <a16:creationId xmlns:a16="http://schemas.microsoft.com/office/drawing/2014/main" id="{CECE130B-F392-4374-FCA5-54AA91189011}"/>
              </a:ext>
            </a:extLst>
          </p:cNvPr>
          <p:cNvSpPr/>
          <p:nvPr/>
        </p:nvSpPr>
        <p:spPr>
          <a:xfrm>
            <a:off x="5898782" y="1314859"/>
            <a:ext cx="5788082" cy="4114800"/>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CA"/>
          </a:p>
        </p:txBody>
      </p:sp>
      <p:sp>
        <p:nvSpPr>
          <p:cNvPr id="10" name="Text Placeholder 2">
            <a:extLst>
              <a:ext uri="{FF2B5EF4-FFF2-40B4-BE49-F238E27FC236}">
                <a16:creationId xmlns:a16="http://schemas.microsoft.com/office/drawing/2014/main" id="{E0458106-1B36-70B7-3FC4-07220C0E5606}"/>
              </a:ext>
            </a:extLst>
          </p:cNvPr>
          <p:cNvSpPr txBox="1">
            <a:spLocks/>
          </p:cNvSpPr>
          <p:nvPr/>
        </p:nvSpPr>
        <p:spPr>
          <a:xfrm>
            <a:off x="505136" y="1591502"/>
            <a:ext cx="5330585" cy="44097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Title 1">
            <a:extLst>
              <a:ext uri="{FF2B5EF4-FFF2-40B4-BE49-F238E27FC236}">
                <a16:creationId xmlns:a16="http://schemas.microsoft.com/office/drawing/2014/main" id="{3A634A23-2C2C-FA84-4AE4-5377D15F8C68}"/>
              </a:ext>
            </a:extLst>
          </p:cNvPr>
          <p:cNvSpPr txBox="1">
            <a:spLocks/>
          </p:cNvSpPr>
          <p:nvPr/>
        </p:nvSpPr>
        <p:spPr>
          <a:xfrm>
            <a:off x="1257611" y="3134723"/>
            <a:ext cx="4273310" cy="194391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sz="3200" b="0">
                <a:solidFill>
                  <a:schemeClr val="accent4"/>
                </a:solidFill>
              </a:rPr>
              <a:t>It is important to: </a:t>
            </a:r>
          </a:p>
          <a:p>
            <a:pPr marL="342900" marR="0" lvl="0" indent="-342900" algn="l" defTabSz="914400" rtl="0" eaLnBrk="1" fontAlgn="auto" latinLnBrk="0" hangingPunct="1">
              <a:lnSpc>
                <a:spcPct val="90000"/>
              </a:lnSpc>
              <a:spcBef>
                <a:spcPts val="1000"/>
              </a:spcBef>
              <a:spcAft>
                <a:spcPts val="0"/>
              </a:spcAft>
              <a:buClr>
                <a:srgbClr val="009793"/>
              </a:buClr>
              <a:buSzTx/>
              <a:buFont typeface="Wingdings" panose="05000000000000000000" pitchFamily="2" charset="2"/>
              <a:buChar char="q"/>
              <a:tabLst/>
              <a:defRPr/>
            </a:pPr>
            <a:r>
              <a:rPr lang="en-US" sz="2800" b="0">
                <a:solidFill>
                  <a:prstClr val="black">
                    <a:lumMod val="75000"/>
                    <a:lumOff val="25000"/>
                  </a:prstClr>
                </a:solidFill>
                <a:latin typeface="Calibri"/>
                <a:ea typeface="+mn-ea"/>
                <a:cs typeface="+mn-cs"/>
              </a:rPr>
              <a:t>Get tested and treated </a:t>
            </a:r>
          </a:p>
          <a:p>
            <a:pPr marL="342900" marR="0" lvl="0" indent="-342900" algn="l" defTabSz="914400" rtl="0" eaLnBrk="1" fontAlgn="auto" latinLnBrk="0" hangingPunct="1">
              <a:lnSpc>
                <a:spcPct val="90000"/>
              </a:lnSpc>
              <a:spcBef>
                <a:spcPts val="1000"/>
              </a:spcBef>
              <a:spcAft>
                <a:spcPts val="0"/>
              </a:spcAft>
              <a:buClr>
                <a:srgbClr val="009793"/>
              </a:buClr>
              <a:buSzTx/>
              <a:buFont typeface="Wingdings" panose="05000000000000000000" pitchFamily="2" charset="2"/>
              <a:buChar char="q"/>
              <a:tabLst/>
              <a:defRPr/>
            </a:pPr>
            <a:r>
              <a:rPr kumimoji="0" lang="en-US" sz="2800" b="0" i="0" u="none" strike="noStrike" kern="1200" cap="none" spc="0" normalizeH="0" baseline="0" noProof="0">
                <a:ln>
                  <a:noFill/>
                </a:ln>
                <a:solidFill>
                  <a:prstClr val="black">
                    <a:lumMod val="75000"/>
                    <a:lumOff val="25000"/>
                  </a:prstClr>
                </a:solidFill>
                <a:effectLst/>
                <a:uLnTx/>
                <a:uFillTx/>
                <a:latin typeface="Calibri"/>
                <a:ea typeface="+mn-ea"/>
                <a:cs typeface="+mn-cs"/>
              </a:rPr>
              <a:t>Protect one’s partners through communication </a:t>
            </a:r>
          </a:p>
          <a:p>
            <a:endParaRPr lang="en-US" b="0">
              <a:solidFill>
                <a:schemeClr val="accent4"/>
              </a:solidFill>
            </a:endParaRPr>
          </a:p>
          <a:p>
            <a:endParaRPr lang="en-CA" sz="2400" b="0">
              <a:solidFill>
                <a:schemeClr val="accent4"/>
              </a:solidFill>
            </a:endParaRPr>
          </a:p>
        </p:txBody>
      </p:sp>
    </p:spTree>
    <p:extLst>
      <p:ext uri="{BB962C8B-B14F-4D97-AF65-F5344CB8AC3E}">
        <p14:creationId xmlns:p14="http://schemas.microsoft.com/office/powerpoint/2010/main" val="1656692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11212021" cy="2105724"/>
          </a:xfrm>
        </p:spPr>
        <p:txBody>
          <a:bodyPr>
            <a:normAutofit/>
          </a:bodyPr>
          <a:lstStyle/>
          <a:p>
            <a:r>
              <a:rPr lang="en-CA"/>
              <a:t>STBBI Prevention </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283530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6" name="Picture 5">
            <a:extLst>
              <a:ext uri="{FF2B5EF4-FFF2-40B4-BE49-F238E27FC236}">
                <a16:creationId xmlns:a16="http://schemas.microsoft.com/office/drawing/2014/main" id="{7966A838-A65F-5056-F56E-FF2F4CF7F1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5872407"/>
          </a:xfrm>
          <a:prstGeom prst="rect">
            <a:avLst/>
          </a:prstGeom>
        </p:spPr>
      </p:pic>
    </p:spTree>
    <p:extLst>
      <p:ext uri="{BB962C8B-B14F-4D97-AF65-F5344CB8AC3E}">
        <p14:creationId xmlns:p14="http://schemas.microsoft.com/office/powerpoint/2010/main" val="2749894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11009836" cy="538389"/>
          </a:xfrm>
        </p:spPr>
        <p:txBody>
          <a:bodyPr>
            <a:normAutofit/>
          </a:bodyPr>
          <a:lstStyle/>
          <a:p>
            <a:r>
              <a:rPr kumimoji="0" lang="en-US" b="1" i="0" u="none" strike="noStrike" kern="1200" cap="none" spc="0" normalizeH="0" baseline="0" noProof="0">
                <a:ln>
                  <a:noFill/>
                </a:ln>
                <a:solidFill>
                  <a:schemeClr val="accent3"/>
                </a:solidFill>
                <a:effectLst/>
                <a:uLnTx/>
                <a:uFillTx/>
                <a:latin typeface="Calibri" panose="020F0502020204030204" pitchFamily="34" charset="0"/>
                <a:ea typeface="+mj-ea"/>
                <a:cs typeface="+mj-cs"/>
              </a:rPr>
              <a:t>STBBIs and Assertive Communication </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Text Placeholder 2">
            <a:extLst>
              <a:ext uri="{FF2B5EF4-FFF2-40B4-BE49-F238E27FC236}">
                <a16:creationId xmlns:a16="http://schemas.microsoft.com/office/drawing/2014/main" id="{A1AC7BAD-68B6-C99D-10EE-B8C0EFED7AF6}"/>
              </a:ext>
            </a:extLst>
          </p:cNvPr>
          <p:cNvSpPr>
            <a:spLocks noGrp="1"/>
          </p:cNvSpPr>
          <p:nvPr>
            <p:ph type="body" sz="quarter" idx="13"/>
          </p:nvPr>
        </p:nvSpPr>
        <p:spPr>
          <a:xfrm>
            <a:off x="505136" y="1591502"/>
            <a:ext cx="5330585" cy="4409723"/>
          </a:xfrm>
        </p:spPr>
        <p:txBody>
          <a:bodyPr/>
          <a:lstStyle/>
          <a:p>
            <a:pPr marL="342900" indent="-342900">
              <a:buFont typeface="Arial" panose="020B0604020202020204" pitchFamily="34" charset="0"/>
              <a:buChar char="•"/>
            </a:pPr>
            <a:r>
              <a:rPr lang="en-US"/>
              <a:t>Asking about STBBI testing, partner(s) history and negotiating barrier use requires assertive communication skills.</a:t>
            </a:r>
          </a:p>
          <a:p>
            <a:pPr marL="342900" indent="-342900">
              <a:buFont typeface="Arial" panose="020B0604020202020204" pitchFamily="34" charset="0"/>
              <a:buChar char="•"/>
            </a:pPr>
            <a:r>
              <a:rPr lang="en-US"/>
              <a:t>Youths need opportunities to learn and practice these skills. </a:t>
            </a:r>
          </a:p>
          <a:p>
            <a:pPr marL="342900" indent="-342900">
              <a:buFont typeface="Arial" panose="020B0604020202020204" pitchFamily="34" charset="0"/>
              <a:buChar char="•"/>
            </a:pPr>
            <a:r>
              <a:rPr lang="en-US"/>
              <a:t>We recommend Teaching Sexual Health’s Grade 9 Safer Sex lesson plan:</a:t>
            </a:r>
          </a:p>
          <a:p>
            <a:pPr marL="800100" lvl="1" indent="-342900">
              <a:buFont typeface="Arial" panose="020B0604020202020204" pitchFamily="34" charset="0"/>
              <a:buChar char="•"/>
            </a:pPr>
            <a:r>
              <a:rPr lang="en-US" sz="2000"/>
              <a:t>Communicating about protection activity</a:t>
            </a:r>
          </a:p>
        </p:txBody>
      </p:sp>
      <p:sp>
        <p:nvSpPr>
          <p:cNvPr id="6" name="Freeform 2">
            <a:extLst>
              <a:ext uri="{FF2B5EF4-FFF2-40B4-BE49-F238E27FC236}">
                <a16:creationId xmlns:a16="http://schemas.microsoft.com/office/drawing/2014/main" id="{9264C7FE-733F-338A-E2F4-1C974A19BCC0}"/>
              </a:ext>
            </a:extLst>
          </p:cNvPr>
          <p:cNvSpPr/>
          <p:nvPr/>
        </p:nvSpPr>
        <p:spPr>
          <a:xfrm>
            <a:off x="7089167" y="935484"/>
            <a:ext cx="4006921" cy="4182575"/>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CA"/>
          </a:p>
        </p:txBody>
      </p:sp>
    </p:spTree>
    <p:extLst>
      <p:ext uri="{BB962C8B-B14F-4D97-AF65-F5344CB8AC3E}">
        <p14:creationId xmlns:p14="http://schemas.microsoft.com/office/powerpoint/2010/main" val="1198637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593865-4BC0-F418-6FBD-FADC673BBFE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9547"/>
          <a:stretch/>
        </p:blipFill>
        <p:spPr>
          <a:xfrm>
            <a:off x="4408714" y="0"/>
            <a:ext cx="7783287" cy="6858000"/>
          </a:xfrm>
          <a:prstGeom prst="rect">
            <a:avLst/>
          </a:prstGeom>
        </p:spPr>
      </p:pic>
      <p:sp>
        <p:nvSpPr>
          <p:cNvPr id="4" name="Content Placeholder 3"/>
          <p:cNvSpPr>
            <a:spLocks noGrp="1"/>
          </p:cNvSpPr>
          <p:nvPr>
            <p:ph type="body" sz="quarter" idx="14"/>
          </p:nvPr>
        </p:nvSpPr>
        <p:spPr>
          <a:xfrm>
            <a:off x="5848885" y="1575842"/>
            <a:ext cx="5501664" cy="4299743"/>
          </a:xfrm>
        </p:spPr>
        <p:txBody>
          <a:bodyPr>
            <a:noAutofit/>
          </a:bodyPr>
          <a:lstStyle/>
          <a:p>
            <a:pPr marL="0" indent="0">
              <a:buClr>
                <a:schemeClr val="accent4"/>
              </a:buClr>
              <a:buNone/>
            </a:pPr>
            <a:r>
              <a:rPr lang="en-US" b="0">
                <a:solidFill>
                  <a:schemeClr val="accent3"/>
                </a:solidFill>
              </a:rPr>
              <a:t>Examples</a:t>
            </a:r>
            <a:endParaRPr lang="en-US">
              <a:solidFill>
                <a:schemeClr val="accent3"/>
              </a:solidFill>
            </a:endParaRPr>
          </a:p>
          <a:p>
            <a:pPr>
              <a:buClr>
                <a:schemeClr val="accent3"/>
              </a:buClr>
              <a:buFont typeface="Wingdings" panose="05000000000000000000" pitchFamily="2" charset="2"/>
              <a:buChar char="q"/>
            </a:pPr>
            <a:r>
              <a:rPr lang="en-US">
                <a:solidFill>
                  <a:schemeClr val="tx1">
                    <a:lumMod val="65000"/>
                    <a:lumOff val="35000"/>
                  </a:schemeClr>
                </a:solidFill>
              </a:rPr>
              <a:t>Having sex without using a barrier/condom</a:t>
            </a:r>
          </a:p>
          <a:p>
            <a:pPr>
              <a:buClr>
                <a:schemeClr val="accent3"/>
              </a:buClr>
              <a:buFont typeface="Wingdings" panose="05000000000000000000" pitchFamily="2" charset="2"/>
              <a:buChar char="q"/>
            </a:pPr>
            <a:r>
              <a:rPr lang="en-US">
                <a:solidFill>
                  <a:schemeClr val="tx1">
                    <a:lumMod val="65000"/>
                    <a:lumOff val="35000"/>
                  </a:schemeClr>
                </a:solidFill>
              </a:rPr>
              <a:t>Having sex without asking a partner about STBBI testing and treatment </a:t>
            </a:r>
          </a:p>
          <a:p>
            <a:pPr>
              <a:buClr>
                <a:schemeClr val="accent3"/>
              </a:buClr>
              <a:buFont typeface="Wingdings" panose="05000000000000000000" pitchFamily="2" charset="2"/>
              <a:buChar char="q"/>
            </a:pPr>
            <a:r>
              <a:rPr lang="en-US">
                <a:solidFill>
                  <a:schemeClr val="tx1">
                    <a:lumMod val="65000"/>
                    <a:lumOff val="35000"/>
                  </a:schemeClr>
                </a:solidFill>
              </a:rPr>
              <a:t>Using alcohol or substances</a:t>
            </a:r>
          </a:p>
          <a:p>
            <a:pPr>
              <a:buClr>
                <a:schemeClr val="accent3"/>
              </a:buClr>
              <a:buFont typeface="Wingdings" panose="05000000000000000000" pitchFamily="2" charset="2"/>
              <a:buChar char="q"/>
            </a:pPr>
            <a:r>
              <a:rPr lang="en-US">
                <a:solidFill>
                  <a:schemeClr val="tx1">
                    <a:lumMod val="65000"/>
                    <a:lumOff val="35000"/>
                  </a:schemeClr>
                </a:solidFill>
              </a:rPr>
              <a:t>Relationships where intimate partner or sexual violence are present </a:t>
            </a:r>
          </a:p>
          <a:p>
            <a:pPr marL="0" indent="0">
              <a:buClr>
                <a:schemeClr val="accent3"/>
              </a:buClr>
              <a:buNone/>
            </a:pPr>
            <a:endParaRPr lang="en-US">
              <a:solidFill>
                <a:schemeClr val="tx1">
                  <a:lumMod val="65000"/>
                  <a:lumOff val="35000"/>
                </a:schemeClr>
              </a:solidFill>
            </a:endParaRP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A918DA49-2898-67F3-3128-AE2C6EB1A06B}"/>
              </a:ext>
            </a:extLst>
          </p:cNvPr>
          <p:cNvSpPr txBox="1"/>
          <p:nvPr/>
        </p:nvSpPr>
        <p:spPr>
          <a:xfrm>
            <a:off x="587826" y="2090172"/>
            <a:ext cx="419100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chemeClr val="accent3"/>
                </a:solidFill>
                <a:effectLst/>
                <a:uLnTx/>
                <a:uFillTx/>
                <a:latin typeface="Calibri" panose="020F0502020204030204" pitchFamily="34" charset="0"/>
                <a:ea typeface="+mj-ea"/>
                <a:cs typeface="+mj-cs"/>
              </a:rPr>
              <a:t>STBBI Risk Factors </a:t>
            </a:r>
            <a:endParaRPr kumimoji="0" lang="en-US" sz="3000" b="0" i="0" u="none" strike="noStrike" kern="1200" cap="small" spc="0" normalizeH="0" baseline="0" noProof="0">
              <a:ln>
                <a:noFill/>
              </a:ln>
              <a:solidFill>
                <a:schemeClr val="accent3"/>
              </a:solidFill>
              <a:effectLst/>
              <a:uLnTx/>
              <a:uFillTx/>
              <a:latin typeface="Calibri"/>
              <a:ea typeface="+mn-ea"/>
              <a:cs typeface="+mn-cs"/>
            </a:endParaRPr>
          </a:p>
        </p:txBody>
      </p:sp>
    </p:spTree>
    <p:extLst>
      <p:ext uri="{BB962C8B-B14F-4D97-AF65-F5344CB8AC3E}">
        <p14:creationId xmlns:p14="http://schemas.microsoft.com/office/powerpoint/2010/main" val="3380069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5C22-F334-D620-71BB-A5E0AB622141}"/>
              </a:ext>
            </a:extLst>
          </p:cNvPr>
          <p:cNvSpPr>
            <a:spLocks noGrp="1"/>
          </p:cNvSpPr>
          <p:nvPr>
            <p:ph type="title"/>
          </p:nvPr>
        </p:nvSpPr>
        <p:spPr>
          <a:xfrm>
            <a:off x="-1" y="658242"/>
            <a:ext cx="11477625" cy="538389"/>
          </a:xfrm>
        </p:spPr>
        <p:txBody>
          <a:bodyPr>
            <a:normAutofit fontScale="90000"/>
          </a:bodyPr>
          <a:lstStyle/>
          <a:p>
            <a:pPr marL="457200" marR="0" lvl="1" indent="0" algn="l" defTabSz="914400" rtl="0" eaLnBrk="1" fontAlgn="auto" latinLnBrk="0" hangingPunct="1">
              <a:lnSpc>
                <a:spcPct val="100000"/>
              </a:lnSpc>
              <a:spcBef>
                <a:spcPts val="0"/>
              </a:spcBef>
              <a:spcAft>
                <a:spcPts val="0"/>
              </a:spcAft>
              <a:tabLst/>
              <a:defRPr/>
            </a:pPr>
            <a:br>
              <a:rPr kumimoji="0" lang="en-US" sz="3300" b="1" i="0" u="none" strike="noStrike" kern="1200" cap="none" spc="0" normalizeH="0" baseline="0" noProof="0">
                <a:ln>
                  <a:noFill/>
                </a:ln>
                <a:solidFill>
                  <a:schemeClr val="accent3"/>
                </a:solidFill>
                <a:effectLst/>
                <a:uLnTx/>
                <a:uFillTx/>
                <a:latin typeface="Calibri"/>
                <a:ea typeface="+mn-ea"/>
                <a:cs typeface="+mn-cs"/>
              </a:rPr>
            </a:br>
            <a:r>
              <a:rPr kumimoji="0" lang="en-US" sz="3300" b="1" i="0" u="none" strike="noStrike" kern="1200" cap="none" spc="0" normalizeH="0" baseline="0" noProof="0">
                <a:ln>
                  <a:noFill/>
                </a:ln>
                <a:solidFill>
                  <a:schemeClr val="accent3"/>
                </a:solidFill>
                <a:effectLst/>
                <a:uLnTx/>
                <a:uFillTx/>
                <a:latin typeface="Calibri"/>
                <a:ea typeface="+mn-ea"/>
                <a:cs typeface="+mn-cs"/>
              </a:rPr>
              <a:t>Sexual Relationships </a:t>
            </a:r>
            <a:r>
              <a:rPr kumimoji="0" lang="en-US" sz="3300" b="0" i="0" u="none" strike="noStrike" kern="1200" cap="none" spc="0" normalizeH="0" baseline="0" noProof="0">
                <a:ln>
                  <a:noFill/>
                </a:ln>
                <a:solidFill>
                  <a:schemeClr val="accent3"/>
                </a:solidFill>
                <a:effectLst/>
                <a:uLnTx/>
                <a:uFillTx/>
                <a:latin typeface="Calibri"/>
                <a:ea typeface="+mn-ea"/>
                <a:cs typeface="+mn-cs"/>
              </a:rPr>
              <a:t>and </a:t>
            </a:r>
            <a:r>
              <a:rPr kumimoji="0" lang="en-US" sz="3300" b="1" i="0" u="none" strike="noStrike" kern="1200" cap="none" spc="0" normalizeH="0" baseline="0" noProof="0">
                <a:ln>
                  <a:noFill/>
                </a:ln>
                <a:solidFill>
                  <a:schemeClr val="accent3"/>
                </a:solidFill>
                <a:effectLst/>
                <a:uLnTx/>
                <a:uFillTx/>
                <a:latin typeface="Calibri"/>
                <a:ea typeface="+mn-ea"/>
                <a:cs typeface="+mn-cs"/>
              </a:rPr>
              <a:t>Risks &amp; Risk Reduction Learning Activities </a:t>
            </a:r>
            <a:br>
              <a:rPr kumimoji="0" lang="en-US" sz="2000" b="1" i="0" u="none" strike="noStrike" kern="1200" cap="none" spc="0" normalizeH="0" baseline="0" noProof="0">
                <a:ln>
                  <a:noFill/>
                </a:ln>
                <a:solidFill>
                  <a:prstClr val="black">
                    <a:lumMod val="65000"/>
                    <a:lumOff val="35000"/>
                  </a:prstClr>
                </a:solidFill>
                <a:effectLst/>
                <a:uLnTx/>
                <a:uFillTx/>
                <a:latin typeface="Calibri"/>
                <a:ea typeface="+mn-ea"/>
                <a:cs typeface="+mn-cs"/>
              </a:rPr>
            </a:br>
            <a:endParaRPr lang="en-CA"/>
          </a:p>
        </p:txBody>
      </p:sp>
      <p:sp>
        <p:nvSpPr>
          <p:cNvPr id="4" name="Slide Number Placeholder 3">
            <a:extLst>
              <a:ext uri="{FF2B5EF4-FFF2-40B4-BE49-F238E27FC236}">
                <a16:creationId xmlns:a16="http://schemas.microsoft.com/office/drawing/2014/main" id="{88C6B369-48AE-F6E7-E5AF-2E10A290703E}"/>
              </a:ext>
            </a:extLst>
          </p:cNvPr>
          <p:cNvSpPr>
            <a:spLocks noGrp="1"/>
          </p:cNvSpPr>
          <p:nvPr>
            <p:ph type="sldNum" sz="quarter" idx="12"/>
          </p:nvPr>
        </p:nvSpPr>
        <p:spPr/>
        <p:txBody>
          <a:bodyPr/>
          <a:lstStyle/>
          <a:p>
            <a:fld id="{56F460CF-4789-5848-B965-6EAFD6B7CB2A}" type="slidenum">
              <a:rPr lang="en-US" smtClean="0"/>
              <a:t>47</a:t>
            </a:fld>
            <a:endParaRPr lang="en-US"/>
          </a:p>
        </p:txBody>
      </p:sp>
      <p:graphicFrame>
        <p:nvGraphicFramePr>
          <p:cNvPr id="5" name="Table 4">
            <a:extLst>
              <a:ext uri="{FF2B5EF4-FFF2-40B4-BE49-F238E27FC236}">
                <a16:creationId xmlns:a16="http://schemas.microsoft.com/office/drawing/2014/main" id="{8CD6182D-841D-C9C3-CC1E-D957911E2CF0}"/>
              </a:ext>
            </a:extLst>
          </p:cNvPr>
          <p:cNvGraphicFramePr>
            <a:graphicFrameLocks noGrp="1"/>
          </p:cNvGraphicFramePr>
          <p:nvPr>
            <p:extLst>
              <p:ext uri="{D42A27DB-BD31-4B8C-83A1-F6EECF244321}">
                <p14:modId xmlns:p14="http://schemas.microsoft.com/office/powerpoint/2010/main" val="127184736"/>
              </p:ext>
            </p:extLst>
          </p:nvPr>
        </p:nvGraphicFramePr>
        <p:xfrm>
          <a:off x="1010932" y="2251978"/>
          <a:ext cx="10170135" cy="3302000"/>
        </p:xfrm>
        <a:graphic>
          <a:graphicData uri="http://schemas.openxmlformats.org/drawingml/2006/table">
            <a:tbl>
              <a:tblPr firstRow="1" bandRow="1">
                <a:tableStyleId>{5C22544A-7EE6-4342-B048-85BDC9FD1C3A}</a:tableStyleId>
              </a:tblPr>
              <a:tblGrid>
                <a:gridCol w="3390045">
                  <a:extLst>
                    <a:ext uri="{9D8B030D-6E8A-4147-A177-3AD203B41FA5}">
                      <a16:colId xmlns:a16="http://schemas.microsoft.com/office/drawing/2014/main" val="1726516770"/>
                    </a:ext>
                  </a:extLst>
                </a:gridCol>
                <a:gridCol w="3390045">
                  <a:extLst>
                    <a:ext uri="{9D8B030D-6E8A-4147-A177-3AD203B41FA5}">
                      <a16:colId xmlns:a16="http://schemas.microsoft.com/office/drawing/2014/main" val="1457661545"/>
                    </a:ext>
                  </a:extLst>
                </a:gridCol>
                <a:gridCol w="3390045">
                  <a:extLst>
                    <a:ext uri="{9D8B030D-6E8A-4147-A177-3AD203B41FA5}">
                      <a16:colId xmlns:a16="http://schemas.microsoft.com/office/drawing/2014/main" val="2600428131"/>
                    </a:ext>
                  </a:extLst>
                </a:gridCol>
              </a:tblGrid>
              <a:tr h="370840">
                <a:tc>
                  <a:txBody>
                    <a:bodyPr/>
                    <a:lstStyle/>
                    <a:p>
                      <a:pPr algn="ctr"/>
                      <a:r>
                        <a:rPr lang="en-US"/>
                        <a:t>Activity</a:t>
                      </a:r>
                      <a:endParaRPr lang="en-CA"/>
                    </a:p>
                  </a:txBody>
                  <a:tcPr/>
                </a:tc>
                <a:tc>
                  <a:txBody>
                    <a:bodyPr/>
                    <a:lstStyle/>
                    <a:p>
                      <a:pPr algn="ctr"/>
                      <a:r>
                        <a:rPr lang="en-US"/>
                        <a:t>Risk</a:t>
                      </a:r>
                      <a:endParaRPr lang="en-CA"/>
                    </a:p>
                  </a:txBody>
                  <a:tcPr/>
                </a:tc>
                <a:tc>
                  <a:txBody>
                    <a:bodyPr/>
                    <a:lstStyle/>
                    <a:p>
                      <a:pPr algn="ctr"/>
                      <a:r>
                        <a:rPr lang="en-US"/>
                        <a:t>Reduce Risk</a:t>
                      </a:r>
                      <a:endParaRPr lang="en-CA"/>
                    </a:p>
                  </a:txBody>
                  <a:tcPr/>
                </a:tc>
                <a:extLst>
                  <a:ext uri="{0D108BD9-81ED-4DB2-BD59-A6C34878D82A}">
                    <a16:rowId xmlns:a16="http://schemas.microsoft.com/office/drawing/2014/main" val="769475101"/>
                  </a:ext>
                </a:extLst>
              </a:tr>
              <a:tr h="370840">
                <a:tc>
                  <a:txBody>
                    <a:bodyPr/>
                    <a:lstStyle/>
                    <a:p>
                      <a:pPr algn="ctr"/>
                      <a:r>
                        <a:rPr lang="en-US"/>
                        <a:t>E.g. Kissing </a:t>
                      </a:r>
                      <a:endParaRPr lang="en-CA"/>
                    </a:p>
                  </a:txBody>
                  <a:tcPr/>
                </a:tc>
                <a:tc>
                  <a:txBody>
                    <a:bodyPr/>
                    <a:lstStyle/>
                    <a:p>
                      <a:pPr algn="ctr"/>
                      <a:r>
                        <a:rPr lang="en-US"/>
                        <a:t>Low </a:t>
                      </a:r>
                      <a:endParaRPr lang="en-CA"/>
                    </a:p>
                  </a:txBody>
                  <a:tcPr/>
                </a:tc>
                <a:tc>
                  <a:txBody>
                    <a:bodyPr/>
                    <a:lstStyle/>
                    <a:p>
                      <a:pPr marL="285750" indent="-285750">
                        <a:buFont typeface="Arial" panose="020B0604020202020204" pitchFamily="34" charset="0"/>
                        <a:buChar char="•"/>
                      </a:pPr>
                      <a:r>
                        <a:rPr lang="en-US"/>
                        <a:t>None </a:t>
                      </a:r>
                      <a:endParaRPr lang="en-CA"/>
                    </a:p>
                  </a:txBody>
                  <a:tcPr/>
                </a:tc>
                <a:extLst>
                  <a:ext uri="{0D108BD9-81ED-4DB2-BD59-A6C34878D82A}">
                    <a16:rowId xmlns:a16="http://schemas.microsoft.com/office/drawing/2014/main" val="2727925416"/>
                  </a:ext>
                </a:extLst>
              </a:tr>
              <a:tr h="370840">
                <a:tc>
                  <a:txBody>
                    <a:bodyPr/>
                    <a:lstStyle/>
                    <a:p>
                      <a:pPr algn="ctr"/>
                      <a:r>
                        <a:rPr lang="en-US"/>
                        <a:t>E.g. Vaginal Sex</a:t>
                      </a:r>
                      <a:endParaRPr lang="en-CA"/>
                    </a:p>
                  </a:txBody>
                  <a:tcPr/>
                </a:tc>
                <a:tc>
                  <a:txBody>
                    <a:bodyPr/>
                    <a:lstStyle/>
                    <a:p>
                      <a:pPr algn="ctr"/>
                      <a:r>
                        <a:rPr lang="en-US"/>
                        <a:t>Unintended Pregnancy and STBBIs</a:t>
                      </a:r>
                      <a:endParaRPr lang="en-CA"/>
                    </a:p>
                  </a:txBody>
                  <a:tcPr/>
                </a:tc>
                <a:tc>
                  <a:txBody>
                    <a:bodyPr/>
                    <a:lstStyle/>
                    <a:p>
                      <a:pPr marL="285750" indent="-285750">
                        <a:buFont typeface="Arial" panose="020B0604020202020204" pitchFamily="34" charset="0"/>
                        <a:buChar char="•"/>
                      </a:pPr>
                      <a:r>
                        <a:rPr lang="en-US"/>
                        <a:t>Birth control</a:t>
                      </a:r>
                    </a:p>
                    <a:p>
                      <a:pPr marL="285750" indent="-285750">
                        <a:buFont typeface="Arial" panose="020B0604020202020204" pitchFamily="34" charset="0"/>
                        <a:buChar char="•"/>
                      </a:pPr>
                      <a:r>
                        <a:rPr lang="en-US"/>
                        <a:t>Not having sex</a:t>
                      </a:r>
                    </a:p>
                    <a:p>
                      <a:pPr marL="285750" indent="-285750">
                        <a:buFont typeface="Arial" panose="020B0604020202020204" pitchFamily="34" charset="0"/>
                        <a:buChar char="•"/>
                      </a:pPr>
                      <a:r>
                        <a:rPr lang="en-US"/>
                        <a:t>Condoms</a:t>
                      </a:r>
                    </a:p>
                    <a:p>
                      <a:pPr marL="285750" indent="-285750">
                        <a:buFont typeface="Arial" panose="020B0604020202020204" pitchFamily="34" charset="0"/>
                        <a:buChar char="•"/>
                      </a:pPr>
                      <a:r>
                        <a:rPr lang="en-US"/>
                        <a:t>Communicate with partner about protection, boundaries, and testing</a:t>
                      </a:r>
                    </a:p>
                    <a:p>
                      <a:pPr marL="285750" indent="-285750">
                        <a:buFont typeface="Arial" panose="020B0604020202020204" pitchFamily="34" charset="0"/>
                        <a:buChar char="•"/>
                      </a:pPr>
                      <a:r>
                        <a:rPr lang="en-US"/>
                        <a:t>Vaccinations</a:t>
                      </a:r>
                    </a:p>
                    <a:p>
                      <a:pPr marL="285750" indent="-285750">
                        <a:buFont typeface="Arial" panose="020B0604020202020204" pitchFamily="34" charset="0"/>
                        <a:buChar char="•"/>
                      </a:pPr>
                      <a:r>
                        <a:rPr lang="en-US"/>
                        <a:t>STBBI testing/treatment</a:t>
                      </a:r>
                    </a:p>
                    <a:p>
                      <a:pPr marL="285750" indent="-285750">
                        <a:buFont typeface="Arial" panose="020B0604020202020204" pitchFamily="34" charset="0"/>
                        <a:buChar char="•"/>
                      </a:pPr>
                      <a:endParaRPr lang="en-CA"/>
                    </a:p>
                  </a:txBody>
                  <a:tcPr/>
                </a:tc>
                <a:extLst>
                  <a:ext uri="{0D108BD9-81ED-4DB2-BD59-A6C34878D82A}">
                    <a16:rowId xmlns:a16="http://schemas.microsoft.com/office/drawing/2014/main" val="2257562275"/>
                  </a:ext>
                </a:extLst>
              </a:tr>
            </a:tbl>
          </a:graphicData>
        </a:graphic>
      </p:graphicFrame>
      <p:sp>
        <p:nvSpPr>
          <p:cNvPr id="6" name="TextBox 5">
            <a:extLst>
              <a:ext uri="{FF2B5EF4-FFF2-40B4-BE49-F238E27FC236}">
                <a16:creationId xmlns:a16="http://schemas.microsoft.com/office/drawing/2014/main" id="{F44B5484-CB75-A4B5-988F-5C18897B89FF}"/>
              </a:ext>
            </a:extLst>
          </p:cNvPr>
          <p:cNvSpPr txBox="1"/>
          <p:nvPr/>
        </p:nvSpPr>
        <p:spPr>
          <a:xfrm>
            <a:off x="933450" y="1826883"/>
            <a:ext cx="9437688" cy="646331"/>
          </a:xfrm>
          <a:prstGeom prst="rect">
            <a:avLst/>
          </a:prstGeom>
          <a:noFill/>
        </p:spPr>
        <p:txBody>
          <a:bodyPr wrap="square" rtlCol="0">
            <a:spAutoFit/>
          </a:bodyPr>
          <a:lstStyle/>
          <a:p>
            <a:r>
              <a:rPr lang="en-US" sz="1800">
                <a:solidFill>
                  <a:schemeClr val="tx1">
                    <a:lumMod val="65000"/>
                    <a:lumOff val="35000"/>
                  </a:schemeClr>
                </a:solidFill>
              </a:rPr>
              <a:t>We recommend Teaching Sexual Health’s Grade 8 Responsibility and Choices lesson plan:</a:t>
            </a:r>
          </a:p>
          <a:p>
            <a:endParaRPr lang="en-CA"/>
          </a:p>
        </p:txBody>
      </p:sp>
    </p:spTree>
    <p:extLst>
      <p:ext uri="{BB962C8B-B14F-4D97-AF65-F5344CB8AC3E}">
        <p14:creationId xmlns:p14="http://schemas.microsoft.com/office/powerpoint/2010/main" val="3323602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45B5-AE85-45C7-E838-9D49141D3FC8}"/>
              </a:ext>
            </a:extLst>
          </p:cNvPr>
          <p:cNvSpPr>
            <a:spLocks noGrp="1"/>
          </p:cNvSpPr>
          <p:nvPr>
            <p:ph type="title"/>
          </p:nvPr>
        </p:nvSpPr>
        <p:spPr>
          <a:xfrm>
            <a:off x="587828" y="666290"/>
            <a:ext cx="10461172" cy="538389"/>
          </a:xfrm>
        </p:spPr>
        <p:txBody>
          <a:bodyPr>
            <a:normAutofit/>
          </a:bodyPr>
          <a:lstStyle/>
          <a:p>
            <a:r>
              <a:rPr lang="en-US">
                <a:solidFill>
                  <a:schemeClr val="accent3"/>
                </a:solidFill>
              </a:rPr>
              <a:t>HPV vaccine</a:t>
            </a:r>
            <a:endParaRPr lang="en-CA">
              <a:solidFill>
                <a:schemeClr val="accent3"/>
              </a:solidFill>
            </a:endParaRPr>
          </a:p>
        </p:txBody>
      </p:sp>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669523" y="1204679"/>
            <a:ext cx="4261163" cy="4409723"/>
          </a:xfrm>
        </p:spPr>
        <p:txBody>
          <a:bodyPr anchor="ctr"/>
          <a:lstStyle/>
          <a:p>
            <a:pPr>
              <a:buClr>
                <a:schemeClr val="accent4"/>
              </a:buClr>
            </a:pPr>
            <a:r>
              <a:rPr lang="en-US">
                <a:solidFill>
                  <a:schemeClr val="accent4"/>
                </a:solidFill>
              </a:rPr>
              <a:t>Protects against most strains of HPV </a:t>
            </a:r>
            <a:r>
              <a:rPr lang="en-US">
                <a:solidFill>
                  <a:schemeClr val="tx1">
                    <a:lumMod val="65000"/>
                    <a:lumOff val="35000"/>
                  </a:schemeClr>
                </a:solidFill>
              </a:rPr>
              <a:t>that cause cervical, anal and other types of cancer as well as genital warts.</a:t>
            </a:r>
          </a:p>
          <a:p>
            <a:pPr>
              <a:buClr>
                <a:schemeClr val="accent4"/>
              </a:buClr>
            </a:pPr>
            <a:r>
              <a:rPr lang="en-US">
                <a:solidFill>
                  <a:schemeClr val="accent4"/>
                </a:solidFill>
              </a:rPr>
              <a:t>Available free in BC</a:t>
            </a:r>
            <a:br>
              <a:rPr lang="en-US">
                <a:solidFill>
                  <a:schemeClr val="tx1">
                    <a:lumMod val="65000"/>
                    <a:lumOff val="35000"/>
                  </a:schemeClr>
                </a:solidFill>
              </a:rPr>
            </a:br>
            <a:r>
              <a:rPr lang="en-US">
                <a:solidFill>
                  <a:schemeClr val="tx1">
                    <a:lumMod val="65000"/>
                    <a:lumOff val="35000"/>
                  </a:schemeClr>
                </a:solidFill>
              </a:rPr>
              <a:t>from school immunization clinics, public health units, and sexual health clinics.</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Freeform 2">
            <a:extLst>
              <a:ext uri="{FF2B5EF4-FFF2-40B4-BE49-F238E27FC236}">
                <a16:creationId xmlns:a16="http://schemas.microsoft.com/office/drawing/2014/main" id="{87A30310-5F0C-F54D-D9FA-FFFDD89AEBC8}"/>
              </a:ext>
            </a:extLst>
          </p:cNvPr>
          <p:cNvSpPr/>
          <p:nvPr/>
        </p:nvSpPr>
        <p:spPr>
          <a:xfrm>
            <a:off x="5818414" y="1481392"/>
            <a:ext cx="5776252" cy="415733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CA"/>
          </a:p>
        </p:txBody>
      </p:sp>
    </p:spTree>
    <p:extLst>
      <p:ext uri="{BB962C8B-B14F-4D97-AF65-F5344CB8AC3E}">
        <p14:creationId xmlns:p14="http://schemas.microsoft.com/office/powerpoint/2010/main" val="2721153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092832-AE67-811C-C4AA-8943C9384004}"/>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3254" y="0"/>
            <a:ext cx="12192000" cy="6858000"/>
          </a:xfrm>
          <a:prstGeom prst="rect">
            <a:avLst/>
          </a:prstGeom>
        </p:spPr>
      </p:pic>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11009836" cy="538389"/>
          </a:xfrm>
        </p:spPr>
        <p:txBody>
          <a:bodyPr/>
          <a:lstStyle/>
          <a:p>
            <a:r>
              <a:rPr lang="en-US">
                <a:solidFill>
                  <a:schemeClr val="accent3"/>
                </a:solidFill>
              </a:rPr>
              <a:t>HPV vaccine recommendations for school aged youth </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6" name="Picture 5">
            <a:extLst>
              <a:ext uri="{FF2B5EF4-FFF2-40B4-BE49-F238E27FC236}">
                <a16:creationId xmlns:a16="http://schemas.microsoft.com/office/drawing/2014/main" id="{DE085D00-7DE5-3DF6-20DF-30DA681327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9676" y="1789278"/>
            <a:ext cx="11312646" cy="3086537"/>
          </a:xfrm>
          <a:prstGeom prst="rect">
            <a:avLst/>
          </a:prstGeom>
        </p:spPr>
      </p:pic>
    </p:spTree>
    <p:extLst>
      <p:ext uri="{BB962C8B-B14F-4D97-AF65-F5344CB8AC3E}">
        <p14:creationId xmlns:p14="http://schemas.microsoft.com/office/powerpoint/2010/main" val="264855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a:solidFill>
                  <a:schemeClr val="accent3"/>
                </a:solidFill>
              </a:rPr>
              <a:t>Purpose &amp; Background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Text Placeholder 4">
            <a:extLst>
              <a:ext uri="{FF2B5EF4-FFF2-40B4-BE49-F238E27FC236}">
                <a16:creationId xmlns:a16="http://schemas.microsoft.com/office/drawing/2014/main" id="{653DA216-AD7A-50FF-3F4F-5E15ACC25939}"/>
              </a:ext>
            </a:extLst>
          </p:cNvPr>
          <p:cNvSpPr txBox="1">
            <a:spLocks/>
          </p:cNvSpPr>
          <p:nvPr/>
        </p:nvSpPr>
        <p:spPr>
          <a:xfrm>
            <a:off x="577055" y="1356736"/>
            <a:ext cx="10919852" cy="39735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300" normalizeH="0" baseline="0" noProof="0">
                <a:ln>
                  <a:noFill/>
                </a:ln>
                <a:solidFill>
                  <a:prstClr val="black"/>
                </a:solidFill>
                <a:effectLst/>
                <a:uLnTx/>
                <a:uFillTx/>
                <a:latin typeface="Calibri"/>
                <a:ea typeface="+mn-ea"/>
                <a:cs typeface="+mn-cs"/>
              </a:rPr>
              <a:t>THIS PROFESSIONAL DEVELOPMENT WORKSHOP </a:t>
            </a:r>
            <a:r>
              <a:rPr kumimoji="0" lang="en-CA" sz="2400" b="0" i="0" u="none" strike="noStrike" kern="1200" cap="none" spc="0" normalizeH="0" baseline="0" noProof="0">
                <a:ln>
                  <a:noFill/>
                </a:ln>
                <a:solidFill>
                  <a:prstClr val="black"/>
                </a:solidFill>
                <a:effectLst/>
                <a:uLnTx/>
                <a:uFillTx/>
                <a:latin typeface="Calibri"/>
                <a:ea typeface="+mn-ea"/>
                <a:cs typeface="+mn-cs"/>
              </a:rPr>
              <a:t>was developed by VCH Public Health to support VCH-region teachers to become more comfortable in teaching the sexual health education components of BC’s Grade 8-10 PHE Curriculum. </a:t>
            </a:r>
            <a:br>
              <a:rPr kumimoji="0" lang="en-CA" sz="2000" b="0" i="0" u="none" strike="noStrike" kern="1200" cap="none" spc="0" normalizeH="0" baseline="0" noProof="0">
                <a:ln>
                  <a:noFill/>
                </a:ln>
                <a:solidFill>
                  <a:prstClr val="black"/>
                </a:solidFill>
                <a:effectLst/>
                <a:uLnTx/>
                <a:uFillTx/>
                <a:latin typeface="Calibri"/>
                <a:ea typeface="+mn-ea"/>
                <a:cs typeface="+mn-cs"/>
              </a:rPr>
            </a:br>
            <a:endParaRPr kumimoji="0" lang="en-CA"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300" normalizeH="0" baseline="0" noProof="0">
                <a:ln>
                  <a:noFill/>
                </a:ln>
                <a:solidFill>
                  <a:prstClr val="black"/>
                </a:solidFill>
                <a:effectLst/>
                <a:uLnTx/>
                <a:uFillTx/>
                <a:latin typeface="Calibri"/>
                <a:ea typeface="+mn-ea"/>
                <a:cs typeface="+mn-cs"/>
              </a:rPr>
              <a:t>FOR LESSON PLANS,</a:t>
            </a:r>
            <a:r>
              <a:rPr kumimoji="0" lang="en-CA" sz="2400" b="0" i="0" u="none" strike="noStrike" kern="1200" cap="none" spc="0" normalizeH="0" baseline="0" noProof="0">
                <a:ln>
                  <a:noFill/>
                </a:ln>
                <a:solidFill>
                  <a:prstClr val="black"/>
                </a:solidFill>
                <a:effectLst/>
                <a:uLnTx/>
                <a:uFillTx/>
                <a:latin typeface="Calibri"/>
                <a:ea typeface="+mn-ea"/>
                <a:cs typeface="+mn-cs"/>
              </a:rPr>
              <a:t> please use our accompanying resource </a:t>
            </a:r>
            <a:r>
              <a:rPr lang="en-CA" i="1">
                <a:solidFill>
                  <a:prstClr val="black"/>
                </a:solidFill>
                <a:latin typeface="Calibri"/>
              </a:rPr>
              <a:t>Lesson Plans &amp; Teaching Resources</a:t>
            </a:r>
            <a:r>
              <a:rPr lang="en-CA">
                <a:solidFill>
                  <a:prstClr val="black"/>
                </a:solidFill>
                <a:latin typeface="Calibri"/>
              </a:rPr>
              <a:t>.</a:t>
            </a:r>
            <a:br>
              <a:rPr kumimoji="0" lang="en-CA" sz="2000" b="0" i="0" u="none" strike="noStrike" kern="1200" cap="none" spc="0" normalizeH="0" baseline="0" noProof="0">
                <a:ln>
                  <a:noFill/>
                </a:ln>
                <a:solidFill>
                  <a:prstClr val="black">
                    <a:lumMod val="50000"/>
                    <a:lumOff val="50000"/>
                  </a:prstClr>
                </a:solidFill>
                <a:effectLst/>
                <a:uLnTx/>
                <a:uFillTx/>
                <a:latin typeface="Calibri"/>
                <a:ea typeface="+mn-ea"/>
                <a:cs typeface="+mn-cs"/>
              </a:rPr>
            </a:br>
            <a:endParaRPr kumimoji="0" lang="en-CA"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CA" sz="2400" b="1" i="0" u="none" strike="noStrike" kern="1200" cap="none" spc="300" normalizeH="0" baseline="0" noProof="0">
                <a:ln>
                  <a:noFill/>
                </a:ln>
                <a:solidFill>
                  <a:prstClr val="black"/>
                </a:solidFill>
                <a:effectLst/>
                <a:uLnTx/>
                <a:uFillTx/>
                <a:latin typeface="Calibri"/>
                <a:ea typeface="+mn-ea"/>
                <a:cs typeface="+mn-cs"/>
              </a:rPr>
              <a:t>A VCH PARENT/GUARDIAN LETTER OF SUPPORT </a:t>
            </a:r>
            <a:r>
              <a:rPr kumimoji="0" lang="en-CA" sz="2400" b="0" i="0" u="none" strike="noStrike" kern="1200" cap="none" spc="0" normalizeH="0" baseline="0" noProof="0">
                <a:ln>
                  <a:noFill/>
                </a:ln>
                <a:solidFill>
                  <a:prstClr val="black"/>
                </a:solidFill>
                <a:effectLst/>
                <a:uLnTx/>
                <a:uFillTx/>
                <a:latin typeface="Calibri"/>
                <a:ea typeface="+mn-ea"/>
                <a:cs typeface="+mn-cs"/>
              </a:rPr>
              <a:t>for sexual health education is available to send home before lessons with your parent/guardian notification.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0" normalizeH="0" baseline="0" noProof="0">
                <a:ln>
                  <a:noFill/>
                </a:ln>
                <a:solidFill>
                  <a:srgbClr val="0078AE"/>
                </a:solidFill>
                <a:effectLst/>
                <a:uLnTx/>
                <a:uFillTx/>
                <a:latin typeface="Calibri"/>
                <a:ea typeface="+mn-ea"/>
                <a:cs typeface="+mn-cs"/>
              </a:rPr>
              <a:t>I am here to help should you or your students have any questions. </a:t>
            </a:r>
          </a:p>
        </p:txBody>
      </p:sp>
      <p:sp>
        <p:nvSpPr>
          <p:cNvPr id="15" name="TextBox 14">
            <a:extLst>
              <a:ext uri="{FF2B5EF4-FFF2-40B4-BE49-F238E27FC236}">
                <a16:creationId xmlns:a16="http://schemas.microsoft.com/office/drawing/2014/main" id="{B8A41337-AAB8-FF73-4DA9-C48071E5CDDD}"/>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6" name="Subtitle 1">
            <a:extLst>
              <a:ext uri="{FF2B5EF4-FFF2-40B4-BE49-F238E27FC236}">
                <a16:creationId xmlns:a16="http://schemas.microsoft.com/office/drawing/2014/main" id="{9C57E69E-7D86-2592-6B92-C7EE907716A7}"/>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593627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45B5-AE85-45C7-E838-9D49141D3FC8}"/>
              </a:ext>
            </a:extLst>
          </p:cNvPr>
          <p:cNvSpPr>
            <a:spLocks noGrp="1"/>
          </p:cNvSpPr>
          <p:nvPr>
            <p:ph type="title"/>
          </p:nvPr>
        </p:nvSpPr>
        <p:spPr>
          <a:xfrm>
            <a:off x="587828" y="666290"/>
            <a:ext cx="10461172" cy="538389"/>
          </a:xfrm>
        </p:spPr>
        <p:txBody>
          <a:bodyPr>
            <a:normAutofit fontScale="90000"/>
          </a:bodyPr>
          <a:lstStyle/>
          <a:p>
            <a:r>
              <a:rPr lang="en-US">
                <a:solidFill>
                  <a:schemeClr val="accent3"/>
                </a:solidFill>
              </a:rPr>
              <a:t>Vaccines are also available to protect against Hepatitis A, B and Mpox</a:t>
            </a:r>
            <a:endParaRPr lang="en-CA">
              <a:solidFill>
                <a:schemeClr val="accent3"/>
              </a:solidFill>
            </a:endParaRPr>
          </a:p>
        </p:txBody>
      </p:sp>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577055" y="1355196"/>
            <a:ext cx="4261163" cy="4409723"/>
          </a:xfrm>
        </p:spPr>
        <p:txBody>
          <a:bodyPr anchor="ctr"/>
          <a:lstStyle/>
          <a:p>
            <a:pPr>
              <a:buClr>
                <a:schemeClr val="accent4"/>
              </a:buClr>
            </a:pPr>
            <a:r>
              <a:rPr lang="en-US">
                <a:solidFill>
                  <a:schemeClr val="accent4"/>
                </a:solidFill>
              </a:rPr>
              <a:t>Hepatitis A and Mpox vaccine</a:t>
            </a:r>
            <a:br>
              <a:rPr lang="en-US">
                <a:solidFill>
                  <a:schemeClr val="accent4"/>
                </a:solidFill>
              </a:rPr>
            </a:br>
            <a:r>
              <a:rPr lang="en-US">
                <a:solidFill>
                  <a:schemeClr val="tx1">
                    <a:lumMod val="65000"/>
                    <a:lumOff val="35000"/>
                  </a:schemeClr>
                </a:solidFill>
              </a:rPr>
              <a:t>are publicly funded for some people based on set criteria</a:t>
            </a:r>
          </a:p>
          <a:p>
            <a:pPr>
              <a:buClr>
                <a:schemeClr val="accent4"/>
              </a:buClr>
            </a:pPr>
            <a:r>
              <a:rPr lang="en-US">
                <a:solidFill>
                  <a:schemeClr val="accent4"/>
                </a:solidFill>
              </a:rPr>
              <a:t>Hepatis B vaccine</a:t>
            </a:r>
            <a:br>
              <a:rPr lang="en-US">
                <a:solidFill>
                  <a:schemeClr val="tx1">
                    <a:lumMod val="65000"/>
                    <a:lumOff val="35000"/>
                  </a:schemeClr>
                </a:solidFill>
              </a:rPr>
            </a:br>
            <a:r>
              <a:rPr lang="en-US">
                <a:solidFill>
                  <a:schemeClr val="tx1">
                    <a:lumMod val="65000"/>
                    <a:lumOff val="35000"/>
                  </a:schemeClr>
                </a:solidFill>
              </a:rPr>
              <a:t>is provided to babies as part of routine immunizations</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0" name="Picture 9">
            <a:extLst>
              <a:ext uri="{FF2B5EF4-FFF2-40B4-BE49-F238E27FC236}">
                <a16:creationId xmlns:a16="http://schemas.microsoft.com/office/drawing/2014/main" id="{E30E4A85-BDA5-4A66-2CB8-CE883A49B36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85038" y="1733641"/>
            <a:ext cx="7929907" cy="3390718"/>
          </a:xfrm>
          <a:prstGeom prst="rect">
            <a:avLst/>
          </a:prstGeom>
        </p:spPr>
      </p:pic>
    </p:spTree>
    <p:extLst>
      <p:ext uri="{BB962C8B-B14F-4D97-AF65-F5344CB8AC3E}">
        <p14:creationId xmlns:p14="http://schemas.microsoft.com/office/powerpoint/2010/main" val="2363582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45B5-AE85-45C7-E838-9D49141D3FC8}"/>
              </a:ext>
            </a:extLst>
          </p:cNvPr>
          <p:cNvSpPr>
            <a:spLocks noGrp="1"/>
          </p:cNvSpPr>
          <p:nvPr>
            <p:ph type="title"/>
          </p:nvPr>
        </p:nvSpPr>
        <p:spPr>
          <a:xfrm>
            <a:off x="587828" y="666290"/>
            <a:ext cx="10461172" cy="538389"/>
          </a:xfrm>
        </p:spPr>
        <p:txBody>
          <a:bodyPr>
            <a:normAutofit/>
          </a:bodyPr>
          <a:lstStyle/>
          <a:p>
            <a:r>
              <a:rPr lang="en-US">
                <a:solidFill>
                  <a:schemeClr val="accent3"/>
                </a:solidFill>
              </a:rPr>
              <a:t>HIV Pre-Exposure Prophylaxis (PrEP)</a:t>
            </a:r>
            <a:endParaRPr lang="en-CA">
              <a:solidFill>
                <a:schemeClr val="accent3"/>
              </a:solidFill>
            </a:endParaRPr>
          </a:p>
        </p:txBody>
      </p:sp>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636160" y="935484"/>
            <a:ext cx="5607988" cy="4409723"/>
          </a:xfrm>
        </p:spPr>
        <p:txBody>
          <a:bodyPr anchor="ctr"/>
          <a:lstStyle/>
          <a:p>
            <a:pPr>
              <a:buClr>
                <a:schemeClr val="accent4"/>
              </a:buClr>
            </a:pPr>
            <a:r>
              <a:rPr lang="en-US">
                <a:solidFill>
                  <a:schemeClr val="accent4"/>
                </a:solidFill>
              </a:rPr>
              <a:t>Highly effective </a:t>
            </a:r>
            <a:br>
              <a:rPr lang="en-US">
                <a:solidFill>
                  <a:schemeClr val="accent4"/>
                </a:solidFill>
              </a:rPr>
            </a:br>
            <a:r>
              <a:rPr lang="en-US">
                <a:solidFill>
                  <a:schemeClr val="tx1">
                    <a:lumMod val="65000"/>
                    <a:lumOff val="35000"/>
                  </a:schemeClr>
                </a:solidFill>
              </a:rPr>
              <a:t>option to prevent HIV for those who are HIV-negative</a:t>
            </a:r>
          </a:p>
          <a:p>
            <a:pPr>
              <a:buClr>
                <a:schemeClr val="accent4"/>
              </a:buClr>
            </a:pPr>
            <a:r>
              <a:rPr lang="en-US">
                <a:solidFill>
                  <a:schemeClr val="accent4"/>
                </a:solidFill>
              </a:rPr>
              <a:t>Available at no cost </a:t>
            </a:r>
            <a:br>
              <a:rPr lang="en-US">
                <a:solidFill>
                  <a:schemeClr val="tx1">
                    <a:lumMod val="65000"/>
                    <a:lumOff val="35000"/>
                  </a:schemeClr>
                </a:solidFill>
              </a:rPr>
            </a:br>
            <a:r>
              <a:rPr lang="en-US">
                <a:solidFill>
                  <a:schemeClr val="tx1">
                    <a:lumMod val="65000"/>
                    <a:lumOff val="35000"/>
                  </a:schemeClr>
                </a:solidFill>
              </a:rPr>
              <a:t>in BC through Medical Services Plan (MSP)</a:t>
            </a:r>
          </a:p>
          <a:p>
            <a:pPr>
              <a:buClr>
                <a:schemeClr val="accent4"/>
              </a:buClr>
            </a:pPr>
            <a:r>
              <a:rPr lang="en-US">
                <a:solidFill>
                  <a:schemeClr val="accent4"/>
                </a:solidFill>
              </a:rPr>
              <a:t>Recommended</a:t>
            </a:r>
            <a:br>
              <a:rPr lang="en-US">
                <a:solidFill>
                  <a:schemeClr val="tx1">
                    <a:lumMod val="65000"/>
                    <a:lumOff val="35000"/>
                  </a:schemeClr>
                </a:solidFill>
              </a:rPr>
            </a:br>
            <a:r>
              <a:rPr lang="en-US">
                <a:solidFill>
                  <a:schemeClr val="tx1">
                    <a:lumMod val="65000"/>
                    <a:lumOff val="35000"/>
                  </a:schemeClr>
                </a:solidFill>
              </a:rPr>
              <a:t>for people at higher risk of acquiring HIV</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2" name="Picture 11" descr="A white bottle with blue pills&#10;&#10;Description automatically generated">
            <a:extLst>
              <a:ext uri="{FF2B5EF4-FFF2-40B4-BE49-F238E27FC236}">
                <a16:creationId xmlns:a16="http://schemas.microsoft.com/office/drawing/2014/main" id="{CD90B839-3AA2-BE24-2037-3D0445CB8D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12480" y="925831"/>
            <a:ext cx="2466614" cy="5408490"/>
          </a:xfrm>
          <a:prstGeom prst="rect">
            <a:avLst/>
          </a:prstGeom>
        </p:spPr>
      </p:pic>
    </p:spTree>
    <p:extLst>
      <p:ext uri="{BB962C8B-B14F-4D97-AF65-F5344CB8AC3E}">
        <p14:creationId xmlns:p14="http://schemas.microsoft.com/office/powerpoint/2010/main" val="3515915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FA79F-A3A5-FC62-1674-32C30353D1B0}"/>
              </a:ext>
            </a:extLst>
          </p:cNvPr>
          <p:cNvSpPr>
            <a:spLocks noGrp="1"/>
          </p:cNvSpPr>
          <p:nvPr>
            <p:ph type="title"/>
          </p:nvPr>
        </p:nvSpPr>
        <p:spPr>
          <a:xfrm>
            <a:off x="587828" y="666290"/>
            <a:ext cx="10662764" cy="538389"/>
          </a:xfrm>
        </p:spPr>
        <p:txBody>
          <a:bodyPr>
            <a:normAutofit/>
          </a:bodyPr>
          <a:lstStyle/>
          <a:p>
            <a:r>
              <a:rPr lang="en-CA">
                <a:solidFill>
                  <a:schemeClr val="accent3"/>
                </a:solidFill>
              </a:rPr>
              <a:t>Barriers are a really important part of safer sex</a:t>
            </a:r>
          </a:p>
        </p:txBody>
      </p:sp>
      <p:sp>
        <p:nvSpPr>
          <p:cNvPr id="3" name="Slide Number Placeholder 2">
            <a:extLst>
              <a:ext uri="{FF2B5EF4-FFF2-40B4-BE49-F238E27FC236}">
                <a16:creationId xmlns:a16="http://schemas.microsoft.com/office/drawing/2014/main" id="{DFB37682-FEFA-9D22-800E-E2A2C9F22392}"/>
              </a:ext>
            </a:extLst>
          </p:cNvPr>
          <p:cNvSpPr>
            <a:spLocks noGrp="1"/>
          </p:cNvSpPr>
          <p:nvPr>
            <p:ph type="sldNum" sz="quarter" idx="12"/>
          </p:nvPr>
        </p:nvSpPr>
        <p:spPr/>
        <p:txBody>
          <a:bodyPr/>
          <a:lstStyle/>
          <a:p>
            <a:fld id="{56F460CF-4789-5848-B965-6EAFD6B7CB2A}" type="slidenum">
              <a:rPr lang="en-US" smtClean="0"/>
              <a:t>52</a:t>
            </a:fld>
            <a:endParaRPr lang="en-US"/>
          </a:p>
        </p:txBody>
      </p:sp>
      <p:sp>
        <p:nvSpPr>
          <p:cNvPr id="10" name="Text Placeholder 2">
            <a:extLst>
              <a:ext uri="{FF2B5EF4-FFF2-40B4-BE49-F238E27FC236}">
                <a16:creationId xmlns:a16="http://schemas.microsoft.com/office/drawing/2014/main" id="{A06B168D-555F-97E1-53FE-24AE8F904EF4}"/>
              </a:ext>
            </a:extLst>
          </p:cNvPr>
          <p:cNvSpPr txBox="1">
            <a:spLocks/>
          </p:cNvSpPr>
          <p:nvPr/>
        </p:nvSpPr>
        <p:spPr>
          <a:xfrm>
            <a:off x="3874588" y="1406268"/>
            <a:ext cx="6500524" cy="2419108"/>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Clr>
                <a:schemeClr val="accent4"/>
              </a:buClr>
              <a:buNone/>
            </a:pPr>
            <a:r>
              <a:rPr lang="en-US">
                <a:solidFill>
                  <a:schemeClr val="tx1">
                    <a:lumMod val="65000"/>
                    <a:lumOff val="35000"/>
                  </a:schemeClr>
                </a:solidFill>
              </a:rPr>
              <a:t>Barriers lower the risk of STBBIs.</a:t>
            </a:r>
          </a:p>
          <a:p>
            <a:pPr marL="0" indent="0">
              <a:spcBef>
                <a:spcPts val="1200"/>
              </a:spcBef>
              <a:buClr>
                <a:schemeClr val="accent4"/>
              </a:buClr>
              <a:buNone/>
            </a:pPr>
            <a:r>
              <a:rPr lang="en-US">
                <a:solidFill>
                  <a:schemeClr val="tx1">
                    <a:lumMod val="65000"/>
                    <a:lumOff val="35000"/>
                  </a:schemeClr>
                </a:solidFill>
              </a:rPr>
              <a:t>Condoms are one of the most well-known barriers.</a:t>
            </a:r>
          </a:p>
          <a:p>
            <a:pPr marL="0" indent="0">
              <a:spcBef>
                <a:spcPts val="1200"/>
              </a:spcBef>
              <a:buClr>
                <a:schemeClr val="accent4"/>
              </a:buClr>
              <a:buNone/>
            </a:pPr>
            <a:r>
              <a:rPr lang="en-US">
                <a:solidFill>
                  <a:schemeClr val="tx1">
                    <a:lumMod val="65000"/>
                    <a:lumOff val="35000"/>
                  </a:schemeClr>
                </a:solidFill>
              </a:rPr>
              <a:t>Can be used for vaginal, anal and oral sex.</a:t>
            </a:r>
          </a:p>
        </p:txBody>
      </p:sp>
      <p:sp>
        <p:nvSpPr>
          <p:cNvPr id="2" name="TextBox 1">
            <a:extLst>
              <a:ext uri="{FF2B5EF4-FFF2-40B4-BE49-F238E27FC236}">
                <a16:creationId xmlns:a16="http://schemas.microsoft.com/office/drawing/2014/main" id="{1B8576FC-3520-AEB3-F436-A92B476A14C6}"/>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Rectangle 5">
            <a:extLst>
              <a:ext uri="{FF2B5EF4-FFF2-40B4-BE49-F238E27FC236}">
                <a16:creationId xmlns:a16="http://schemas.microsoft.com/office/drawing/2014/main" id="{1066EDE1-57EE-4643-C4A0-C19805D8D8D4}"/>
              </a:ext>
            </a:extLst>
          </p:cNvPr>
          <p:cNvSpPr/>
          <p:nvPr/>
        </p:nvSpPr>
        <p:spPr>
          <a:xfrm rot="508246">
            <a:off x="4600771" y="4010565"/>
            <a:ext cx="2636876" cy="1654286"/>
          </a:xfrm>
          <a:prstGeom prst="rect">
            <a:avLst/>
          </a:prstGeom>
          <a:solidFill>
            <a:srgbClr val="007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EB56BB58-BB39-E1DB-E859-A462A2B124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8757899" y="2677304"/>
            <a:ext cx="2286029" cy="4582174"/>
          </a:xfrm>
          <a:prstGeom prst="rect">
            <a:avLst/>
          </a:prstGeom>
        </p:spPr>
      </p:pic>
      <p:pic>
        <p:nvPicPr>
          <p:cNvPr id="11" name="Picture 10">
            <a:extLst>
              <a:ext uri="{FF2B5EF4-FFF2-40B4-BE49-F238E27FC236}">
                <a16:creationId xmlns:a16="http://schemas.microsoft.com/office/drawing/2014/main" id="{FD7C1D52-D4A2-367D-F518-E55807B54CC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6888" y="2287632"/>
            <a:ext cx="2057700" cy="4570368"/>
          </a:xfrm>
          <a:prstGeom prst="rect">
            <a:avLst/>
          </a:prstGeom>
        </p:spPr>
      </p:pic>
    </p:spTree>
    <p:extLst>
      <p:ext uri="{BB962C8B-B14F-4D97-AF65-F5344CB8AC3E}">
        <p14:creationId xmlns:p14="http://schemas.microsoft.com/office/powerpoint/2010/main" val="636562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FA79F-A3A5-FC62-1674-32C30353D1B0}"/>
              </a:ext>
            </a:extLst>
          </p:cNvPr>
          <p:cNvSpPr>
            <a:spLocks noGrp="1"/>
          </p:cNvSpPr>
          <p:nvPr>
            <p:ph type="title"/>
          </p:nvPr>
        </p:nvSpPr>
        <p:spPr/>
        <p:txBody>
          <a:bodyPr/>
          <a:lstStyle/>
          <a:p>
            <a:r>
              <a:rPr lang="en-CA">
                <a:solidFill>
                  <a:schemeClr val="accent3"/>
                </a:solidFill>
              </a:rPr>
              <a:t>External Condoms </a:t>
            </a:r>
          </a:p>
        </p:txBody>
      </p:sp>
      <p:sp>
        <p:nvSpPr>
          <p:cNvPr id="3" name="Slide Number Placeholder 2">
            <a:extLst>
              <a:ext uri="{FF2B5EF4-FFF2-40B4-BE49-F238E27FC236}">
                <a16:creationId xmlns:a16="http://schemas.microsoft.com/office/drawing/2014/main" id="{DFB37682-FEFA-9D22-800E-E2A2C9F22392}"/>
              </a:ext>
            </a:extLst>
          </p:cNvPr>
          <p:cNvSpPr>
            <a:spLocks noGrp="1"/>
          </p:cNvSpPr>
          <p:nvPr>
            <p:ph type="sldNum" sz="quarter" idx="12"/>
          </p:nvPr>
        </p:nvSpPr>
        <p:spPr/>
        <p:txBody>
          <a:bodyPr/>
          <a:lstStyle/>
          <a:p>
            <a:fld id="{56F460CF-4789-5848-B965-6EAFD6B7CB2A}" type="slidenum">
              <a:rPr lang="en-US" smtClean="0"/>
              <a:t>53</a:t>
            </a:fld>
            <a:endParaRPr lang="en-US"/>
          </a:p>
        </p:txBody>
      </p:sp>
      <p:pic>
        <p:nvPicPr>
          <p:cNvPr id="5" name="Picture 4">
            <a:extLst>
              <a:ext uri="{FF2B5EF4-FFF2-40B4-BE49-F238E27FC236}">
                <a16:creationId xmlns:a16="http://schemas.microsoft.com/office/drawing/2014/main" id="{F83138B6-71D0-C636-561C-31F6CC82F5D9}"/>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B8576FC-3520-AEB3-F436-A92B476A14C6}"/>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0" name="Text Placeholder 2">
            <a:extLst>
              <a:ext uri="{FF2B5EF4-FFF2-40B4-BE49-F238E27FC236}">
                <a16:creationId xmlns:a16="http://schemas.microsoft.com/office/drawing/2014/main" id="{A06B168D-555F-97E1-53FE-24AE8F904EF4}"/>
              </a:ext>
            </a:extLst>
          </p:cNvPr>
          <p:cNvSpPr txBox="1">
            <a:spLocks/>
          </p:cNvSpPr>
          <p:nvPr/>
        </p:nvSpPr>
        <p:spPr>
          <a:xfrm>
            <a:off x="577055" y="1355196"/>
            <a:ext cx="5924105"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Clr>
                <a:schemeClr val="accent4"/>
              </a:buClr>
              <a:buNone/>
            </a:pPr>
            <a:r>
              <a:rPr lang="en-US">
                <a:solidFill>
                  <a:schemeClr val="tx1">
                    <a:lumMod val="75000"/>
                    <a:lumOff val="25000"/>
                  </a:schemeClr>
                </a:solidFill>
              </a:rPr>
              <a:t>Also referred to as “male” condoms.</a:t>
            </a:r>
          </a:p>
          <a:p>
            <a:pPr marL="0" indent="0">
              <a:spcBef>
                <a:spcPts val="1200"/>
              </a:spcBef>
              <a:buClr>
                <a:schemeClr val="accent4"/>
              </a:buClr>
              <a:buNone/>
            </a:pPr>
            <a:r>
              <a:rPr lang="en-US">
                <a:solidFill>
                  <a:schemeClr val="tx1">
                    <a:lumMod val="75000"/>
                    <a:lumOff val="25000"/>
                  </a:schemeClr>
                </a:solidFill>
              </a:rPr>
              <a:t>Used for oral, vaginal, or anal sex.</a:t>
            </a:r>
          </a:p>
          <a:p>
            <a:pPr marL="0" indent="0">
              <a:spcBef>
                <a:spcPts val="1200"/>
              </a:spcBef>
              <a:buClr>
                <a:schemeClr val="accent4"/>
              </a:buClr>
              <a:buNone/>
            </a:pPr>
            <a:r>
              <a:rPr lang="en-US">
                <a:solidFill>
                  <a:schemeClr val="tx1">
                    <a:lumMod val="75000"/>
                    <a:lumOff val="25000"/>
                  </a:schemeClr>
                </a:solidFill>
              </a:rPr>
              <a:t>Put on erect penises/external genitals </a:t>
            </a:r>
            <a:br>
              <a:rPr lang="en-US">
                <a:solidFill>
                  <a:schemeClr val="tx1">
                    <a:lumMod val="75000"/>
                    <a:lumOff val="25000"/>
                  </a:schemeClr>
                </a:solidFill>
              </a:rPr>
            </a:br>
            <a:r>
              <a:rPr lang="en-US">
                <a:solidFill>
                  <a:schemeClr val="tx1">
                    <a:lumMod val="75000"/>
                    <a:lumOff val="25000"/>
                  </a:schemeClr>
                </a:solidFill>
              </a:rPr>
              <a:t>and sex toys.</a:t>
            </a:r>
          </a:p>
          <a:p>
            <a:pPr marL="0" indent="0">
              <a:spcBef>
                <a:spcPts val="1200"/>
              </a:spcBef>
              <a:buClr>
                <a:schemeClr val="accent4"/>
              </a:buClr>
              <a:buNone/>
            </a:pPr>
            <a:endParaRPr lang="en-US">
              <a:solidFill>
                <a:schemeClr val="tx1">
                  <a:lumMod val="75000"/>
                  <a:lumOff val="25000"/>
                </a:schemeClr>
              </a:solidFill>
            </a:endParaRPr>
          </a:p>
          <a:p>
            <a:pPr marL="0" indent="0">
              <a:spcBef>
                <a:spcPts val="1200"/>
              </a:spcBef>
              <a:buClr>
                <a:schemeClr val="accent4"/>
              </a:buClr>
              <a:buNone/>
            </a:pPr>
            <a:endParaRPr lang="en-US">
              <a:solidFill>
                <a:schemeClr val="tx1">
                  <a:lumMod val="75000"/>
                  <a:lumOff val="25000"/>
                </a:schemeClr>
              </a:solidFill>
            </a:endParaRPr>
          </a:p>
          <a:p>
            <a:pPr marL="0" indent="0">
              <a:spcBef>
                <a:spcPts val="1200"/>
              </a:spcBef>
              <a:buClr>
                <a:schemeClr val="accent4"/>
              </a:buClr>
              <a:buNone/>
            </a:pPr>
            <a:endParaRPr lang="en-US">
              <a:solidFill>
                <a:schemeClr val="tx1">
                  <a:lumMod val="75000"/>
                  <a:lumOff val="25000"/>
                </a:schemeClr>
              </a:solidFill>
            </a:endParaRPr>
          </a:p>
        </p:txBody>
      </p:sp>
    </p:spTree>
    <p:extLst>
      <p:ext uri="{BB962C8B-B14F-4D97-AF65-F5344CB8AC3E}">
        <p14:creationId xmlns:p14="http://schemas.microsoft.com/office/powerpoint/2010/main" val="1985355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FA79F-A3A5-FC62-1674-32C30353D1B0}"/>
              </a:ext>
            </a:extLst>
          </p:cNvPr>
          <p:cNvSpPr>
            <a:spLocks noGrp="1"/>
          </p:cNvSpPr>
          <p:nvPr>
            <p:ph type="title"/>
          </p:nvPr>
        </p:nvSpPr>
        <p:spPr/>
        <p:txBody>
          <a:bodyPr/>
          <a:lstStyle/>
          <a:p>
            <a:r>
              <a:rPr lang="en-CA">
                <a:solidFill>
                  <a:schemeClr val="accent3"/>
                </a:solidFill>
              </a:rPr>
              <a:t>Internal Condoms </a:t>
            </a:r>
          </a:p>
        </p:txBody>
      </p:sp>
      <p:sp>
        <p:nvSpPr>
          <p:cNvPr id="3" name="Slide Number Placeholder 2">
            <a:extLst>
              <a:ext uri="{FF2B5EF4-FFF2-40B4-BE49-F238E27FC236}">
                <a16:creationId xmlns:a16="http://schemas.microsoft.com/office/drawing/2014/main" id="{DFB37682-FEFA-9D22-800E-E2A2C9F22392}"/>
              </a:ext>
            </a:extLst>
          </p:cNvPr>
          <p:cNvSpPr>
            <a:spLocks noGrp="1"/>
          </p:cNvSpPr>
          <p:nvPr>
            <p:ph type="sldNum" sz="quarter" idx="12"/>
          </p:nvPr>
        </p:nvSpPr>
        <p:spPr/>
        <p:txBody>
          <a:bodyPr/>
          <a:lstStyle/>
          <a:p>
            <a:fld id="{56F460CF-4789-5848-B965-6EAFD6B7CB2A}" type="slidenum">
              <a:rPr lang="en-US" smtClean="0"/>
              <a:t>54</a:t>
            </a:fld>
            <a:endParaRPr lang="en-US"/>
          </a:p>
        </p:txBody>
      </p:sp>
      <p:pic>
        <p:nvPicPr>
          <p:cNvPr id="2" name="Picture 1">
            <a:extLst>
              <a:ext uri="{FF2B5EF4-FFF2-40B4-BE49-F238E27FC236}">
                <a16:creationId xmlns:a16="http://schemas.microsoft.com/office/drawing/2014/main" id="{82EE9EEE-0452-1C6B-BBF4-815DC3A96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448" y="665510"/>
            <a:ext cx="6022055" cy="5526980"/>
          </a:xfrm>
          <a:prstGeom prst="rect">
            <a:avLst/>
          </a:prstGeom>
          <a:effectLst>
            <a:softEdge rad="127000"/>
          </a:effectLst>
        </p:spPr>
      </p:pic>
      <p:sp>
        <p:nvSpPr>
          <p:cNvPr id="9" name="Text Placeholder 2">
            <a:extLst>
              <a:ext uri="{FF2B5EF4-FFF2-40B4-BE49-F238E27FC236}">
                <a16:creationId xmlns:a16="http://schemas.microsoft.com/office/drawing/2014/main" id="{FA00C6D1-C4DD-95D2-4DA3-A1C3215DDB65}"/>
              </a:ext>
            </a:extLst>
          </p:cNvPr>
          <p:cNvSpPr txBox="1">
            <a:spLocks/>
          </p:cNvSpPr>
          <p:nvPr/>
        </p:nvSpPr>
        <p:spPr>
          <a:xfrm>
            <a:off x="587827" y="935484"/>
            <a:ext cx="5127171"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Clr>
                <a:schemeClr val="accent4"/>
              </a:buClr>
              <a:buNone/>
            </a:pPr>
            <a:r>
              <a:rPr lang="en-US">
                <a:solidFill>
                  <a:schemeClr val="tx1">
                    <a:lumMod val="65000"/>
                    <a:lumOff val="35000"/>
                  </a:schemeClr>
                </a:solidFill>
              </a:rPr>
              <a:t>Also referred to as “female condoms” and may say this on the packaging. </a:t>
            </a:r>
          </a:p>
          <a:p>
            <a:pPr marL="0" indent="0">
              <a:spcBef>
                <a:spcPts val="1200"/>
              </a:spcBef>
              <a:buClr>
                <a:schemeClr val="accent4"/>
              </a:buClr>
              <a:buNone/>
            </a:pPr>
            <a:r>
              <a:rPr lang="en-US">
                <a:solidFill>
                  <a:schemeClr val="tx1">
                    <a:lumMod val="65000"/>
                    <a:lumOff val="35000"/>
                  </a:schemeClr>
                </a:solidFill>
              </a:rPr>
              <a:t>Used for vaginal or anal sex. </a:t>
            </a:r>
          </a:p>
          <a:p>
            <a:pPr marL="0" indent="0">
              <a:spcBef>
                <a:spcPts val="1200"/>
              </a:spcBef>
              <a:buClr>
                <a:schemeClr val="accent4"/>
              </a:buClr>
              <a:buNone/>
            </a:pPr>
            <a:r>
              <a:rPr lang="en-US">
                <a:solidFill>
                  <a:schemeClr val="tx1">
                    <a:lumMod val="65000"/>
                    <a:lumOff val="35000"/>
                  </a:schemeClr>
                </a:solidFill>
              </a:rPr>
              <a:t>Internal condoms can be inserted into the vagina or anus up to 8 hours before intercourse. </a:t>
            </a:r>
          </a:p>
        </p:txBody>
      </p:sp>
      <p:sp>
        <p:nvSpPr>
          <p:cNvPr id="5" name="TextBox 4">
            <a:extLst>
              <a:ext uri="{FF2B5EF4-FFF2-40B4-BE49-F238E27FC236}">
                <a16:creationId xmlns:a16="http://schemas.microsoft.com/office/drawing/2014/main" id="{FD71FE79-1214-F527-4BAB-029AC16EF5ED}"/>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Tree>
    <p:extLst>
      <p:ext uri="{BB962C8B-B14F-4D97-AF65-F5344CB8AC3E}">
        <p14:creationId xmlns:p14="http://schemas.microsoft.com/office/powerpoint/2010/main" val="3283325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BF9688-8C0B-0F8A-786C-A1A05E01C2AB}"/>
              </a:ext>
            </a:extLst>
          </p:cNvPr>
          <p:cNvSpPr>
            <a:spLocks noGrp="1"/>
          </p:cNvSpPr>
          <p:nvPr>
            <p:ph type="sldNum" sz="quarter" idx="12"/>
          </p:nvPr>
        </p:nvSpPr>
        <p:spPr/>
        <p:txBody>
          <a:bodyPr/>
          <a:lstStyle/>
          <a:p>
            <a:fld id="{56F460CF-4789-5848-B965-6EAFD6B7CB2A}" type="slidenum">
              <a:rPr lang="en-US" smtClean="0"/>
              <a:t>55</a:t>
            </a:fld>
            <a:endParaRPr lang="en-US"/>
          </a:p>
        </p:txBody>
      </p:sp>
      <p:sp>
        <p:nvSpPr>
          <p:cNvPr id="4" name="Title 1">
            <a:extLst>
              <a:ext uri="{FF2B5EF4-FFF2-40B4-BE49-F238E27FC236}">
                <a16:creationId xmlns:a16="http://schemas.microsoft.com/office/drawing/2014/main" id="{17ED9049-2736-283B-081D-987153EFA59D}"/>
              </a:ext>
            </a:extLst>
          </p:cNvPr>
          <p:cNvSpPr txBox="1">
            <a:spLocks/>
          </p:cNvSpPr>
          <p:nvPr/>
        </p:nvSpPr>
        <p:spPr>
          <a:xfrm>
            <a:off x="587828" y="666290"/>
            <a:ext cx="10275888"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Condom storage and handling </a:t>
            </a:r>
          </a:p>
        </p:txBody>
      </p:sp>
      <p:sp>
        <p:nvSpPr>
          <p:cNvPr id="8" name="TextBox 7">
            <a:extLst>
              <a:ext uri="{FF2B5EF4-FFF2-40B4-BE49-F238E27FC236}">
                <a16:creationId xmlns:a16="http://schemas.microsoft.com/office/drawing/2014/main" id="{8813D68E-FA9D-DB9B-5EE4-32AC4F73AD4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9" name="Subtitle 1">
            <a:extLst>
              <a:ext uri="{FF2B5EF4-FFF2-40B4-BE49-F238E27FC236}">
                <a16:creationId xmlns:a16="http://schemas.microsoft.com/office/drawing/2014/main" id="{8E18D251-6595-BFF2-B6C2-A567A287B41C}"/>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2" name="Picture 1">
            <a:extLst>
              <a:ext uri="{FF2B5EF4-FFF2-40B4-BE49-F238E27FC236}">
                <a16:creationId xmlns:a16="http://schemas.microsoft.com/office/drawing/2014/main" id="{91A0D648-7A07-412C-236D-EAEDA6937D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7828" y="1554693"/>
            <a:ext cx="10952859" cy="4255797"/>
          </a:xfrm>
          <a:prstGeom prst="rect">
            <a:avLst/>
          </a:prstGeom>
        </p:spPr>
      </p:pic>
    </p:spTree>
    <p:extLst>
      <p:ext uri="{BB962C8B-B14F-4D97-AF65-F5344CB8AC3E}">
        <p14:creationId xmlns:p14="http://schemas.microsoft.com/office/powerpoint/2010/main" val="387099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FA79F-A3A5-FC62-1674-32C30353D1B0}"/>
              </a:ext>
            </a:extLst>
          </p:cNvPr>
          <p:cNvSpPr>
            <a:spLocks noGrp="1"/>
          </p:cNvSpPr>
          <p:nvPr>
            <p:ph type="title"/>
          </p:nvPr>
        </p:nvSpPr>
        <p:spPr/>
        <p:txBody>
          <a:bodyPr/>
          <a:lstStyle/>
          <a:p>
            <a:r>
              <a:rPr lang="en-CA">
                <a:solidFill>
                  <a:schemeClr val="accent3"/>
                </a:solidFill>
              </a:rPr>
              <a:t>Dental dams</a:t>
            </a:r>
          </a:p>
        </p:txBody>
      </p:sp>
      <p:sp>
        <p:nvSpPr>
          <p:cNvPr id="3" name="Slide Number Placeholder 2">
            <a:extLst>
              <a:ext uri="{FF2B5EF4-FFF2-40B4-BE49-F238E27FC236}">
                <a16:creationId xmlns:a16="http://schemas.microsoft.com/office/drawing/2014/main" id="{DFB37682-FEFA-9D22-800E-E2A2C9F22392}"/>
              </a:ext>
            </a:extLst>
          </p:cNvPr>
          <p:cNvSpPr>
            <a:spLocks noGrp="1"/>
          </p:cNvSpPr>
          <p:nvPr>
            <p:ph type="sldNum" sz="quarter" idx="12"/>
          </p:nvPr>
        </p:nvSpPr>
        <p:spPr/>
        <p:txBody>
          <a:bodyPr/>
          <a:lstStyle/>
          <a:p>
            <a:fld id="{56F460CF-4789-5848-B965-6EAFD6B7CB2A}" type="slidenum">
              <a:rPr lang="en-US" smtClean="0"/>
              <a:t>56</a:t>
            </a:fld>
            <a:endParaRPr lang="en-US"/>
          </a:p>
        </p:txBody>
      </p:sp>
      <p:sp>
        <p:nvSpPr>
          <p:cNvPr id="9" name="Text Placeholder 2">
            <a:extLst>
              <a:ext uri="{FF2B5EF4-FFF2-40B4-BE49-F238E27FC236}">
                <a16:creationId xmlns:a16="http://schemas.microsoft.com/office/drawing/2014/main" id="{FA00C6D1-C4DD-95D2-4DA3-A1C3215DDB65}"/>
              </a:ext>
            </a:extLst>
          </p:cNvPr>
          <p:cNvSpPr txBox="1">
            <a:spLocks/>
          </p:cNvSpPr>
          <p:nvPr/>
        </p:nvSpPr>
        <p:spPr>
          <a:xfrm>
            <a:off x="587828" y="914867"/>
            <a:ext cx="5127171"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Clr>
                <a:schemeClr val="accent4"/>
              </a:buClr>
              <a:buNone/>
            </a:pPr>
            <a:r>
              <a:rPr lang="en-US">
                <a:solidFill>
                  <a:schemeClr val="tx1">
                    <a:lumMod val="65000"/>
                    <a:lumOff val="35000"/>
                  </a:schemeClr>
                </a:solidFill>
              </a:rPr>
              <a:t>A piece of thin latex that is placed over the vulva or anus during oral sex. </a:t>
            </a:r>
          </a:p>
        </p:txBody>
      </p:sp>
      <p:sp>
        <p:nvSpPr>
          <p:cNvPr id="5" name="TextBox 4">
            <a:extLst>
              <a:ext uri="{FF2B5EF4-FFF2-40B4-BE49-F238E27FC236}">
                <a16:creationId xmlns:a16="http://schemas.microsoft.com/office/drawing/2014/main" id="{FD71FE79-1214-F527-4BAB-029AC16EF5ED}"/>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Rectangle 5">
            <a:extLst>
              <a:ext uri="{FF2B5EF4-FFF2-40B4-BE49-F238E27FC236}">
                <a16:creationId xmlns:a16="http://schemas.microsoft.com/office/drawing/2014/main" id="{09C167D4-6504-A181-5A18-3D23DEDACE78}"/>
              </a:ext>
            </a:extLst>
          </p:cNvPr>
          <p:cNvSpPr/>
          <p:nvPr/>
        </p:nvSpPr>
        <p:spPr>
          <a:xfrm rot="508246">
            <a:off x="6556079" y="1674622"/>
            <a:ext cx="4596769" cy="3508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82770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r="19547"/>
          <a:stretch/>
        </p:blipFill>
        <p:spPr>
          <a:xfrm>
            <a:off x="5359079" y="0"/>
            <a:ext cx="6832922" cy="6858000"/>
          </a:xfrm>
          <a:prstGeom prst="rect">
            <a:avLst/>
          </a:prstGeom>
        </p:spPr>
      </p:pic>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382553" y="666905"/>
            <a:ext cx="10657927" cy="652319"/>
          </a:xfrm>
        </p:spPr>
        <p:txBody>
          <a:bodyPr>
            <a:noAutofit/>
          </a:bodyPr>
          <a:lstStyle/>
          <a:p>
            <a:r>
              <a:rPr lang="en-US" sz="5400">
                <a:solidFill>
                  <a:schemeClr val="accent3"/>
                </a:solidFill>
              </a:rPr>
              <a:t>Video: How to use a condom</a:t>
            </a:r>
            <a:endParaRPr lang="en-CA" sz="5400">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57</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94780B2E-A5DC-A790-8418-C3B71B488A9E}"/>
              </a:ext>
            </a:extLst>
          </p:cNvPr>
          <p:cNvSpPr txBox="1"/>
          <p:nvPr/>
        </p:nvSpPr>
        <p:spPr>
          <a:xfrm>
            <a:off x="3511039" y="2768950"/>
            <a:ext cx="5343425" cy="646331"/>
          </a:xfrm>
          <a:prstGeom prst="rect">
            <a:avLst/>
          </a:prstGeom>
          <a:noFill/>
        </p:spPr>
        <p:txBody>
          <a:bodyPr wrap="square">
            <a:spAutoFit/>
          </a:bodyPr>
          <a:lstStyle/>
          <a:p>
            <a:pPr lvl="0">
              <a:buNone/>
            </a:pPr>
            <a:r>
              <a:rPr lang="en-US" sz="3600" b="1" cap="small">
                <a:solidFill>
                  <a:schemeClr val="accent3"/>
                </a:solidFill>
                <a:hlinkClick r:id="rId4"/>
              </a:rPr>
              <a:t>Using an external condom</a:t>
            </a:r>
            <a:endParaRPr lang="en-US" sz="3600" b="1" cap="small">
              <a:solidFill>
                <a:schemeClr val="accent3"/>
              </a:solidFill>
            </a:endParaRPr>
          </a:p>
        </p:txBody>
      </p:sp>
    </p:spTree>
    <p:extLst>
      <p:ext uri="{BB962C8B-B14F-4D97-AF65-F5344CB8AC3E}">
        <p14:creationId xmlns:p14="http://schemas.microsoft.com/office/powerpoint/2010/main" val="3266766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58</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Online Media 6" title="Using a Condom">
            <a:hlinkClick r:id="" action="ppaction://media"/>
            <a:extLst>
              <a:ext uri="{FF2B5EF4-FFF2-40B4-BE49-F238E27FC236}">
                <a16:creationId xmlns:a16="http://schemas.microsoft.com/office/drawing/2014/main" id="{026E6BFF-5C18-3ADA-3624-0ECA73808447}"/>
              </a:ext>
            </a:extLst>
          </p:cNvPr>
          <p:cNvPicPr>
            <a:picLocks noRot="1" noChangeAspect="1"/>
          </p:cNvPicPr>
          <p:nvPr>
            <a:videoFile r:link="rId1"/>
          </p:nvPr>
        </p:nvPicPr>
        <p:blipFill>
          <a:blip r:embed="rId4"/>
          <a:stretch>
            <a:fillRect/>
          </a:stretch>
        </p:blipFill>
        <p:spPr>
          <a:xfrm>
            <a:off x="0" y="0"/>
            <a:ext cx="12192000" cy="6888496"/>
          </a:xfrm>
          <a:prstGeom prst="rect">
            <a:avLst/>
          </a:prstGeom>
        </p:spPr>
      </p:pic>
    </p:spTree>
    <p:extLst>
      <p:ext uri="{BB962C8B-B14F-4D97-AF65-F5344CB8AC3E}">
        <p14:creationId xmlns:p14="http://schemas.microsoft.com/office/powerpoint/2010/main" val="35181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r="19547"/>
          <a:stretch/>
        </p:blipFill>
        <p:spPr>
          <a:xfrm>
            <a:off x="5359079" y="0"/>
            <a:ext cx="6832922" cy="6858000"/>
          </a:xfrm>
          <a:prstGeom prst="rect">
            <a:avLst/>
          </a:prstGeom>
        </p:spPr>
      </p:pic>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382553" y="666905"/>
            <a:ext cx="10657927" cy="652319"/>
          </a:xfrm>
        </p:spPr>
        <p:txBody>
          <a:bodyPr>
            <a:noAutofit/>
          </a:bodyPr>
          <a:lstStyle/>
          <a:p>
            <a:r>
              <a:rPr lang="en-US" sz="5400">
                <a:solidFill>
                  <a:schemeClr val="accent3"/>
                </a:solidFill>
              </a:rPr>
              <a:t>Video: How to use a condom</a:t>
            </a:r>
            <a:endParaRPr lang="en-CA" sz="5400">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59</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0" name="TextBox 9">
            <a:extLst>
              <a:ext uri="{FF2B5EF4-FFF2-40B4-BE49-F238E27FC236}">
                <a16:creationId xmlns:a16="http://schemas.microsoft.com/office/drawing/2014/main" id="{2F9648C6-560D-A741-0040-51D7615D10A1}"/>
              </a:ext>
            </a:extLst>
          </p:cNvPr>
          <p:cNvSpPr txBox="1"/>
          <p:nvPr/>
        </p:nvSpPr>
        <p:spPr>
          <a:xfrm>
            <a:off x="812734" y="5881465"/>
            <a:ext cx="10356981" cy="276999"/>
          </a:xfrm>
          <a:prstGeom prst="rect">
            <a:avLst/>
          </a:prstGeom>
          <a:noFill/>
        </p:spPr>
        <p:txBody>
          <a:bodyPr wrap="square">
            <a:spAutoFit/>
          </a:bodyPr>
          <a:lstStyle/>
          <a:p>
            <a:pPr algn="ctr"/>
            <a:r>
              <a:rPr lang="en-CA" sz="1200"/>
              <a:t> </a:t>
            </a:r>
          </a:p>
        </p:txBody>
      </p:sp>
      <p:sp>
        <p:nvSpPr>
          <p:cNvPr id="7" name="TextBox 6">
            <a:extLst>
              <a:ext uri="{FF2B5EF4-FFF2-40B4-BE49-F238E27FC236}">
                <a16:creationId xmlns:a16="http://schemas.microsoft.com/office/drawing/2014/main" id="{C4D56DB2-7A0F-12F2-C9F7-B94B259B25A2}"/>
              </a:ext>
            </a:extLst>
          </p:cNvPr>
          <p:cNvSpPr txBox="1"/>
          <p:nvPr/>
        </p:nvSpPr>
        <p:spPr>
          <a:xfrm>
            <a:off x="3593666" y="2782669"/>
            <a:ext cx="5004666" cy="646331"/>
          </a:xfrm>
          <a:prstGeom prst="rect">
            <a:avLst/>
          </a:prstGeom>
          <a:noFill/>
        </p:spPr>
        <p:txBody>
          <a:bodyPr wrap="square">
            <a:spAutoFit/>
          </a:bodyPr>
          <a:lstStyle/>
          <a:p>
            <a:pPr lvl="0">
              <a:buNone/>
            </a:pPr>
            <a:r>
              <a:rPr lang="en-US" sz="3600" b="1" cap="small">
                <a:solidFill>
                  <a:schemeClr val="accent3"/>
                </a:solidFill>
                <a:hlinkClick r:id="rId4"/>
              </a:rPr>
              <a:t>Using an internal condom</a:t>
            </a:r>
            <a:endParaRPr lang="en-US" sz="3600" b="1" cap="small">
              <a:solidFill>
                <a:schemeClr val="accent3"/>
              </a:solidFill>
            </a:endParaRPr>
          </a:p>
        </p:txBody>
      </p:sp>
    </p:spTree>
    <p:extLst>
      <p:ext uri="{BB962C8B-B14F-4D97-AF65-F5344CB8AC3E}">
        <p14:creationId xmlns:p14="http://schemas.microsoft.com/office/powerpoint/2010/main" val="3622718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759A-00F1-43B6-251E-B06592A81E85}"/>
              </a:ext>
            </a:extLst>
          </p:cNvPr>
          <p:cNvSpPr>
            <a:spLocks noGrp="1"/>
          </p:cNvSpPr>
          <p:nvPr>
            <p:ph type="title"/>
          </p:nvPr>
        </p:nvSpPr>
        <p:spPr>
          <a:xfrm>
            <a:off x="587828" y="666290"/>
            <a:ext cx="10769020" cy="538389"/>
          </a:xfrm>
        </p:spPr>
        <p:txBody>
          <a:bodyPr>
            <a:normAutofit/>
          </a:bodyPr>
          <a:lstStyle/>
          <a:p>
            <a:r>
              <a:rPr lang="en-US">
                <a:solidFill>
                  <a:schemeClr val="accent3"/>
                </a:solidFill>
              </a:rPr>
              <a:t>Learning Goals</a:t>
            </a:r>
            <a:endParaRPr lang="en-CA">
              <a:solidFill>
                <a:schemeClr val="accent3"/>
              </a:solidFill>
            </a:endParaRPr>
          </a:p>
        </p:txBody>
      </p:sp>
      <p:pic>
        <p:nvPicPr>
          <p:cNvPr id="8" name="Picture 7" descr="A cat with long whiskers&#10;&#10;Description automatically generated">
            <a:extLst>
              <a:ext uri="{FF2B5EF4-FFF2-40B4-BE49-F238E27FC236}">
                <a16:creationId xmlns:a16="http://schemas.microsoft.com/office/drawing/2014/main" id="{BD8A4D1D-C43E-DF65-BAEA-73630933F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6485"/>
            <a:ext cx="12191999" cy="6857999"/>
          </a:xfrm>
          <a:prstGeom prst="rect">
            <a:avLst/>
          </a:prstGeom>
        </p:spPr>
      </p:pic>
      <p:sp>
        <p:nvSpPr>
          <p:cNvPr id="4" name="Slide Number Placeholder 3">
            <a:extLst>
              <a:ext uri="{FF2B5EF4-FFF2-40B4-BE49-F238E27FC236}">
                <a16:creationId xmlns:a16="http://schemas.microsoft.com/office/drawing/2014/main" id="{BC3330E9-3C6F-D5EE-75E7-DC994302CB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32CCC343-0F5D-B55B-7E17-2CB7EA60BCD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BAE38999-3839-7CAA-42D5-BB5BB29B5EB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0" name="Text Placeholder 2">
            <a:extLst>
              <a:ext uri="{FF2B5EF4-FFF2-40B4-BE49-F238E27FC236}">
                <a16:creationId xmlns:a16="http://schemas.microsoft.com/office/drawing/2014/main" id="{C2C1967F-8E46-856C-1E9B-79DC5FD56014}"/>
              </a:ext>
            </a:extLst>
          </p:cNvPr>
          <p:cNvSpPr txBox="1">
            <a:spLocks/>
          </p:cNvSpPr>
          <p:nvPr/>
        </p:nvSpPr>
        <p:spPr>
          <a:xfrm>
            <a:off x="594336" y="1465618"/>
            <a:ext cx="11288375" cy="39735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pc="300"/>
              <a:t>TEACHERS WILL LEAVE TODAY’S WORKSHOP WITH </a:t>
            </a:r>
          </a:p>
          <a:p>
            <a:pPr>
              <a:spcAft>
                <a:spcPts val="1200"/>
              </a:spcAft>
            </a:pPr>
            <a:r>
              <a:rPr lang="en-US"/>
              <a:t>the foundational knowledge needed to teach the grades 8-10 PHE curriculum topics related to </a:t>
            </a:r>
            <a:r>
              <a:rPr lang="en-US" b="1"/>
              <a:t>Sexually Transmitted and Blood Borne Infections (STBBIs).</a:t>
            </a:r>
          </a:p>
          <a:p>
            <a:pPr marL="457200" lvl="2" indent="0">
              <a:lnSpc>
                <a:spcPct val="100000"/>
              </a:lnSpc>
              <a:spcBef>
                <a:spcPts val="800"/>
              </a:spcBef>
              <a:buFont typeface="Arial" panose="020B0604020202020204" pitchFamily="34" charset="0"/>
              <a:buNone/>
            </a:pPr>
            <a:r>
              <a:rPr lang="en-US" sz="2400" b="1">
                <a:solidFill>
                  <a:schemeClr val="tx1">
                    <a:lumMod val="50000"/>
                    <a:lumOff val="50000"/>
                  </a:schemeClr>
                </a:solidFill>
              </a:rPr>
              <a:t>1 </a:t>
            </a:r>
            <a:r>
              <a:rPr lang="en-US" sz="2400">
                <a:solidFill>
                  <a:schemeClr val="tx1">
                    <a:lumMod val="50000"/>
                    <a:lumOff val="50000"/>
                  </a:schemeClr>
                </a:solidFill>
              </a:rPr>
              <a:t> STBBI Definitions, Descriptions and Types </a:t>
            </a:r>
          </a:p>
          <a:p>
            <a:pPr marL="457200" lvl="2" indent="0">
              <a:lnSpc>
                <a:spcPct val="100000"/>
              </a:lnSpc>
              <a:spcBef>
                <a:spcPts val="800"/>
              </a:spcBef>
              <a:buFont typeface="Arial" panose="020B0604020202020204" pitchFamily="34" charset="0"/>
              <a:buNone/>
            </a:pPr>
            <a:r>
              <a:rPr lang="en-US" sz="2400" b="1">
                <a:solidFill>
                  <a:schemeClr val="tx1">
                    <a:lumMod val="50000"/>
                    <a:lumOff val="50000"/>
                  </a:schemeClr>
                </a:solidFill>
              </a:rPr>
              <a:t>2  </a:t>
            </a:r>
            <a:r>
              <a:rPr lang="en-US" sz="2400">
                <a:solidFill>
                  <a:schemeClr val="tx1">
                    <a:lumMod val="50000"/>
                    <a:lumOff val="50000"/>
                  </a:schemeClr>
                </a:solidFill>
              </a:rPr>
              <a:t>STBBI Transmission, Testing and Treatment</a:t>
            </a:r>
          </a:p>
          <a:p>
            <a:pPr marL="457200" lvl="2" indent="0">
              <a:lnSpc>
                <a:spcPct val="100000"/>
              </a:lnSpc>
              <a:spcBef>
                <a:spcPts val="800"/>
              </a:spcBef>
              <a:buFont typeface="Arial" panose="020B0604020202020204" pitchFamily="34" charset="0"/>
              <a:buNone/>
            </a:pPr>
            <a:r>
              <a:rPr lang="en-US" sz="2400" b="1">
                <a:solidFill>
                  <a:schemeClr val="tx1">
                    <a:lumMod val="50000"/>
                    <a:lumOff val="50000"/>
                  </a:schemeClr>
                </a:solidFill>
              </a:rPr>
              <a:t>3 </a:t>
            </a:r>
            <a:r>
              <a:rPr lang="en-US" sz="2400">
                <a:solidFill>
                  <a:schemeClr val="tx1">
                    <a:lumMod val="50000"/>
                    <a:lumOff val="50000"/>
                  </a:schemeClr>
                </a:solidFill>
              </a:rPr>
              <a:t>STBBI Prevention</a:t>
            </a:r>
          </a:p>
        </p:txBody>
      </p:sp>
    </p:spTree>
    <p:extLst>
      <p:ext uri="{BB962C8B-B14F-4D97-AF65-F5344CB8AC3E}">
        <p14:creationId xmlns:p14="http://schemas.microsoft.com/office/powerpoint/2010/main" val="2984869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9547"/>
          <a:stretch/>
        </p:blipFill>
        <p:spPr>
          <a:xfrm>
            <a:off x="5359079" y="0"/>
            <a:ext cx="6832922" cy="6858000"/>
          </a:xfrm>
          <a:prstGeom prst="rect">
            <a:avLst/>
          </a:prstGeom>
        </p:spPr>
      </p:pic>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60</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8" name="Online Media 7" title="Using a Vaginal Condom">
            <a:hlinkClick r:id="" action="ppaction://media"/>
            <a:extLst>
              <a:ext uri="{FF2B5EF4-FFF2-40B4-BE49-F238E27FC236}">
                <a16:creationId xmlns:a16="http://schemas.microsoft.com/office/drawing/2014/main" id="{5D370117-D23E-B366-8094-C4F859C6BC73}"/>
              </a:ext>
            </a:extLst>
          </p:cNvPr>
          <p:cNvPicPr>
            <a:picLocks noRot="1" noChangeAspect="1"/>
          </p:cNvPicPr>
          <p:nvPr>
            <a:videoFile r:link="rId1"/>
          </p:nvPr>
        </p:nvPicPr>
        <p:blipFill>
          <a:blip r:embed="rId5"/>
          <a:stretch>
            <a:fillRect/>
          </a:stretch>
        </p:blipFill>
        <p:spPr>
          <a:xfrm>
            <a:off x="0" y="0"/>
            <a:ext cx="12192000" cy="6888497"/>
          </a:xfrm>
          <a:prstGeom prst="rect">
            <a:avLst/>
          </a:prstGeom>
        </p:spPr>
      </p:pic>
    </p:spTree>
    <p:extLst>
      <p:ext uri="{BB962C8B-B14F-4D97-AF65-F5344CB8AC3E}">
        <p14:creationId xmlns:p14="http://schemas.microsoft.com/office/powerpoint/2010/main" val="16983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r="19547"/>
          <a:stretch/>
        </p:blipFill>
        <p:spPr>
          <a:xfrm>
            <a:off x="5359079" y="0"/>
            <a:ext cx="6832922" cy="6858000"/>
          </a:xfrm>
          <a:prstGeom prst="rect">
            <a:avLst/>
          </a:prstGeom>
        </p:spPr>
      </p:pic>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382553" y="666905"/>
            <a:ext cx="10657927" cy="652319"/>
          </a:xfrm>
        </p:spPr>
        <p:txBody>
          <a:bodyPr>
            <a:noAutofit/>
          </a:bodyPr>
          <a:lstStyle/>
          <a:p>
            <a:r>
              <a:rPr lang="en-US" sz="5400">
                <a:solidFill>
                  <a:schemeClr val="accent3"/>
                </a:solidFill>
              </a:rPr>
              <a:t>Video: How to use a dental dam</a:t>
            </a:r>
            <a:endParaRPr lang="en-CA" sz="5400">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61</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2" name="TextBox 11">
            <a:extLst>
              <a:ext uri="{FF2B5EF4-FFF2-40B4-BE49-F238E27FC236}">
                <a16:creationId xmlns:a16="http://schemas.microsoft.com/office/drawing/2014/main" id="{BC2B8F40-4C53-362C-23BD-639F92E0743B}"/>
              </a:ext>
            </a:extLst>
          </p:cNvPr>
          <p:cNvSpPr txBox="1"/>
          <p:nvPr/>
        </p:nvSpPr>
        <p:spPr>
          <a:xfrm>
            <a:off x="4363753" y="2782669"/>
            <a:ext cx="60977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a:ln>
                  <a:noFill/>
                </a:ln>
                <a:solidFill>
                  <a:srgbClr val="006271"/>
                </a:solidFill>
                <a:effectLst/>
                <a:uLnTx/>
                <a:uFillTx/>
                <a:latin typeface="Calibri"/>
                <a:ea typeface="+mn-ea"/>
                <a:cs typeface="+mn-cs"/>
                <a:hlinkClick r:id="rId4"/>
              </a:rPr>
              <a:t>Using a dental dam</a:t>
            </a:r>
            <a:endParaRPr kumimoji="0" lang="en-US" sz="3600" b="1" i="0" u="none" strike="noStrike" kern="1200" cap="small" spc="0" normalizeH="0" baseline="0" noProof="0">
              <a:ln>
                <a:noFill/>
              </a:ln>
              <a:solidFill>
                <a:srgbClr val="006271"/>
              </a:solidFill>
              <a:effectLst/>
              <a:uLnTx/>
              <a:uFillTx/>
              <a:latin typeface="Calibri"/>
              <a:ea typeface="+mn-ea"/>
              <a:cs typeface="+mn-cs"/>
            </a:endParaRPr>
          </a:p>
        </p:txBody>
      </p:sp>
    </p:spTree>
    <p:extLst>
      <p:ext uri="{BB962C8B-B14F-4D97-AF65-F5344CB8AC3E}">
        <p14:creationId xmlns:p14="http://schemas.microsoft.com/office/powerpoint/2010/main" val="1713042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52C14E-EF73-870D-2756-6989012050C9}"/>
              </a:ext>
            </a:extLst>
          </p:cNvPr>
          <p:cNvSpPr>
            <a:spLocks noGrp="1"/>
          </p:cNvSpPr>
          <p:nvPr>
            <p:ph type="sldNum" sz="quarter" idx="12"/>
          </p:nvPr>
        </p:nvSpPr>
        <p:spPr/>
        <p:txBody>
          <a:bodyPr/>
          <a:lstStyle/>
          <a:p>
            <a:fld id="{56F460CF-4789-5848-B965-6EAFD6B7CB2A}" type="slidenum">
              <a:rPr lang="en-US" smtClean="0"/>
              <a:t>62</a:t>
            </a:fld>
            <a:endParaRPr lang="en-US"/>
          </a:p>
        </p:txBody>
      </p:sp>
      <p:pic>
        <p:nvPicPr>
          <p:cNvPr id="4" name="Online Media 16" title="Using a Dental Dam">
            <a:hlinkClick r:id="" action="ppaction://media"/>
            <a:extLst>
              <a:ext uri="{FF2B5EF4-FFF2-40B4-BE49-F238E27FC236}">
                <a16:creationId xmlns:a16="http://schemas.microsoft.com/office/drawing/2014/main" id="{2B1819E1-395B-171E-491B-6F3DDFE7A5E9}"/>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20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6">
            <a:alphaModFix amt="70000"/>
            <a:extLst>
              <a:ext uri="{28A0092B-C50C-407E-A947-70E740481C1C}">
                <a14:useLocalDpi xmlns:a14="http://schemas.microsoft.com/office/drawing/2010/main" val="0"/>
              </a:ext>
            </a:extLst>
          </a:blip>
          <a:srcRect r="19547"/>
          <a:stretch/>
        </p:blipFill>
        <p:spPr>
          <a:xfrm>
            <a:off x="2731625" y="0"/>
            <a:ext cx="9460376" cy="6858000"/>
          </a:xfrm>
          <a:prstGeom prst="rect">
            <a:avLst/>
          </a:prstGeom>
        </p:spPr>
      </p:pic>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587828" y="666290"/>
            <a:ext cx="10657927" cy="652319"/>
          </a:xfrm>
        </p:spPr>
        <p:txBody>
          <a:bodyPr>
            <a:normAutofit/>
          </a:bodyPr>
          <a:lstStyle/>
          <a:p>
            <a:r>
              <a:rPr lang="en-US">
                <a:solidFill>
                  <a:schemeClr val="accent3"/>
                </a:solidFill>
              </a:rPr>
              <a:t>Videos: How to use barriers</a:t>
            </a:r>
            <a:endParaRPr lang="en-CA">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63</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94780B2E-A5DC-A790-8418-C3B71B488A9E}"/>
              </a:ext>
            </a:extLst>
          </p:cNvPr>
          <p:cNvSpPr txBox="1"/>
          <p:nvPr/>
        </p:nvSpPr>
        <p:spPr>
          <a:xfrm>
            <a:off x="587829" y="1592936"/>
            <a:ext cx="3502668" cy="461665"/>
          </a:xfrm>
          <a:prstGeom prst="rect">
            <a:avLst/>
          </a:prstGeom>
          <a:noFill/>
        </p:spPr>
        <p:txBody>
          <a:bodyPr wrap="square">
            <a:spAutoFit/>
          </a:bodyPr>
          <a:lstStyle/>
          <a:p>
            <a:pPr lvl="0">
              <a:buNone/>
            </a:pPr>
            <a:r>
              <a:rPr lang="en-US" sz="2400" cap="small">
                <a:solidFill>
                  <a:schemeClr val="accent3"/>
                </a:solidFill>
                <a:hlinkClick r:id="rId7"/>
              </a:rPr>
              <a:t>Using an external condom</a:t>
            </a:r>
            <a:endParaRPr lang="en-US" sz="2400" cap="small">
              <a:solidFill>
                <a:schemeClr val="accent3"/>
              </a:solidFill>
            </a:endParaRPr>
          </a:p>
        </p:txBody>
      </p:sp>
      <p:pic>
        <p:nvPicPr>
          <p:cNvPr id="7" name="Online Media 6" title="Using a Condom">
            <a:hlinkClick r:id="" action="ppaction://media"/>
            <a:extLst>
              <a:ext uri="{FF2B5EF4-FFF2-40B4-BE49-F238E27FC236}">
                <a16:creationId xmlns:a16="http://schemas.microsoft.com/office/drawing/2014/main" id="{026E6BFF-5C18-3ADA-3624-0ECA73808447}"/>
              </a:ext>
            </a:extLst>
          </p:cNvPr>
          <p:cNvPicPr>
            <a:picLocks noRot="1" noChangeAspect="1"/>
          </p:cNvPicPr>
          <p:nvPr>
            <a:videoFile r:link="rId1"/>
          </p:nvPr>
        </p:nvPicPr>
        <p:blipFill>
          <a:blip r:embed="rId8"/>
          <a:stretch>
            <a:fillRect/>
          </a:stretch>
        </p:blipFill>
        <p:spPr>
          <a:xfrm>
            <a:off x="587828" y="2260628"/>
            <a:ext cx="3502668" cy="1979012"/>
          </a:xfrm>
          <a:prstGeom prst="rect">
            <a:avLst/>
          </a:prstGeom>
        </p:spPr>
      </p:pic>
      <p:sp>
        <p:nvSpPr>
          <p:cNvPr id="10" name="TextBox 9">
            <a:extLst>
              <a:ext uri="{FF2B5EF4-FFF2-40B4-BE49-F238E27FC236}">
                <a16:creationId xmlns:a16="http://schemas.microsoft.com/office/drawing/2014/main" id="{2F9648C6-560D-A741-0040-51D7615D10A1}"/>
              </a:ext>
            </a:extLst>
          </p:cNvPr>
          <p:cNvSpPr txBox="1"/>
          <p:nvPr/>
        </p:nvSpPr>
        <p:spPr>
          <a:xfrm>
            <a:off x="487893" y="4399209"/>
            <a:ext cx="3602604" cy="923330"/>
          </a:xfrm>
          <a:prstGeom prst="rect">
            <a:avLst/>
          </a:prstGeom>
          <a:noFill/>
        </p:spPr>
        <p:txBody>
          <a:bodyPr wrap="square">
            <a:spAutoFit/>
          </a:bodyPr>
          <a:lstStyle/>
          <a:p>
            <a:r>
              <a:rPr lang="en-CA">
                <a:hlinkClick r:id="rId7"/>
              </a:rPr>
              <a:t>https://teachingsexualhealth.ca/</a:t>
            </a:r>
            <a:br>
              <a:rPr lang="en-CA">
                <a:hlinkClick r:id="rId7"/>
              </a:rPr>
            </a:br>
            <a:r>
              <a:rPr lang="en-CA">
                <a:hlinkClick r:id="rId7"/>
              </a:rPr>
              <a:t>teachers/resource/</a:t>
            </a:r>
            <a:br>
              <a:rPr lang="en-CA">
                <a:hlinkClick r:id="rId7"/>
              </a:rPr>
            </a:br>
            <a:r>
              <a:rPr lang="en-CA">
                <a:hlinkClick r:id="rId7"/>
              </a:rPr>
              <a:t>using-a-condom-video/</a:t>
            </a:r>
            <a:endParaRPr lang="en-CA"/>
          </a:p>
        </p:txBody>
      </p:sp>
      <p:pic>
        <p:nvPicPr>
          <p:cNvPr id="9" name="Picture 8">
            <a:extLst>
              <a:ext uri="{FF2B5EF4-FFF2-40B4-BE49-F238E27FC236}">
                <a16:creationId xmlns:a16="http://schemas.microsoft.com/office/drawing/2014/main" id="{B4BECDD3-5191-81E8-85E9-799FC4B20E3A}"/>
              </a:ext>
            </a:extLst>
          </p:cNvPr>
          <p:cNvPicPr>
            <a:picLocks noChangeAspect="1"/>
          </p:cNvPicPr>
          <p:nvPr/>
        </p:nvPicPr>
        <p:blipFill rotWithShape="1">
          <a:blip r:embed="rId6">
            <a:alphaModFix amt="70000"/>
            <a:extLst>
              <a:ext uri="{28A0092B-C50C-407E-A947-70E740481C1C}">
                <a14:useLocalDpi xmlns:a14="http://schemas.microsoft.com/office/drawing/2010/main" val="0"/>
              </a:ext>
            </a:extLst>
          </a:blip>
          <a:srcRect r="19547"/>
          <a:stretch/>
        </p:blipFill>
        <p:spPr>
          <a:xfrm>
            <a:off x="7245752" y="0"/>
            <a:ext cx="4946248" cy="6858000"/>
          </a:xfrm>
          <a:prstGeom prst="rect">
            <a:avLst/>
          </a:prstGeom>
        </p:spPr>
      </p:pic>
      <p:pic>
        <p:nvPicPr>
          <p:cNvPr id="8" name="Online Media 7" title="Using a Vaginal Condom">
            <a:hlinkClick r:id="" action="ppaction://media"/>
            <a:extLst>
              <a:ext uri="{FF2B5EF4-FFF2-40B4-BE49-F238E27FC236}">
                <a16:creationId xmlns:a16="http://schemas.microsoft.com/office/drawing/2014/main" id="{5D370117-D23E-B366-8094-C4F859C6BC73}"/>
              </a:ext>
            </a:extLst>
          </p:cNvPr>
          <p:cNvPicPr>
            <a:picLocks noRot="1" noChangeAspect="1"/>
          </p:cNvPicPr>
          <p:nvPr>
            <a:videoFile r:link="rId2"/>
          </p:nvPr>
        </p:nvPicPr>
        <p:blipFill>
          <a:blip r:embed="rId9"/>
          <a:stretch>
            <a:fillRect/>
          </a:stretch>
        </p:blipFill>
        <p:spPr>
          <a:xfrm>
            <a:off x="4515093" y="2255125"/>
            <a:ext cx="3502668" cy="1979012"/>
          </a:xfrm>
          <a:prstGeom prst="rect">
            <a:avLst/>
          </a:prstGeom>
        </p:spPr>
      </p:pic>
      <p:sp>
        <p:nvSpPr>
          <p:cNvPr id="12" name="TextBox 11">
            <a:extLst>
              <a:ext uri="{FF2B5EF4-FFF2-40B4-BE49-F238E27FC236}">
                <a16:creationId xmlns:a16="http://schemas.microsoft.com/office/drawing/2014/main" id="{2885AC23-C95A-BA5F-A10C-4EEB5473501A}"/>
              </a:ext>
            </a:extLst>
          </p:cNvPr>
          <p:cNvSpPr txBox="1"/>
          <p:nvPr/>
        </p:nvSpPr>
        <p:spPr>
          <a:xfrm>
            <a:off x="4452617" y="4399209"/>
            <a:ext cx="3565144" cy="923330"/>
          </a:xfrm>
          <a:prstGeom prst="rect">
            <a:avLst/>
          </a:prstGeom>
          <a:noFill/>
        </p:spPr>
        <p:txBody>
          <a:bodyPr wrap="square">
            <a:spAutoFit/>
          </a:bodyPr>
          <a:lstStyle/>
          <a:p>
            <a:r>
              <a:rPr lang="en-CA">
                <a:hlinkClick r:id="rId10"/>
              </a:rPr>
              <a:t>https://teachingsexualhealth.ca/</a:t>
            </a:r>
            <a:br>
              <a:rPr lang="en-CA">
                <a:hlinkClick r:id="rId10"/>
              </a:rPr>
            </a:br>
            <a:r>
              <a:rPr lang="en-CA">
                <a:hlinkClick r:id="rId10"/>
              </a:rPr>
              <a:t>teachers/resource/</a:t>
            </a:r>
            <a:br>
              <a:rPr lang="en-CA">
                <a:hlinkClick r:id="rId10"/>
              </a:rPr>
            </a:br>
            <a:r>
              <a:rPr lang="en-CA">
                <a:hlinkClick r:id="rId10"/>
              </a:rPr>
              <a:t>using-a-vaginal-condom/</a:t>
            </a:r>
            <a:r>
              <a:rPr lang="en-CA"/>
              <a:t> </a:t>
            </a:r>
          </a:p>
        </p:txBody>
      </p:sp>
      <p:sp>
        <p:nvSpPr>
          <p:cNvPr id="16" name="TextBox 15">
            <a:extLst>
              <a:ext uri="{FF2B5EF4-FFF2-40B4-BE49-F238E27FC236}">
                <a16:creationId xmlns:a16="http://schemas.microsoft.com/office/drawing/2014/main" id="{09453FD0-8FCA-2929-3414-CDD50577D233}"/>
              </a:ext>
            </a:extLst>
          </p:cNvPr>
          <p:cNvSpPr txBox="1"/>
          <p:nvPr/>
        </p:nvSpPr>
        <p:spPr>
          <a:xfrm>
            <a:off x="4515092" y="1592936"/>
            <a:ext cx="3502668" cy="461665"/>
          </a:xfrm>
          <a:prstGeom prst="rect">
            <a:avLst/>
          </a:prstGeom>
          <a:noFill/>
        </p:spPr>
        <p:txBody>
          <a:bodyPr wrap="square">
            <a:spAutoFit/>
          </a:bodyPr>
          <a:lstStyle/>
          <a:p>
            <a:pPr lvl="0">
              <a:buNone/>
            </a:pPr>
            <a:r>
              <a:rPr lang="en-US" sz="2400" cap="small">
                <a:solidFill>
                  <a:schemeClr val="accent3"/>
                </a:solidFill>
                <a:hlinkClick r:id="rId10"/>
              </a:rPr>
              <a:t>Using an internal condom</a:t>
            </a:r>
            <a:endParaRPr lang="en-US" sz="2000" cap="small">
              <a:solidFill>
                <a:schemeClr val="accent3"/>
              </a:solidFill>
            </a:endParaRPr>
          </a:p>
        </p:txBody>
      </p:sp>
      <p:sp>
        <p:nvSpPr>
          <p:cNvPr id="11" name="TextBox 10">
            <a:extLst>
              <a:ext uri="{FF2B5EF4-FFF2-40B4-BE49-F238E27FC236}">
                <a16:creationId xmlns:a16="http://schemas.microsoft.com/office/drawing/2014/main" id="{10F0FFD6-36CE-3822-67E4-78C8B48C6D28}"/>
              </a:ext>
            </a:extLst>
          </p:cNvPr>
          <p:cNvSpPr txBox="1"/>
          <p:nvPr/>
        </p:nvSpPr>
        <p:spPr>
          <a:xfrm>
            <a:off x="8330204" y="1592935"/>
            <a:ext cx="3502668" cy="461665"/>
          </a:xfrm>
          <a:prstGeom prst="rect">
            <a:avLst/>
          </a:prstGeom>
          <a:noFill/>
        </p:spPr>
        <p:txBody>
          <a:bodyPr wrap="square">
            <a:spAutoFit/>
          </a:bodyPr>
          <a:lstStyle/>
          <a:p>
            <a:pPr lvl="0">
              <a:buNone/>
            </a:pPr>
            <a:r>
              <a:rPr lang="en-US" sz="2400" cap="small">
                <a:solidFill>
                  <a:schemeClr val="accent3"/>
                </a:solidFill>
                <a:hlinkClick r:id="rId10"/>
              </a:rPr>
              <a:t>Using a dental dam</a:t>
            </a:r>
            <a:endParaRPr lang="en-US" sz="2000" cap="small">
              <a:solidFill>
                <a:schemeClr val="accent3"/>
              </a:solidFill>
            </a:endParaRPr>
          </a:p>
        </p:txBody>
      </p:sp>
      <p:sp>
        <p:nvSpPr>
          <p:cNvPr id="13" name="TextBox 12">
            <a:extLst>
              <a:ext uri="{FF2B5EF4-FFF2-40B4-BE49-F238E27FC236}">
                <a16:creationId xmlns:a16="http://schemas.microsoft.com/office/drawing/2014/main" id="{663A96C1-F0C8-8BB5-F57A-A8669EE37A4C}"/>
              </a:ext>
            </a:extLst>
          </p:cNvPr>
          <p:cNvSpPr txBox="1"/>
          <p:nvPr/>
        </p:nvSpPr>
        <p:spPr>
          <a:xfrm>
            <a:off x="8298966" y="4399209"/>
            <a:ext cx="3565144" cy="923330"/>
          </a:xfrm>
          <a:prstGeom prst="rect">
            <a:avLst/>
          </a:prstGeom>
          <a:noFill/>
        </p:spPr>
        <p:txBody>
          <a:bodyPr wrap="square">
            <a:spAutoFit/>
          </a:bodyPr>
          <a:lstStyle/>
          <a:p>
            <a:r>
              <a:rPr lang="en-CA">
                <a:hlinkClick r:id="rId11"/>
              </a:rPr>
              <a:t>https://teachingsexualhealth.ca/</a:t>
            </a:r>
            <a:br>
              <a:rPr lang="en-CA">
                <a:hlinkClick r:id="rId11"/>
              </a:rPr>
            </a:br>
            <a:r>
              <a:rPr lang="en-CA">
                <a:hlinkClick r:id="rId11"/>
              </a:rPr>
              <a:t>teachers/resource/</a:t>
            </a:r>
            <a:br>
              <a:rPr lang="en-CA">
                <a:hlinkClick r:id="rId11"/>
              </a:rPr>
            </a:br>
            <a:r>
              <a:rPr lang="en-CA">
                <a:hlinkClick r:id="rId11"/>
              </a:rPr>
              <a:t>using-a-dental-dam/</a:t>
            </a:r>
            <a:r>
              <a:rPr lang="en-CA"/>
              <a:t> </a:t>
            </a:r>
          </a:p>
        </p:txBody>
      </p:sp>
      <p:pic>
        <p:nvPicPr>
          <p:cNvPr id="17" name="Online Media 16" title="Using a Dental Dam">
            <a:hlinkClick r:id="" action="ppaction://media"/>
            <a:extLst>
              <a:ext uri="{FF2B5EF4-FFF2-40B4-BE49-F238E27FC236}">
                <a16:creationId xmlns:a16="http://schemas.microsoft.com/office/drawing/2014/main" id="{663DEA4C-38A7-F758-137F-75FE683260C8}"/>
              </a:ext>
            </a:extLst>
          </p:cNvPr>
          <p:cNvPicPr>
            <a:picLocks noRot="1" noChangeAspect="1"/>
          </p:cNvPicPr>
          <p:nvPr>
            <a:videoFile r:link="rId3"/>
          </p:nvPr>
        </p:nvPicPr>
        <p:blipFill>
          <a:blip r:embed="rId12"/>
          <a:stretch>
            <a:fillRect/>
          </a:stretch>
        </p:blipFill>
        <p:spPr>
          <a:xfrm>
            <a:off x="8442358" y="2211369"/>
            <a:ext cx="3502668" cy="1979012"/>
          </a:xfrm>
          <a:prstGeom prst="rect">
            <a:avLst/>
          </a:prstGeom>
        </p:spPr>
      </p:pic>
    </p:spTree>
    <p:extLst>
      <p:ext uri="{BB962C8B-B14F-4D97-AF65-F5344CB8AC3E}">
        <p14:creationId xmlns:p14="http://schemas.microsoft.com/office/powerpoint/2010/main" val="32383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17"/>
                </p:tgtEl>
              </p:cMediaNode>
            </p:video>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r="19547"/>
          <a:stretch/>
        </p:blipFill>
        <p:spPr>
          <a:xfrm>
            <a:off x="5359079" y="0"/>
            <a:ext cx="6832922" cy="6858000"/>
          </a:xfrm>
          <a:prstGeom prst="rect">
            <a:avLst/>
          </a:prstGeom>
        </p:spPr>
      </p:pic>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587828" y="666290"/>
            <a:ext cx="10657927" cy="652319"/>
          </a:xfrm>
        </p:spPr>
        <p:txBody>
          <a:bodyPr>
            <a:normAutofit/>
          </a:bodyPr>
          <a:lstStyle/>
          <a:p>
            <a:r>
              <a:rPr lang="en-US">
                <a:solidFill>
                  <a:schemeClr val="accent3"/>
                </a:solidFill>
              </a:rPr>
              <a:t>Demonstration: How to use a condom</a:t>
            </a:r>
            <a:endParaRPr lang="en-CA">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64</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94780B2E-A5DC-A790-8418-C3B71B488A9E}"/>
              </a:ext>
            </a:extLst>
          </p:cNvPr>
          <p:cNvSpPr txBox="1"/>
          <p:nvPr/>
        </p:nvSpPr>
        <p:spPr>
          <a:xfrm>
            <a:off x="587828" y="1592936"/>
            <a:ext cx="4995081" cy="523220"/>
          </a:xfrm>
          <a:prstGeom prst="rect">
            <a:avLst/>
          </a:prstGeom>
          <a:noFill/>
        </p:spPr>
        <p:txBody>
          <a:bodyPr wrap="square">
            <a:spAutoFit/>
          </a:bodyPr>
          <a:lstStyle/>
          <a:p>
            <a:pPr lvl="0">
              <a:buNone/>
            </a:pPr>
            <a:r>
              <a:rPr lang="en-US" sz="2800" cap="small">
                <a:solidFill>
                  <a:schemeClr val="accent3"/>
                </a:solidFill>
              </a:rPr>
              <a:t>Using an external condom</a:t>
            </a:r>
          </a:p>
        </p:txBody>
      </p:sp>
      <p:sp>
        <p:nvSpPr>
          <p:cNvPr id="16" name="TextBox 15">
            <a:extLst>
              <a:ext uri="{FF2B5EF4-FFF2-40B4-BE49-F238E27FC236}">
                <a16:creationId xmlns:a16="http://schemas.microsoft.com/office/drawing/2014/main" id="{09453FD0-8FCA-2929-3414-CDD50577D233}"/>
              </a:ext>
            </a:extLst>
          </p:cNvPr>
          <p:cNvSpPr txBox="1"/>
          <p:nvPr/>
        </p:nvSpPr>
        <p:spPr>
          <a:xfrm>
            <a:off x="6266427" y="1618579"/>
            <a:ext cx="4031297" cy="523220"/>
          </a:xfrm>
          <a:prstGeom prst="rect">
            <a:avLst/>
          </a:prstGeom>
          <a:noFill/>
        </p:spPr>
        <p:txBody>
          <a:bodyPr wrap="square">
            <a:spAutoFit/>
          </a:bodyPr>
          <a:lstStyle/>
          <a:p>
            <a:pPr lvl="0">
              <a:buNone/>
            </a:pPr>
            <a:r>
              <a:rPr lang="en-US" sz="2800" cap="small">
                <a:solidFill>
                  <a:schemeClr val="accent3"/>
                </a:solidFill>
              </a:rPr>
              <a:t>Using an internal condom</a:t>
            </a:r>
            <a:endParaRPr lang="en-US" sz="2400" cap="small">
              <a:solidFill>
                <a:schemeClr val="accent3"/>
              </a:solidFill>
            </a:endParaRPr>
          </a:p>
        </p:txBody>
      </p:sp>
      <p:pic>
        <p:nvPicPr>
          <p:cNvPr id="11" name="Picture 10">
            <a:extLst>
              <a:ext uri="{FF2B5EF4-FFF2-40B4-BE49-F238E27FC236}">
                <a16:creationId xmlns:a16="http://schemas.microsoft.com/office/drawing/2014/main" id="{EA3A202F-9EB2-4E18-2CF6-FCB4652401BB}"/>
              </a:ext>
            </a:extLst>
          </p:cNvPr>
          <p:cNvPicPr>
            <a:picLocks noChangeAspect="1"/>
          </p:cNvPicPr>
          <p:nvPr/>
        </p:nvPicPr>
        <p:blipFill rotWithShape="1">
          <a:blip r:embed="rId4">
            <a:extLst>
              <a:ext uri="{28A0092B-C50C-407E-A947-70E740481C1C}">
                <a14:useLocalDpi xmlns:a14="http://schemas.microsoft.com/office/drawing/2010/main" val="0"/>
              </a:ext>
            </a:extLst>
          </a:blip>
          <a:srcRect l="3243" r="10354"/>
          <a:stretch/>
        </p:blipFill>
        <p:spPr>
          <a:xfrm>
            <a:off x="6266427" y="2183810"/>
            <a:ext cx="4551722" cy="3564000"/>
          </a:xfrm>
          <a:prstGeom prst="rect">
            <a:avLst/>
          </a:prstGeom>
        </p:spPr>
      </p:pic>
      <p:pic>
        <p:nvPicPr>
          <p:cNvPr id="14" name="Picture 13">
            <a:extLst>
              <a:ext uri="{FF2B5EF4-FFF2-40B4-BE49-F238E27FC236}">
                <a16:creationId xmlns:a16="http://schemas.microsoft.com/office/drawing/2014/main" id="{074A09FF-09FC-42D0-1F02-72C0ABEE7995}"/>
              </a:ext>
            </a:extLst>
          </p:cNvPr>
          <p:cNvPicPr>
            <a:picLocks noChangeAspect="1"/>
          </p:cNvPicPr>
          <p:nvPr/>
        </p:nvPicPr>
        <p:blipFill rotWithShape="1">
          <a:blip r:embed="rId5">
            <a:extLst>
              <a:ext uri="{28A0092B-C50C-407E-A947-70E740481C1C}">
                <a14:useLocalDpi xmlns:a14="http://schemas.microsoft.com/office/drawing/2010/main" val="0"/>
              </a:ext>
            </a:extLst>
          </a:blip>
          <a:srcRect l="4927" r="6109"/>
          <a:stretch/>
        </p:blipFill>
        <p:spPr>
          <a:xfrm>
            <a:off x="587828" y="2183334"/>
            <a:ext cx="4551722" cy="3564476"/>
          </a:xfrm>
          <a:prstGeom prst="rect">
            <a:avLst/>
          </a:prstGeom>
        </p:spPr>
      </p:pic>
    </p:spTree>
    <p:extLst>
      <p:ext uri="{BB962C8B-B14F-4D97-AF65-F5344CB8AC3E}">
        <p14:creationId xmlns:p14="http://schemas.microsoft.com/office/powerpoint/2010/main" val="218364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4538406" y="0"/>
            <a:ext cx="7653594"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65</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30" name="Title 1">
            <a:extLst>
              <a:ext uri="{FF2B5EF4-FFF2-40B4-BE49-F238E27FC236}">
                <a16:creationId xmlns:a16="http://schemas.microsoft.com/office/drawing/2014/main" id="{ADA28ECF-63D6-492A-276D-87904262DADA}"/>
              </a:ext>
            </a:extLst>
          </p:cNvPr>
          <p:cNvSpPr txBox="1">
            <a:spLocks/>
          </p:cNvSpPr>
          <p:nvPr/>
        </p:nvSpPr>
        <p:spPr>
          <a:xfrm>
            <a:off x="587826" y="666290"/>
            <a:ext cx="8071432" cy="9620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Where to get barriers </a:t>
            </a:r>
            <a:endParaRPr lang="en-CA">
              <a:solidFill>
                <a:schemeClr val="accent3"/>
              </a:solidFill>
            </a:endParaRPr>
          </a:p>
        </p:txBody>
      </p:sp>
      <p:grpSp>
        <p:nvGrpSpPr>
          <p:cNvPr id="8" name="Group 7">
            <a:extLst>
              <a:ext uri="{FF2B5EF4-FFF2-40B4-BE49-F238E27FC236}">
                <a16:creationId xmlns:a16="http://schemas.microsoft.com/office/drawing/2014/main" id="{4F4A8642-6E95-3FEF-100A-B5AAB9E0AC4B}"/>
              </a:ext>
            </a:extLst>
          </p:cNvPr>
          <p:cNvGrpSpPr/>
          <p:nvPr/>
        </p:nvGrpSpPr>
        <p:grpSpPr>
          <a:xfrm>
            <a:off x="1197601" y="1522328"/>
            <a:ext cx="10130072" cy="5632311"/>
            <a:chOff x="1196629" y="1429872"/>
            <a:chExt cx="10130072" cy="5632311"/>
          </a:xfrm>
        </p:grpSpPr>
        <p:sp>
          <p:nvSpPr>
            <p:cNvPr id="2" name="TextBox 1">
              <a:extLst>
                <a:ext uri="{FF2B5EF4-FFF2-40B4-BE49-F238E27FC236}">
                  <a16:creationId xmlns:a16="http://schemas.microsoft.com/office/drawing/2014/main" id="{34893361-B7F0-7749-D60D-F71EFB5EDA5F}"/>
                </a:ext>
              </a:extLst>
            </p:cNvPr>
            <p:cNvSpPr txBox="1"/>
            <p:nvPr/>
          </p:nvSpPr>
          <p:spPr>
            <a:xfrm>
              <a:off x="1196629" y="1429872"/>
              <a:ext cx="2901217" cy="5632311"/>
            </a:xfrm>
            <a:prstGeom prst="rect">
              <a:avLst/>
            </a:prstGeom>
            <a:noFill/>
          </p:spPr>
          <p:txBody>
            <a:bodyPr wrap="square" rtlCol="0">
              <a:spAutoFit/>
            </a:bodyPr>
            <a:lstStyle/>
            <a:p>
              <a:pPr algn="r"/>
              <a:r>
                <a:rPr lang="en-CA" sz="2400" b="1" cap="small">
                  <a:solidFill>
                    <a:schemeClr val="accent4"/>
                  </a:solidFill>
                </a:rPr>
                <a:t>Condoms are available free of charge at sexual health clinics</a:t>
              </a:r>
            </a:p>
            <a:p>
              <a:pPr algn="r"/>
              <a:endParaRPr lang="en-CA" sz="2400" b="1" cap="small">
                <a:solidFill>
                  <a:schemeClr val="tx1">
                    <a:lumMod val="75000"/>
                    <a:lumOff val="25000"/>
                  </a:schemeClr>
                </a:solidFill>
              </a:endParaRPr>
            </a:p>
            <a:p>
              <a:pPr algn="r"/>
              <a:endParaRPr lang="en-CA" sz="2400" b="1" cap="small">
                <a:solidFill>
                  <a:schemeClr val="tx1">
                    <a:lumMod val="75000"/>
                    <a:lumOff val="25000"/>
                  </a:schemeClr>
                </a:solidFill>
              </a:endParaRPr>
            </a:p>
            <a:p>
              <a:pPr algn="r"/>
              <a:r>
                <a:rPr lang="en-CA" sz="2400" b="1" cap="small">
                  <a:solidFill>
                    <a:schemeClr val="accent3"/>
                  </a:solidFill>
                </a:rPr>
                <a:t>Condoms and dental dams can</a:t>
              </a:r>
              <a:r>
                <a:rPr lang="en-US" sz="2400" b="1" cap="small">
                  <a:solidFill>
                    <a:schemeClr val="accent3"/>
                  </a:solidFill>
                </a:rPr>
                <a:t> also be purchased at drugstores, grocery stores, convenience stores and online</a:t>
              </a:r>
              <a:endParaRPr lang="en-CA" sz="2400" b="1" cap="small">
                <a:solidFill>
                  <a:schemeClr val="accent3"/>
                </a:solidFill>
              </a:endParaRPr>
            </a:p>
            <a:p>
              <a:pPr algn="r"/>
              <a:endParaRPr lang="en-CA" sz="2400" b="1" cap="small">
                <a:solidFill>
                  <a:schemeClr val="tx1">
                    <a:lumMod val="75000"/>
                    <a:lumOff val="25000"/>
                  </a:schemeClr>
                </a:solidFill>
              </a:endParaRPr>
            </a:p>
            <a:p>
              <a:pPr algn="r"/>
              <a:endParaRPr lang="en-CA" sz="2400" b="1" cap="small">
                <a:solidFill>
                  <a:schemeClr val="tx1">
                    <a:lumMod val="75000"/>
                    <a:lumOff val="25000"/>
                  </a:schemeClr>
                </a:solidFill>
              </a:endParaRPr>
            </a:p>
            <a:p>
              <a:pPr algn="r"/>
              <a:endParaRPr lang="en-CA" sz="2400" b="1" cap="small">
                <a:solidFill>
                  <a:schemeClr val="accent1"/>
                </a:solidFill>
              </a:endParaRPr>
            </a:p>
          </p:txBody>
        </p:sp>
        <p:sp>
          <p:nvSpPr>
            <p:cNvPr id="7" name="TextBox 6">
              <a:extLst>
                <a:ext uri="{FF2B5EF4-FFF2-40B4-BE49-F238E27FC236}">
                  <a16:creationId xmlns:a16="http://schemas.microsoft.com/office/drawing/2014/main" id="{E609BA0C-FB6B-0FB0-7C69-70163F7E8B36}"/>
                </a:ext>
              </a:extLst>
            </p:cNvPr>
            <p:cNvSpPr txBox="1"/>
            <p:nvPr/>
          </p:nvSpPr>
          <p:spPr>
            <a:xfrm>
              <a:off x="3974488" y="1443718"/>
              <a:ext cx="7352213" cy="461665"/>
            </a:xfrm>
            <a:prstGeom prst="rect">
              <a:avLst/>
            </a:prstGeom>
            <a:noFill/>
          </p:spPr>
          <p:txBody>
            <a:bodyPr wrap="square" rtlCol="0">
              <a:spAutoFit/>
            </a:bodyPr>
            <a:lstStyle/>
            <a:p>
              <a:endParaRPr lang="en-CA" sz="2400">
                <a:solidFill>
                  <a:schemeClr val="tx1">
                    <a:lumMod val="65000"/>
                    <a:lumOff val="35000"/>
                  </a:schemeClr>
                </a:solidFill>
              </a:endParaRPr>
            </a:p>
          </p:txBody>
        </p:sp>
      </p:grpSp>
      <p:sp>
        <p:nvSpPr>
          <p:cNvPr id="5" name="Freeform 2">
            <a:extLst>
              <a:ext uri="{FF2B5EF4-FFF2-40B4-BE49-F238E27FC236}">
                <a16:creationId xmlns:a16="http://schemas.microsoft.com/office/drawing/2014/main" id="{91EFAC4C-A2C4-13B2-3E90-A2783B65E7E1}"/>
              </a:ext>
            </a:extLst>
          </p:cNvPr>
          <p:cNvSpPr/>
          <p:nvPr/>
        </p:nvSpPr>
        <p:spPr>
          <a:xfrm>
            <a:off x="5864327" y="957929"/>
            <a:ext cx="4763991" cy="4806991"/>
          </a:xfrm>
          <a:custGeom>
            <a:avLst/>
            <a:gdLst/>
            <a:ahLst/>
            <a:cxnLst/>
            <a:rect l="l" t="t" r="r" b="b"/>
            <a:pathLst>
              <a:path w="10011157" h="8229600">
                <a:moveTo>
                  <a:pt x="0" y="0"/>
                </a:moveTo>
                <a:lnTo>
                  <a:pt x="10011157" y="0"/>
                </a:lnTo>
                <a:lnTo>
                  <a:pt x="10011157" y="8229600"/>
                </a:lnTo>
                <a:lnTo>
                  <a:pt x="0" y="822960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3899534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fld id="{56F460CF-4789-5848-B965-6EAFD6B7CB2A}" type="slidenum">
              <a:rPr lang="en-US" smtClean="0"/>
              <a:t>66</a:t>
            </a:fld>
            <a:endParaRPr lang="en-US"/>
          </a:p>
        </p:txBody>
      </p:sp>
      <p:pic>
        <p:nvPicPr>
          <p:cNvPr id="15" name="Picture 14">
            <a:extLst>
              <a:ext uri="{FF2B5EF4-FFF2-40B4-BE49-F238E27FC236}">
                <a16:creationId xmlns:a16="http://schemas.microsoft.com/office/drawing/2014/main" id="{E9CA57C8-43CC-E4AF-1813-BE9DF65405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1426" y="2803342"/>
            <a:ext cx="2163733" cy="1251316"/>
          </a:xfrm>
          <a:prstGeom prst="rect">
            <a:avLst/>
          </a:prstGeom>
        </p:spPr>
      </p:pic>
      <p:pic>
        <p:nvPicPr>
          <p:cNvPr id="6" name="Picture 5">
            <a:hlinkClick r:id="rId4"/>
            <a:extLst>
              <a:ext uri="{FF2B5EF4-FFF2-40B4-BE49-F238E27FC236}">
                <a16:creationId xmlns:a16="http://schemas.microsoft.com/office/drawing/2014/main" id="{C3EEA7D3-2FD8-7386-6AF0-54B65316D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77" y="187450"/>
            <a:ext cx="8380952" cy="6361905"/>
          </a:xfrm>
          <a:prstGeom prst="rect">
            <a:avLst/>
          </a:prstGeom>
        </p:spPr>
      </p:pic>
    </p:spTree>
    <p:extLst>
      <p:ext uri="{BB962C8B-B14F-4D97-AF65-F5344CB8AC3E}">
        <p14:creationId xmlns:p14="http://schemas.microsoft.com/office/powerpoint/2010/main" val="419690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11009836" cy="538389"/>
          </a:xfrm>
        </p:spPr>
        <p:txBody>
          <a:bodyPr>
            <a:normAutofit/>
          </a:bodyPr>
          <a:lstStyle/>
          <a:p>
            <a:r>
              <a:rPr lang="en-US">
                <a:solidFill>
                  <a:schemeClr val="accent3"/>
                </a:solidFill>
              </a:rPr>
              <a:t>Choosing not to have sex </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Text Placeholder 2">
            <a:extLst>
              <a:ext uri="{FF2B5EF4-FFF2-40B4-BE49-F238E27FC236}">
                <a16:creationId xmlns:a16="http://schemas.microsoft.com/office/drawing/2014/main" id="{A1AC7BAD-68B6-C99D-10EE-B8C0EFED7AF6}"/>
              </a:ext>
            </a:extLst>
          </p:cNvPr>
          <p:cNvSpPr>
            <a:spLocks noGrp="1"/>
          </p:cNvSpPr>
          <p:nvPr>
            <p:ph type="body" sz="quarter" idx="13"/>
          </p:nvPr>
        </p:nvSpPr>
        <p:spPr>
          <a:xfrm>
            <a:off x="577055" y="1355196"/>
            <a:ext cx="10352202" cy="4409723"/>
          </a:xfrm>
        </p:spPr>
        <p:txBody>
          <a:bodyPr vert="horz" lIns="91440" tIns="45720" rIns="91440" bIns="45720" rtlCol="0" anchor="t">
            <a:noAutofit/>
          </a:bodyPr>
          <a:lstStyle/>
          <a:p>
            <a:pPr marL="342900" indent="-342900">
              <a:buFont typeface="Arial" panose="020B0604020202020204" pitchFamily="34" charset="0"/>
              <a:buChar char="•"/>
            </a:pPr>
            <a:r>
              <a:rPr lang="en-US"/>
              <a:t>The only way to fully avoid STIs is to abstain from any activity that involves </a:t>
            </a:r>
            <a:r>
              <a:rPr lang="en-US" dirty="0"/>
              <a:t>sexual contact between one person’s body and another person’s genital area, semen, vaginal fluid or blood.</a:t>
            </a:r>
          </a:p>
          <a:p>
            <a:pPr marL="342900" indent="-342900">
              <a:buFont typeface="Arial" panose="020B0604020202020204" pitchFamily="34" charset="0"/>
              <a:buChar char="•"/>
            </a:pPr>
            <a:r>
              <a:rPr lang="en-US"/>
              <a:t>Choosing not to have sex won’t fully protect against BBIs, because BBIs are also transmitted through contact with blood and body fluids such as sharing drug use equipment, tattoo supplies, etc. </a:t>
            </a:r>
          </a:p>
          <a:p>
            <a:endParaRPr lang="en-CA"/>
          </a:p>
        </p:txBody>
      </p:sp>
    </p:spTree>
    <p:extLst>
      <p:ext uri="{BB962C8B-B14F-4D97-AF65-F5344CB8AC3E}">
        <p14:creationId xmlns:p14="http://schemas.microsoft.com/office/powerpoint/2010/main" val="481304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68</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descr="A diagram of a health care&#10;&#10;Description automatically generated">
            <a:extLst>
              <a:ext uri="{FF2B5EF4-FFF2-40B4-BE49-F238E27FC236}">
                <a16:creationId xmlns:a16="http://schemas.microsoft.com/office/drawing/2014/main" id="{AB5D19EC-1CCF-E8E5-74B8-FD66F5664EC1}"/>
              </a:ext>
            </a:extLst>
          </p:cNvPr>
          <p:cNvPicPr>
            <a:picLocks noChangeAspect="1"/>
          </p:cNvPicPr>
          <p:nvPr/>
        </p:nvPicPr>
        <p:blipFill rotWithShape="1">
          <a:blip r:embed="rId3">
            <a:extLst>
              <a:ext uri="{28A0092B-C50C-407E-A947-70E740481C1C}">
                <a14:useLocalDpi xmlns:a14="http://schemas.microsoft.com/office/drawing/2010/main" val="0"/>
              </a:ext>
            </a:extLst>
          </a:blip>
          <a:srcRect t="559"/>
          <a:stretch/>
        </p:blipFill>
        <p:spPr>
          <a:xfrm>
            <a:off x="0" y="-1"/>
            <a:ext cx="12192000" cy="5945377"/>
          </a:xfrm>
          <a:prstGeom prst="rect">
            <a:avLst/>
          </a:prstGeom>
        </p:spPr>
      </p:pic>
    </p:spTree>
    <p:extLst>
      <p:ext uri="{BB962C8B-B14F-4D97-AF65-F5344CB8AC3E}">
        <p14:creationId xmlns:p14="http://schemas.microsoft.com/office/powerpoint/2010/main" val="2214653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69</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2" name="Picture 1">
            <a:extLst>
              <a:ext uri="{FF2B5EF4-FFF2-40B4-BE49-F238E27FC236}">
                <a16:creationId xmlns:a16="http://schemas.microsoft.com/office/drawing/2014/main" id="{80C69EF5-5497-9131-7D5B-9F56CF93E8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96" y="92599"/>
            <a:ext cx="12071007" cy="5856790"/>
          </a:xfrm>
          <a:prstGeom prst="rect">
            <a:avLst/>
          </a:prstGeom>
        </p:spPr>
      </p:pic>
    </p:spTree>
    <p:extLst>
      <p:ext uri="{BB962C8B-B14F-4D97-AF65-F5344CB8AC3E}">
        <p14:creationId xmlns:p14="http://schemas.microsoft.com/office/powerpoint/2010/main" val="298700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37444"/>
            <a:ext cx="13493139" cy="7266119"/>
          </a:xfrm>
          <a:custGeom>
            <a:avLst/>
            <a:gdLst/>
            <a:ahLst/>
            <a:cxnLst/>
            <a:rect l="l" t="t" r="r" b="b"/>
            <a:pathLst>
              <a:path w="20239709" h="10899179">
                <a:moveTo>
                  <a:pt x="0" y="0"/>
                </a:moveTo>
                <a:lnTo>
                  <a:pt x="20239709" y="0"/>
                </a:lnTo>
                <a:lnTo>
                  <a:pt x="20239709" y="10899179"/>
                </a:lnTo>
                <a:lnTo>
                  <a:pt x="0" y="10899179"/>
                </a:lnTo>
                <a:lnTo>
                  <a:pt x="0" y="0"/>
                </a:lnTo>
                <a:close/>
              </a:path>
            </a:pathLst>
          </a:custGeom>
          <a:blipFill>
            <a:blip r:embed="rId3">
              <a:alphaModFix amt="18000"/>
              <a:extLst>
                <a:ext uri="{28A0092B-C50C-407E-A947-70E740481C1C}">
                  <a14:useLocalDpi xmlns:a14="http://schemas.microsoft.com/office/drawing/2010/main" val="0"/>
                </a:ext>
              </a:extLst>
            </a:blip>
            <a:stretch>
              <a:fillRect/>
            </a:stretch>
          </a:blipFill>
        </p:spPr>
        <p:txBody>
          <a:bodyPr/>
          <a:lstStyle/>
          <a:p>
            <a:endParaRPr lang="en-CA" sz="1200"/>
          </a:p>
        </p:txBody>
      </p:sp>
      <p:sp>
        <p:nvSpPr>
          <p:cNvPr id="3" name="Title 1">
            <a:extLst>
              <a:ext uri="{FF2B5EF4-FFF2-40B4-BE49-F238E27FC236}">
                <a16:creationId xmlns:a16="http://schemas.microsoft.com/office/drawing/2014/main" id="{1B8DC96D-A5CC-6D3E-8CE4-21ECA3EC1ECF}"/>
              </a:ext>
            </a:extLst>
          </p:cNvPr>
          <p:cNvSpPr txBox="1">
            <a:spLocks/>
          </p:cNvSpPr>
          <p:nvPr/>
        </p:nvSpPr>
        <p:spPr>
          <a:xfrm>
            <a:off x="587828" y="666290"/>
            <a:ext cx="11299372" cy="5383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Sexually Transmitted and Blood Borne Infections (STBBIs)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in the curriculum</a:t>
            </a:r>
          </a:p>
        </p:txBody>
      </p:sp>
      <p:pic>
        <p:nvPicPr>
          <p:cNvPr id="4" name="Picture 3" descr="A blue logo with a person holding a book&#10;&#10;Description automatically generated">
            <a:extLst>
              <a:ext uri="{FF2B5EF4-FFF2-40B4-BE49-F238E27FC236}">
                <a16:creationId xmlns:a16="http://schemas.microsoft.com/office/drawing/2014/main" id="{66231D9E-9DF5-AF90-0B22-B81DF9DF5DA4}"/>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9650146" y="1884254"/>
            <a:ext cx="1658320" cy="1462301"/>
          </a:xfrm>
          <a:prstGeom prst="rect">
            <a:avLst/>
          </a:prstGeom>
        </p:spPr>
      </p:pic>
      <p:sp>
        <p:nvSpPr>
          <p:cNvPr id="7" name="Text Placeholder 4">
            <a:extLst>
              <a:ext uri="{FF2B5EF4-FFF2-40B4-BE49-F238E27FC236}">
                <a16:creationId xmlns:a16="http://schemas.microsoft.com/office/drawing/2014/main" id="{03A9F40A-7352-3768-44B1-62351E0887CE}"/>
              </a:ext>
            </a:extLst>
          </p:cNvPr>
          <p:cNvSpPr txBox="1">
            <a:spLocks/>
          </p:cNvSpPr>
          <p:nvPr/>
        </p:nvSpPr>
        <p:spPr>
          <a:xfrm>
            <a:off x="8935656" y="1335024"/>
            <a:ext cx="2580040" cy="10984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chemeClr val="bg2">
                    <a:lumMod val="50000"/>
                  </a:schemeClr>
                </a:solidFill>
                <a:effectLst/>
                <a:uLnTx/>
                <a:uFillTx/>
                <a:latin typeface="Calibri"/>
                <a:ea typeface="+mn-ea"/>
                <a:cs typeface="+mn-cs"/>
              </a:rPr>
              <a:t>GRADES 8–10 PHE</a:t>
            </a:r>
          </a:p>
        </p:txBody>
      </p:sp>
      <p:sp>
        <p:nvSpPr>
          <p:cNvPr id="8" name="Text Placeholder 2">
            <a:extLst>
              <a:ext uri="{FF2B5EF4-FFF2-40B4-BE49-F238E27FC236}">
                <a16:creationId xmlns:a16="http://schemas.microsoft.com/office/drawing/2014/main" id="{110079EE-EEBB-F333-BFB1-C14F1AE86CA4}"/>
              </a:ext>
            </a:extLst>
          </p:cNvPr>
          <p:cNvSpPr txBox="1">
            <a:spLocks/>
          </p:cNvSpPr>
          <p:nvPr/>
        </p:nvSpPr>
        <p:spPr>
          <a:xfrm>
            <a:off x="587828" y="1484998"/>
            <a:ext cx="7922006" cy="3888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0225" lvl="2" indent="-530225">
              <a:lnSpc>
                <a:spcPct val="100000"/>
              </a:lnSpc>
              <a:spcBef>
                <a:spcPts val="800"/>
              </a:spcBef>
              <a:buClr>
                <a:schemeClr val="accent3"/>
              </a:buClr>
              <a:buSzPct val="100000"/>
              <a:buFont typeface="Wingdings" panose="05000000000000000000" pitchFamily="2" charset="2"/>
              <a:buChar char="q"/>
            </a:pPr>
            <a:r>
              <a:rPr lang="en-US" sz="2400">
                <a:solidFill>
                  <a:schemeClr val="tx1">
                    <a:lumMod val="75000"/>
                    <a:lumOff val="25000"/>
                  </a:schemeClr>
                </a:solidFill>
              </a:rPr>
              <a:t>Making healthy sexual decisions, including protection from sexually transmitted infections (and BBIs)</a:t>
            </a:r>
          </a:p>
          <a:p>
            <a:pPr marL="530225" lvl="2" indent="-530225">
              <a:lnSpc>
                <a:spcPct val="100000"/>
              </a:lnSpc>
              <a:spcBef>
                <a:spcPts val="800"/>
              </a:spcBef>
              <a:buClr>
                <a:schemeClr val="accent3"/>
              </a:buClr>
              <a:buSzPct val="100000"/>
              <a:buFont typeface="Wingdings" panose="05000000000000000000" pitchFamily="2" charset="2"/>
              <a:buChar char="q"/>
            </a:pPr>
            <a:r>
              <a:rPr lang="en-US" sz="2400">
                <a:solidFill>
                  <a:schemeClr val="tx1">
                    <a:lumMod val="75000"/>
                    <a:lumOff val="25000"/>
                  </a:schemeClr>
                </a:solidFill>
              </a:rPr>
              <a:t>Short- and long-term consequences of health decisions</a:t>
            </a:r>
          </a:p>
          <a:p>
            <a:pPr marL="530225" lvl="2" indent="-530225">
              <a:lnSpc>
                <a:spcPct val="100000"/>
              </a:lnSpc>
              <a:spcBef>
                <a:spcPts val="800"/>
              </a:spcBef>
              <a:buClr>
                <a:schemeClr val="accent3"/>
              </a:buClr>
              <a:buSzPct val="100000"/>
              <a:buFont typeface="Wingdings" panose="05000000000000000000" pitchFamily="2" charset="2"/>
              <a:buChar char="q"/>
            </a:pPr>
            <a:r>
              <a:rPr lang="en-US" sz="2400">
                <a:solidFill>
                  <a:schemeClr val="tx1">
                    <a:lumMod val="75000"/>
                    <a:lumOff val="25000"/>
                  </a:schemeClr>
                </a:solidFill>
              </a:rPr>
              <a:t>Sources of health information</a:t>
            </a:r>
          </a:p>
        </p:txBody>
      </p:sp>
      <p:pic>
        <p:nvPicPr>
          <p:cNvPr id="9" name="Picture 8">
            <a:extLst>
              <a:ext uri="{FF2B5EF4-FFF2-40B4-BE49-F238E27FC236}">
                <a16:creationId xmlns:a16="http://schemas.microsoft.com/office/drawing/2014/main" id="{AC017B2F-FF01-E392-CBD7-FC17B9F71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10" name="Subtitle 1">
            <a:extLst>
              <a:ext uri="{FF2B5EF4-FFF2-40B4-BE49-F238E27FC236}">
                <a16:creationId xmlns:a16="http://schemas.microsoft.com/office/drawing/2014/main" id="{F7008867-FEFE-578E-0B92-2EABD3E6006C}"/>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1" name="TextBox 10">
            <a:extLst>
              <a:ext uri="{FF2B5EF4-FFF2-40B4-BE49-F238E27FC236}">
                <a16:creationId xmlns:a16="http://schemas.microsoft.com/office/drawing/2014/main" id="{E67117E0-BA4D-2DB0-1339-DA5FA02B7F2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C32CC000-D1DA-B969-6156-72D0837D3E79}"/>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DCA0206A-B1A5-E5B2-A75A-5BE59284DB7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grpSp>
        <p:nvGrpSpPr>
          <p:cNvPr id="26" name="Group 25">
            <a:extLst>
              <a:ext uri="{FF2B5EF4-FFF2-40B4-BE49-F238E27FC236}">
                <a16:creationId xmlns:a16="http://schemas.microsoft.com/office/drawing/2014/main" id="{DB6ECBCE-2642-EF90-51DC-23B66C24D192}"/>
              </a:ext>
            </a:extLst>
          </p:cNvPr>
          <p:cNvGrpSpPr/>
          <p:nvPr/>
        </p:nvGrpSpPr>
        <p:grpSpPr>
          <a:xfrm>
            <a:off x="587827" y="4068732"/>
            <a:ext cx="4074379" cy="1419495"/>
            <a:chOff x="587827" y="3429000"/>
            <a:chExt cx="4074379" cy="1419495"/>
          </a:xfrm>
        </p:grpSpPr>
        <p:pic>
          <p:nvPicPr>
            <p:cNvPr id="11" name="Picture 10">
              <a:extLst>
                <a:ext uri="{FF2B5EF4-FFF2-40B4-BE49-F238E27FC236}">
                  <a16:creationId xmlns:a16="http://schemas.microsoft.com/office/drawing/2014/main" id="{3AF2481B-5BD2-F71C-3168-42DAEFF1EE6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7827" y="3429000"/>
              <a:ext cx="4074379" cy="833921"/>
            </a:xfrm>
            <a:prstGeom prst="rect">
              <a:avLst/>
            </a:prstGeom>
          </p:spPr>
        </p:pic>
        <p:sp>
          <p:nvSpPr>
            <p:cNvPr id="13" name="TextBox 12">
              <a:extLst>
                <a:ext uri="{FF2B5EF4-FFF2-40B4-BE49-F238E27FC236}">
                  <a16:creationId xmlns:a16="http://schemas.microsoft.com/office/drawing/2014/main" id="{266FA807-5F8D-2E0D-9857-6B45D2BB8F69}"/>
                </a:ext>
              </a:extLst>
            </p:cNvPr>
            <p:cNvSpPr txBox="1"/>
            <p:nvPr/>
          </p:nvSpPr>
          <p:spPr>
            <a:xfrm>
              <a:off x="587827" y="4386830"/>
              <a:ext cx="30491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hlinkClick r:id="rId4"/>
                </a:rPr>
                <a:t>foundrybc.ca</a:t>
              </a: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 </a:t>
              </a:r>
            </a:p>
          </p:txBody>
        </p:sp>
      </p:grpSp>
      <p:grpSp>
        <p:nvGrpSpPr>
          <p:cNvPr id="27" name="Group 26">
            <a:extLst>
              <a:ext uri="{FF2B5EF4-FFF2-40B4-BE49-F238E27FC236}">
                <a16:creationId xmlns:a16="http://schemas.microsoft.com/office/drawing/2014/main" id="{57DCD2E1-4DE6-CF00-E4AC-10B027C41449}"/>
              </a:ext>
            </a:extLst>
          </p:cNvPr>
          <p:cNvGrpSpPr/>
          <p:nvPr/>
        </p:nvGrpSpPr>
        <p:grpSpPr>
          <a:xfrm>
            <a:off x="6435921" y="4233168"/>
            <a:ext cx="4360880" cy="1255059"/>
            <a:chOff x="5363949" y="3593436"/>
            <a:chExt cx="4360880" cy="1255059"/>
          </a:xfrm>
        </p:grpSpPr>
        <p:pic>
          <p:nvPicPr>
            <p:cNvPr id="15" name="Picture 14">
              <a:extLst>
                <a:ext uri="{FF2B5EF4-FFF2-40B4-BE49-F238E27FC236}">
                  <a16:creationId xmlns:a16="http://schemas.microsoft.com/office/drawing/2014/main" id="{48FB4408-55EF-67B1-DDA6-D80B21D28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752" y="3593436"/>
              <a:ext cx="3965578" cy="519302"/>
            </a:xfrm>
            <a:prstGeom prst="rect">
              <a:avLst/>
            </a:prstGeom>
          </p:spPr>
        </p:pic>
        <p:sp>
          <p:nvSpPr>
            <p:cNvPr id="17" name="TextBox 16">
              <a:extLst>
                <a:ext uri="{FF2B5EF4-FFF2-40B4-BE49-F238E27FC236}">
                  <a16:creationId xmlns:a16="http://schemas.microsoft.com/office/drawing/2014/main" id="{14D77288-585C-4356-619C-F0550E908E92}"/>
                </a:ext>
              </a:extLst>
            </p:cNvPr>
            <p:cNvSpPr txBox="1"/>
            <p:nvPr/>
          </p:nvSpPr>
          <p:spPr>
            <a:xfrm>
              <a:off x="5363949" y="4386830"/>
              <a:ext cx="43608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6"/>
                </a:rPr>
                <a:t>optionsforsexualhealth.org/care/</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grpSp>
      <p:pic>
        <p:nvPicPr>
          <p:cNvPr id="1026" name="Picture 2">
            <a:extLst>
              <a:ext uri="{FF2B5EF4-FFF2-40B4-BE49-F238E27FC236}">
                <a16:creationId xmlns:a16="http://schemas.microsoft.com/office/drawing/2014/main" id="{7D666B8F-22CA-5BF0-F1A8-891E128540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459" y="1588184"/>
            <a:ext cx="3279018" cy="8569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2FB5F26-EB7D-E435-1156-FD690D3C21FA}"/>
              </a:ext>
            </a:extLst>
          </p:cNvPr>
          <p:cNvSpPr txBox="1"/>
          <p:nvPr/>
        </p:nvSpPr>
        <p:spPr>
          <a:xfrm>
            <a:off x="476278" y="3024670"/>
            <a:ext cx="4956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8"/>
              </a:rPr>
              <a:t>vch.ca/en/health-topics/sexual-health</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sp>
        <p:nvSpPr>
          <p:cNvPr id="24" name="TextBox 23">
            <a:extLst>
              <a:ext uri="{FF2B5EF4-FFF2-40B4-BE49-F238E27FC236}">
                <a16:creationId xmlns:a16="http://schemas.microsoft.com/office/drawing/2014/main" id="{A6F181A2-22ED-294B-F2C3-F5A04DAE8964}"/>
              </a:ext>
            </a:extLst>
          </p:cNvPr>
          <p:cNvSpPr txBox="1"/>
          <p:nvPr/>
        </p:nvSpPr>
        <p:spPr>
          <a:xfrm>
            <a:off x="476277" y="2664096"/>
            <a:ext cx="4956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1D82F"/>
                </a:solidFill>
                <a:effectLst/>
                <a:uLnTx/>
                <a:uFillTx/>
                <a:latin typeface="Calibri"/>
                <a:ea typeface="+mn-ea"/>
                <a:cs typeface="+mn-cs"/>
              </a:rPr>
              <a:t>Youth and Sexual Health clinics </a:t>
            </a:r>
            <a:endParaRPr kumimoji="0" lang="en-CA" sz="2400" b="1" i="0" u="none" strike="noStrike" kern="1200" cap="none" spc="0" normalizeH="0" baseline="0" noProof="0">
              <a:ln>
                <a:noFill/>
              </a:ln>
              <a:solidFill>
                <a:srgbClr val="C1D82F"/>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1CE7C1EE-F9B5-4040-1BFC-A8E7E66F0384}"/>
              </a:ext>
            </a:extLst>
          </p:cNvPr>
          <p:cNvCxnSpPr>
            <a:cxnSpLocks/>
          </p:cNvCxnSpPr>
          <p:nvPr/>
        </p:nvCxnSpPr>
        <p:spPr>
          <a:xfrm>
            <a:off x="580459" y="3767533"/>
            <a:ext cx="10952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F1A2C67-1E3D-03BF-ADF6-B6ABDF03BEC5}"/>
              </a:ext>
            </a:extLst>
          </p:cNvPr>
          <p:cNvCxnSpPr>
            <a:cxnSpLocks/>
          </p:cNvCxnSpPr>
          <p:nvPr/>
        </p:nvCxnSpPr>
        <p:spPr>
          <a:xfrm>
            <a:off x="5956944" y="1485617"/>
            <a:ext cx="0" cy="4233795"/>
          </a:xfrm>
          <a:prstGeom prst="line">
            <a:avLst/>
          </a:prstGeom>
        </p:spPr>
        <p:style>
          <a:lnRef idx="1">
            <a:schemeClr val="accent2"/>
          </a:lnRef>
          <a:fillRef idx="0">
            <a:schemeClr val="accent2"/>
          </a:fillRef>
          <a:effectRef idx="0">
            <a:schemeClr val="accent2"/>
          </a:effectRef>
          <a:fontRef idx="minor">
            <a:schemeClr val="tx1"/>
          </a:fontRef>
        </p:style>
      </p:cxnSp>
      <p:pic>
        <p:nvPicPr>
          <p:cNvPr id="2050" name="Picture 2">
            <a:extLst>
              <a:ext uri="{FF2B5EF4-FFF2-40B4-BE49-F238E27FC236}">
                <a16:creationId xmlns:a16="http://schemas.microsoft.com/office/drawing/2014/main" id="{1F60D404-C557-15CE-651D-AF3B4D810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1568" y="1693977"/>
            <a:ext cx="3991890" cy="11589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47DE41-D93F-ADEF-BE5E-994E9CF65022}"/>
              </a:ext>
            </a:extLst>
          </p:cNvPr>
          <p:cNvSpPr txBox="1"/>
          <p:nvPr/>
        </p:nvSpPr>
        <p:spPr>
          <a:xfrm>
            <a:off x="6435921" y="3004670"/>
            <a:ext cx="3470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10"/>
              </a:rPr>
              <a:t>getcheckedonline.com</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sp>
        <p:nvSpPr>
          <p:cNvPr id="18" name="Title 1">
            <a:extLst>
              <a:ext uri="{FF2B5EF4-FFF2-40B4-BE49-F238E27FC236}">
                <a16:creationId xmlns:a16="http://schemas.microsoft.com/office/drawing/2014/main" id="{FFEB43DD-A0D0-7C7C-6A00-AAF36CCC005B}"/>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health clinics</a:t>
            </a:r>
            <a:endParaRPr lang="en-CA">
              <a:solidFill>
                <a:schemeClr val="accent3"/>
              </a:solidFill>
            </a:endParaRPr>
          </a:p>
        </p:txBody>
      </p:sp>
    </p:spTree>
    <p:extLst>
      <p:ext uri="{BB962C8B-B14F-4D97-AF65-F5344CB8AC3E}">
        <p14:creationId xmlns:p14="http://schemas.microsoft.com/office/powerpoint/2010/main" val="31456846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A2B3-84F5-DB36-81D1-5FE324D2A76C}"/>
              </a:ext>
            </a:extLst>
          </p:cNvPr>
          <p:cNvSpPr>
            <a:spLocks noGrp="1"/>
          </p:cNvSpPr>
          <p:nvPr>
            <p:ph type="title"/>
          </p:nvPr>
        </p:nvSpPr>
        <p:spPr>
          <a:xfrm>
            <a:off x="587828" y="666290"/>
            <a:ext cx="8266636" cy="538389"/>
          </a:xfrm>
        </p:spPr>
        <p:txBody>
          <a:bodyPr>
            <a:normAutofit/>
          </a:bodyPr>
          <a:lstStyle/>
          <a:p>
            <a:r>
              <a:rPr lang="en-US"/>
              <a:t>Free of charge services at VCH sexual health clinics </a:t>
            </a:r>
            <a:endParaRPr lang="en-CA"/>
          </a:p>
        </p:txBody>
      </p:sp>
      <p:sp>
        <p:nvSpPr>
          <p:cNvPr id="3" name="Text Placeholder 2">
            <a:extLst>
              <a:ext uri="{FF2B5EF4-FFF2-40B4-BE49-F238E27FC236}">
                <a16:creationId xmlns:a16="http://schemas.microsoft.com/office/drawing/2014/main" id="{009E96F7-90AF-6F22-B202-1FDD3B48898C}"/>
              </a:ext>
            </a:extLst>
          </p:cNvPr>
          <p:cNvSpPr>
            <a:spLocks noGrp="1"/>
          </p:cNvSpPr>
          <p:nvPr>
            <p:ph type="body" sz="quarter" idx="13"/>
          </p:nvPr>
        </p:nvSpPr>
        <p:spPr>
          <a:xfrm>
            <a:off x="6576671" y="3673801"/>
            <a:ext cx="10275888" cy="3973512"/>
          </a:xfrm>
        </p:spPr>
        <p:txBody>
          <a:bodyPr/>
          <a:lstStyle/>
          <a:p>
            <a:endParaRPr lang="en-US"/>
          </a:p>
          <a:p>
            <a:endParaRPr lang="en-US"/>
          </a:p>
          <a:p>
            <a:r>
              <a:rPr lang="en-US" sz="2800" b="1"/>
              <a:t>Some clinics may offer: </a:t>
            </a:r>
          </a:p>
          <a:p>
            <a:r>
              <a:rPr lang="en-US"/>
              <a:t> </a:t>
            </a:r>
          </a:p>
          <a:p>
            <a:endParaRPr lang="en-US"/>
          </a:p>
          <a:p>
            <a:endParaRPr lang="en-CA"/>
          </a:p>
        </p:txBody>
      </p:sp>
      <p:sp>
        <p:nvSpPr>
          <p:cNvPr id="4" name="Slide Number Placeholder 3">
            <a:extLst>
              <a:ext uri="{FF2B5EF4-FFF2-40B4-BE49-F238E27FC236}">
                <a16:creationId xmlns:a16="http://schemas.microsoft.com/office/drawing/2014/main" id="{7CCFF6F9-8538-BF82-F251-AFBAB4935A11}"/>
              </a:ext>
            </a:extLst>
          </p:cNvPr>
          <p:cNvSpPr>
            <a:spLocks noGrp="1"/>
          </p:cNvSpPr>
          <p:nvPr>
            <p:ph type="sldNum" sz="quarter" idx="12"/>
          </p:nvPr>
        </p:nvSpPr>
        <p:spPr/>
        <p:txBody>
          <a:bodyPr/>
          <a:lstStyle/>
          <a:p>
            <a:fld id="{56F460CF-4789-5848-B965-6EAFD6B7CB2A}" type="slidenum">
              <a:rPr lang="en-US" smtClean="0"/>
              <a:t>71</a:t>
            </a:fld>
            <a:endParaRPr lang="en-US"/>
          </a:p>
        </p:txBody>
      </p:sp>
      <p:grpSp>
        <p:nvGrpSpPr>
          <p:cNvPr id="5" name="Group 4">
            <a:extLst>
              <a:ext uri="{FF2B5EF4-FFF2-40B4-BE49-F238E27FC236}">
                <a16:creationId xmlns:a16="http://schemas.microsoft.com/office/drawing/2014/main" id="{83210B0A-9D82-6D72-FE67-108CD9B00538}"/>
              </a:ext>
            </a:extLst>
          </p:cNvPr>
          <p:cNvGrpSpPr/>
          <p:nvPr/>
        </p:nvGrpSpPr>
        <p:grpSpPr>
          <a:xfrm>
            <a:off x="686850" y="1559244"/>
            <a:ext cx="4324096" cy="4306694"/>
            <a:chOff x="5769053" y="1616454"/>
            <a:chExt cx="3615216" cy="3220180"/>
          </a:xfrm>
          <a:solidFill>
            <a:srgbClr val="75BFC9"/>
          </a:solidFill>
        </p:grpSpPr>
        <p:sp>
          <p:nvSpPr>
            <p:cNvPr id="6" name="Rectangle: Rounded Corners 5">
              <a:extLst>
                <a:ext uri="{FF2B5EF4-FFF2-40B4-BE49-F238E27FC236}">
                  <a16:creationId xmlns:a16="http://schemas.microsoft.com/office/drawing/2014/main" id="{7CAAC28A-46F9-FB25-A066-B3121A6747D2}"/>
                </a:ext>
              </a:extLst>
            </p:cNvPr>
            <p:cNvSpPr/>
            <p:nvPr/>
          </p:nvSpPr>
          <p:spPr>
            <a:xfrm>
              <a:off x="5784269" y="1616454"/>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Emergency contraception </a:t>
              </a:r>
              <a:endParaRPr lang="en-CA" sz="2400" b="1">
                <a:solidFill>
                  <a:schemeClr val="tx1">
                    <a:lumMod val="65000"/>
                    <a:lumOff val="35000"/>
                  </a:schemeClr>
                </a:solidFill>
              </a:endParaRPr>
            </a:p>
          </p:txBody>
        </p:sp>
        <p:sp>
          <p:nvSpPr>
            <p:cNvPr id="7" name="Rectangle: Rounded Corners 6">
              <a:extLst>
                <a:ext uri="{FF2B5EF4-FFF2-40B4-BE49-F238E27FC236}">
                  <a16:creationId xmlns:a16="http://schemas.microsoft.com/office/drawing/2014/main" id="{67CD8DA4-6246-3482-9953-307C884EE78B}"/>
                </a:ext>
              </a:extLst>
            </p:cNvPr>
            <p:cNvSpPr/>
            <p:nvPr/>
          </p:nvSpPr>
          <p:spPr>
            <a:xfrm>
              <a:off x="5784269" y="2271997"/>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Most clinics offer contraception </a:t>
              </a:r>
              <a:endParaRPr lang="en-CA" sz="2400" b="1">
                <a:solidFill>
                  <a:schemeClr val="tx1">
                    <a:lumMod val="65000"/>
                    <a:lumOff val="35000"/>
                  </a:schemeClr>
                </a:solidFill>
              </a:endParaRPr>
            </a:p>
          </p:txBody>
        </p:sp>
        <p:sp>
          <p:nvSpPr>
            <p:cNvPr id="8" name="Rectangle: Rounded Corners 7">
              <a:extLst>
                <a:ext uri="{FF2B5EF4-FFF2-40B4-BE49-F238E27FC236}">
                  <a16:creationId xmlns:a16="http://schemas.microsoft.com/office/drawing/2014/main" id="{E95D7D47-2458-1CC3-A2F5-93A5D7B5C28E}"/>
                </a:ext>
              </a:extLst>
            </p:cNvPr>
            <p:cNvSpPr/>
            <p:nvPr/>
          </p:nvSpPr>
          <p:spPr>
            <a:xfrm>
              <a:off x="5784269" y="2927540"/>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STBBI testing and treatment </a:t>
              </a:r>
              <a:endParaRPr lang="en-CA" sz="2400" b="1">
                <a:solidFill>
                  <a:schemeClr val="tx1">
                    <a:lumMod val="65000"/>
                    <a:lumOff val="35000"/>
                  </a:schemeClr>
                </a:solidFill>
              </a:endParaRPr>
            </a:p>
          </p:txBody>
        </p:sp>
        <p:sp>
          <p:nvSpPr>
            <p:cNvPr id="9" name="Rectangle: Rounded Corners 8">
              <a:extLst>
                <a:ext uri="{FF2B5EF4-FFF2-40B4-BE49-F238E27FC236}">
                  <a16:creationId xmlns:a16="http://schemas.microsoft.com/office/drawing/2014/main" id="{D601F4DD-D3BC-D07E-5868-84348B97B78C}"/>
                </a:ext>
              </a:extLst>
            </p:cNvPr>
            <p:cNvSpPr/>
            <p:nvPr/>
          </p:nvSpPr>
          <p:spPr>
            <a:xfrm>
              <a:off x="5784269" y="3620726"/>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Pregnancy testing and next steps counselling </a:t>
              </a:r>
              <a:endParaRPr lang="en-CA" sz="2400" b="1">
                <a:solidFill>
                  <a:schemeClr val="tx1">
                    <a:lumMod val="65000"/>
                    <a:lumOff val="35000"/>
                  </a:schemeClr>
                </a:solidFill>
              </a:endParaRPr>
            </a:p>
          </p:txBody>
        </p:sp>
        <p:sp>
          <p:nvSpPr>
            <p:cNvPr id="10" name="Rectangle: Rounded Corners 9">
              <a:extLst>
                <a:ext uri="{FF2B5EF4-FFF2-40B4-BE49-F238E27FC236}">
                  <a16:creationId xmlns:a16="http://schemas.microsoft.com/office/drawing/2014/main" id="{27147F43-1C71-2A17-026E-6CC793E8DE73}"/>
                </a:ext>
              </a:extLst>
            </p:cNvPr>
            <p:cNvSpPr/>
            <p:nvPr/>
          </p:nvSpPr>
          <p:spPr>
            <a:xfrm>
              <a:off x="5769053" y="4296634"/>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Non-urgent sexual assault support and follow-up </a:t>
              </a:r>
              <a:endParaRPr lang="en-CA" sz="2400" b="1">
                <a:solidFill>
                  <a:schemeClr val="tx1">
                    <a:lumMod val="65000"/>
                    <a:lumOff val="35000"/>
                  </a:schemeClr>
                </a:solidFill>
              </a:endParaRPr>
            </a:p>
          </p:txBody>
        </p:sp>
      </p:grpSp>
      <p:grpSp>
        <p:nvGrpSpPr>
          <p:cNvPr id="14" name="Group 13">
            <a:extLst>
              <a:ext uri="{FF2B5EF4-FFF2-40B4-BE49-F238E27FC236}">
                <a16:creationId xmlns:a16="http://schemas.microsoft.com/office/drawing/2014/main" id="{A47F98A7-2F35-16FA-5464-EE9CA2F77658}"/>
              </a:ext>
            </a:extLst>
          </p:cNvPr>
          <p:cNvGrpSpPr/>
          <p:nvPr/>
        </p:nvGrpSpPr>
        <p:grpSpPr>
          <a:xfrm>
            <a:off x="6576671" y="1559244"/>
            <a:ext cx="4305896" cy="2475657"/>
            <a:chOff x="5784269" y="1616454"/>
            <a:chExt cx="3600000" cy="1851086"/>
          </a:xfrm>
          <a:solidFill>
            <a:srgbClr val="75BFC9"/>
          </a:solidFill>
        </p:grpSpPr>
        <p:sp>
          <p:nvSpPr>
            <p:cNvPr id="15" name="Rectangle: Rounded Corners 14">
              <a:extLst>
                <a:ext uri="{FF2B5EF4-FFF2-40B4-BE49-F238E27FC236}">
                  <a16:creationId xmlns:a16="http://schemas.microsoft.com/office/drawing/2014/main" id="{113214B0-004F-BF91-5913-4B2C76155254}"/>
                </a:ext>
              </a:extLst>
            </p:cNvPr>
            <p:cNvSpPr/>
            <p:nvPr/>
          </p:nvSpPr>
          <p:spPr>
            <a:xfrm>
              <a:off x="5784269" y="1616454"/>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Sexual health related immunizations </a:t>
              </a:r>
              <a:endParaRPr lang="en-CA" sz="2400" b="1">
                <a:solidFill>
                  <a:schemeClr val="tx1">
                    <a:lumMod val="65000"/>
                    <a:lumOff val="35000"/>
                  </a:schemeClr>
                </a:solidFill>
              </a:endParaRPr>
            </a:p>
          </p:txBody>
        </p:sp>
        <p:sp>
          <p:nvSpPr>
            <p:cNvPr id="16" name="Rectangle: Rounded Corners 15">
              <a:extLst>
                <a:ext uri="{FF2B5EF4-FFF2-40B4-BE49-F238E27FC236}">
                  <a16:creationId xmlns:a16="http://schemas.microsoft.com/office/drawing/2014/main" id="{659891A5-F92C-BCC5-1673-311B10398603}"/>
                </a:ext>
              </a:extLst>
            </p:cNvPr>
            <p:cNvSpPr/>
            <p:nvPr/>
          </p:nvSpPr>
          <p:spPr>
            <a:xfrm>
              <a:off x="5784269" y="2271997"/>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Free condoms </a:t>
              </a:r>
              <a:endParaRPr lang="en-CA" sz="2400" b="1">
                <a:solidFill>
                  <a:schemeClr val="tx1">
                    <a:lumMod val="65000"/>
                    <a:lumOff val="35000"/>
                  </a:schemeClr>
                </a:solidFill>
              </a:endParaRPr>
            </a:p>
          </p:txBody>
        </p:sp>
        <p:sp>
          <p:nvSpPr>
            <p:cNvPr id="17" name="Rectangle: Rounded Corners 16">
              <a:extLst>
                <a:ext uri="{FF2B5EF4-FFF2-40B4-BE49-F238E27FC236}">
                  <a16:creationId xmlns:a16="http://schemas.microsoft.com/office/drawing/2014/main" id="{D7E3A323-09C7-A4AC-651E-51885DAA0FB8}"/>
                </a:ext>
              </a:extLst>
            </p:cNvPr>
            <p:cNvSpPr/>
            <p:nvPr/>
          </p:nvSpPr>
          <p:spPr>
            <a:xfrm>
              <a:off x="5784269" y="2927540"/>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Harm reduction supplies </a:t>
              </a:r>
              <a:endParaRPr lang="en-CA" sz="2400" b="1">
                <a:solidFill>
                  <a:schemeClr val="tx1">
                    <a:lumMod val="65000"/>
                    <a:lumOff val="35000"/>
                  </a:schemeClr>
                </a:solidFill>
              </a:endParaRPr>
            </a:p>
          </p:txBody>
        </p:sp>
      </p:grpSp>
      <p:sp>
        <p:nvSpPr>
          <p:cNvPr id="22" name="Rectangle: Rounded Corners 21">
            <a:extLst>
              <a:ext uri="{FF2B5EF4-FFF2-40B4-BE49-F238E27FC236}">
                <a16:creationId xmlns:a16="http://schemas.microsoft.com/office/drawing/2014/main" id="{7AF88B69-7AE5-75FF-F3EC-35B38B9A22F1}"/>
              </a:ext>
            </a:extLst>
          </p:cNvPr>
          <p:cNvSpPr/>
          <p:nvPr/>
        </p:nvSpPr>
        <p:spPr>
          <a:xfrm>
            <a:off x="6576671" y="5143738"/>
            <a:ext cx="4305896" cy="722200"/>
          </a:xfrm>
          <a:prstGeom prst="roundRect">
            <a:avLst/>
          </a:prstGeom>
          <a:solidFill>
            <a:srgbClr val="75BFC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tx1">
                    <a:lumMod val="65000"/>
                    <a:lumOff val="35000"/>
                  </a:schemeClr>
                </a:solidFill>
                <a:effectLst/>
                <a:uLnTx/>
                <a:uFillTx/>
                <a:latin typeface="Calibri"/>
                <a:ea typeface="+mn-ea"/>
                <a:cs typeface="+mn-cs"/>
              </a:rPr>
              <a:t>Intrauterine Device (IUDs), PrEP</a:t>
            </a:r>
          </a:p>
        </p:txBody>
      </p:sp>
    </p:spTree>
    <p:extLst>
      <p:ext uri="{BB962C8B-B14F-4D97-AF65-F5344CB8AC3E}">
        <p14:creationId xmlns:p14="http://schemas.microsoft.com/office/powerpoint/2010/main" val="396928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7EE2DB8F-F560-FD7D-B570-F0F9865F26B1}"/>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0" name="Subtitle 1">
            <a:extLst>
              <a:ext uri="{FF2B5EF4-FFF2-40B4-BE49-F238E27FC236}">
                <a16:creationId xmlns:a16="http://schemas.microsoft.com/office/drawing/2014/main" id="{2E78621C-F17F-87CF-91C3-624EB3AE614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9" name="TextBox 28">
            <a:extLst>
              <a:ext uri="{FF2B5EF4-FFF2-40B4-BE49-F238E27FC236}">
                <a16:creationId xmlns:a16="http://schemas.microsoft.com/office/drawing/2014/main" id="{C7E03C64-D9CE-F5E3-6887-9CC2033B5A0F}"/>
              </a:ext>
            </a:extLst>
          </p:cNvPr>
          <p:cNvSpPr txBox="1"/>
          <p:nvPr/>
        </p:nvSpPr>
        <p:spPr>
          <a:xfrm>
            <a:off x="667453" y="2830786"/>
            <a:ext cx="51519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9793"/>
              </a:buClr>
              <a:buSzTx/>
              <a:buFontTx/>
              <a:buNone/>
              <a:tabLst/>
              <a:defRPr/>
            </a:pPr>
            <a:r>
              <a:rPr kumimoji="0" lang="en-CA" sz="2400" b="0" i="0" u="sng" strike="noStrike" kern="1200" cap="none" spc="0" normalizeH="0" baseline="0" noProof="0">
                <a:ln>
                  <a:noFill/>
                </a:ln>
                <a:solidFill>
                  <a:srgbClr val="0078AE"/>
                </a:solidFill>
                <a:effectLst/>
                <a:uLnTx/>
                <a:uFillTx/>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optionsforsexualhealth.org/sex-sense </a:t>
            </a:r>
            <a:r>
              <a:rPr kumimoji="0" lang="en-CA" sz="2400" b="1" i="0" u="none" strike="noStrike" kern="1200" cap="none" spc="0" normalizeH="0" baseline="0" noProof="0">
                <a:ln>
                  <a:noFill/>
                </a:ln>
                <a:solidFill>
                  <a:prstClr val="black"/>
                </a:solidFill>
                <a:effectLst/>
                <a:uLnTx/>
                <a:uFillTx/>
                <a:latin typeface="Calibri"/>
                <a:ea typeface="+mn-ea"/>
                <a:cs typeface="+mn-cs"/>
              </a:rPr>
              <a:t>  </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D4DB906F-E5C3-6650-1249-787729260883}"/>
              </a:ext>
            </a:extLst>
          </p:cNvPr>
          <p:cNvGrpSpPr/>
          <p:nvPr/>
        </p:nvGrpSpPr>
        <p:grpSpPr>
          <a:xfrm>
            <a:off x="1665538" y="1650712"/>
            <a:ext cx="3221322" cy="830997"/>
            <a:chOff x="564448" y="1525225"/>
            <a:chExt cx="3221322" cy="830997"/>
          </a:xfrm>
        </p:grpSpPr>
        <p:pic>
          <p:nvPicPr>
            <p:cNvPr id="21" name="Picture 20" descr="A heart shaped logo with blue and green colors&#10;&#10;Description automatically generated">
              <a:extLst>
                <a:ext uri="{FF2B5EF4-FFF2-40B4-BE49-F238E27FC236}">
                  <a16:creationId xmlns:a16="http://schemas.microsoft.com/office/drawing/2014/main" id="{C39C9E79-DF39-DC93-3FF5-1E54A5E2D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48" y="1650715"/>
              <a:ext cx="819150" cy="590550"/>
            </a:xfrm>
            <a:prstGeom prst="rect">
              <a:avLst/>
            </a:prstGeom>
          </p:spPr>
        </p:pic>
        <p:sp>
          <p:nvSpPr>
            <p:cNvPr id="31" name="TextBox 30">
              <a:extLst>
                <a:ext uri="{FF2B5EF4-FFF2-40B4-BE49-F238E27FC236}">
                  <a16:creationId xmlns:a16="http://schemas.microsoft.com/office/drawing/2014/main" id="{A449E1D9-455C-D518-15B7-B7F64E12B94A}"/>
                </a:ext>
              </a:extLst>
            </p:cNvPr>
            <p:cNvSpPr txBox="1"/>
            <p:nvPr/>
          </p:nvSpPr>
          <p:spPr>
            <a:xfrm>
              <a:off x="1548705" y="1525225"/>
              <a:ext cx="2237065" cy="83099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9793"/>
                </a:buClr>
                <a:buSzTx/>
                <a:buFontTx/>
                <a:buNone/>
                <a:tabLst/>
                <a:defRPr/>
              </a:pPr>
              <a:r>
                <a:rPr kumimoji="0" lang="en-CA" sz="2400" b="1" i="0" u="none" strike="noStrike" kern="1200" cap="none" spc="0" normalizeH="0" baseline="0" noProof="0">
                  <a:ln>
                    <a:noFill/>
                  </a:ln>
                  <a:solidFill>
                    <a:srgbClr val="003366"/>
                  </a:solidFill>
                  <a:effectLst/>
                  <a:uLnTx/>
                  <a:uFillTx/>
                  <a:latin typeface="Calibri"/>
                  <a:ea typeface="Calibri" panose="020F0502020204030204" pitchFamily="34" charset="0"/>
                  <a:cs typeface="+mn-cs"/>
                </a:rPr>
                <a:t>SEX SENSE</a:t>
              </a:r>
            </a:p>
            <a:p>
              <a:pPr marL="0" marR="0" lvl="0" indent="0" algn="l" defTabSz="914400" rtl="0" eaLnBrk="1" fontAlgn="auto" latinLnBrk="0" hangingPunct="1">
                <a:lnSpc>
                  <a:spcPct val="100000"/>
                </a:lnSpc>
                <a:spcBef>
                  <a:spcPts val="0"/>
                </a:spcBef>
                <a:spcAft>
                  <a:spcPts val="0"/>
                </a:spcAft>
                <a:buClr>
                  <a:srgbClr val="009793"/>
                </a:buClr>
                <a:buSzTx/>
                <a:buFontTx/>
                <a:buNone/>
                <a:tabLst/>
                <a:defRPr/>
              </a:pPr>
              <a:r>
                <a:rPr kumimoji="0" lang="en-CA" sz="2400" b="0" i="0" u="none" strike="noStrike" kern="1200" cap="none" spc="0" normalizeH="0" baseline="0" noProof="0">
                  <a:ln>
                    <a:noFill/>
                  </a:ln>
                  <a:solidFill>
                    <a:srgbClr val="003366"/>
                  </a:solidFill>
                  <a:effectLst/>
                  <a:uLnTx/>
                  <a:uFillTx/>
                  <a:latin typeface="Calibri"/>
                  <a:ea typeface="+mn-ea"/>
                  <a:cs typeface="+mn-cs"/>
                </a:rPr>
                <a:t>1-800-739-7367</a:t>
              </a:r>
            </a:p>
          </p:txBody>
        </p:sp>
      </p:grpSp>
      <p:sp>
        <p:nvSpPr>
          <p:cNvPr id="33" name="TextBox 32">
            <a:extLst>
              <a:ext uri="{FF2B5EF4-FFF2-40B4-BE49-F238E27FC236}">
                <a16:creationId xmlns:a16="http://schemas.microsoft.com/office/drawing/2014/main" id="{AA668A23-481B-4DE7-64E5-74067C064E02}"/>
              </a:ext>
            </a:extLst>
          </p:cNvPr>
          <p:cNvSpPr txBox="1"/>
          <p:nvPr/>
        </p:nvSpPr>
        <p:spPr>
          <a:xfrm>
            <a:off x="6757010" y="2830786"/>
            <a:ext cx="315204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5"/>
              </a:rPr>
              <a:t>smartsexresource.com</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Graphic 8">
            <a:extLst>
              <a:ext uri="{FF2B5EF4-FFF2-40B4-BE49-F238E27FC236}">
                <a16:creationId xmlns:a16="http://schemas.microsoft.com/office/drawing/2014/main" id="{F5CE833F-A8CC-F1E6-18F2-6EC3B8B4A6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7010" y="1650712"/>
            <a:ext cx="3152046" cy="781014"/>
          </a:xfrm>
          <a:prstGeom prst="rect">
            <a:avLst/>
          </a:prstGeom>
        </p:spPr>
      </p:pic>
      <p:grpSp>
        <p:nvGrpSpPr>
          <p:cNvPr id="34" name="Group 33">
            <a:extLst>
              <a:ext uri="{FF2B5EF4-FFF2-40B4-BE49-F238E27FC236}">
                <a16:creationId xmlns:a16="http://schemas.microsoft.com/office/drawing/2014/main" id="{08A54E43-4649-5DCC-EE87-DA870F95BBF0}"/>
              </a:ext>
            </a:extLst>
          </p:cNvPr>
          <p:cNvGrpSpPr/>
          <p:nvPr/>
        </p:nvGrpSpPr>
        <p:grpSpPr>
          <a:xfrm>
            <a:off x="6790707" y="3563451"/>
            <a:ext cx="3084653" cy="909741"/>
            <a:chOff x="6883267" y="3242820"/>
            <a:chExt cx="3084653" cy="909741"/>
          </a:xfrm>
        </p:grpSpPr>
        <p:pic>
          <p:nvPicPr>
            <p:cNvPr id="22" name="Picture 21">
              <a:extLst>
                <a:ext uri="{FF2B5EF4-FFF2-40B4-BE49-F238E27FC236}">
                  <a16:creationId xmlns:a16="http://schemas.microsoft.com/office/drawing/2014/main" id="{1661188B-8C75-24C5-A241-D513FC15BEB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903520" y="3242820"/>
              <a:ext cx="2883800" cy="472440"/>
            </a:xfrm>
            <a:prstGeom prst="rect">
              <a:avLst/>
            </a:prstGeom>
          </p:spPr>
        </p:pic>
        <p:pic>
          <p:nvPicPr>
            <p:cNvPr id="23" name="Picture 22">
              <a:extLst>
                <a:ext uri="{FF2B5EF4-FFF2-40B4-BE49-F238E27FC236}">
                  <a16:creationId xmlns:a16="http://schemas.microsoft.com/office/drawing/2014/main" id="{77D3472A-E9A1-9508-9011-55DCDC9A252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883267" y="3680121"/>
              <a:ext cx="3084653" cy="472440"/>
            </a:xfrm>
            <a:prstGeom prst="rect">
              <a:avLst/>
            </a:prstGeom>
          </p:spPr>
        </p:pic>
      </p:grpSp>
      <p:grpSp>
        <p:nvGrpSpPr>
          <p:cNvPr id="32" name="Group 31">
            <a:extLst>
              <a:ext uri="{FF2B5EF4-FFF2-40B4-BE49-F238E27FC236}">
                <a16:creationId xmlns:a16="http://schemas.microsoft.com/office/drawing/2014/main" id="{DB0C05E3-48EF-AC57-08C1-C2F4153097BC}"/>
              </a:ext>
            </a:extLst>
          </p:cNvPr>
          <p:cNvGrpSpPr/>
          <p:nvPr/>
        </p:nvGrpSpPr>
        <p:grpSpPr>
          <a:xfrm>
            <a:off x="1050049" y="3651741"/>
            <a:ext cx="4468003" cy="821451"/>
            <a:chOff x="1042198" y="3311837"/>
            <a:chExt cx="4468003" cy="821451"/>
          </a:xfrm>
        </p:grpSpPr>
        <p:pic>
          <p:nvPicPr>
            <p:cNvPr id="28" name="Picture 27">
              <a:extLst>
                <a:ext uri="{FF2B5EF4-FFF2-40B4-BE49-F238E27FC236}">
                  <a16:creationId xmlns:a16="http://schemas.microsoft.com/office/drawing/2014/main" id="{C6888246-0227-7720-7771-E67F2A2DDD15}"/>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079640" y="3716146"/>
              <a:ext cx="2393117" cy="417142"/>
            </a:xfrm>
            <a:prstGeom prst="rect">
              <a:avLst/>
            </a:prstGeom>
          </p:spPr>
        </p:pic>
        <p:pic>
          <p:nvPicPr>
            <p:cNvPr id="30" name="Picture 29">
              <a:extLst>
                <a:ext uri="{FF2B5EF4-FFF2-40B4-BE49-F238E27FC236}">
                  <a16:creationId xmlns:a16="http://schemas.microsoft.com/office/drawing/2014/main" id="{BDC99A6E-D843-E8CC-0F38-E757616A070B}"/>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042198" y="3311837"/>
              <a:ext cx="4468003" cy="418986"/>
            </a:xfrm>
            <a:prstGeom prst="rect">
              <a:avLst/>
            </a:prstGeom>
          </p:spPr>
        </p:pic>
      </p:grpSp>
      <p:cxnSp>
        <p:nvCxnSpPr>
          <p:cNvPr id="35" name="Straight Connector 34">
            <a:extLst>
              <a:ext uri="{FF2B5EF4-FFF2-40B4-BE49-F238E27FC236}">
                <a16:creationId xmlns:a16="http://schemas.microsoft.com/office/drawing/2014/main" id="{9BB62C1B-FA99-41F7-9F72-D13E54982155}"/>
              </a:ext>
            </a:extLst>
          </p:cNvPr>
          <p:cNvCxnSpPr>
            <a:cxnSpLocks/>
          </p:cNvCxnSpPr>
          <p:nvPr/>
        </p:nvCxnSpPr>
        <p:spPr>
          <a:xfrm>
            <a:off x="6003127" y="1650712"/>
            <a:ext cx="21623" cy="3621932"/>
          </a:xfrm>
          <a:prstGeom prst="line">
            <a:avLst/>
          </a:prstGeom>
        </p:spPr>
        <p:style>
          <a:lnRef idx="1">
            <a:schemeClr val="accent2"/>
          </a:lnRef>
          <a:fillRef idx="0">
            <a:schemeClr val="accent2"/>
          </a:fillRef>
          <a:effectRef idx="0">
            <a:schemeClr val="accent2"/>
          </a:effectRef>
          <a:fontRef idx="minor">
            <a:schemeClr val="tx1"/>
          </a:fontRef>
        </p:style>
      </p:cxnSp>
      <p:sp>
        <p:nvSpPr>
          <p:cNvPr id="39" name="Title 1">
            <a:extLst>
              <a:ext uri="{FF2B5EF4-FFF2-40B4-BE49-F238E27FC236}">
                <a16:creationId xmlns:a16="http://schemas.microsoft.com/office/drawing/2014/main" id="{43BB764A-9B2B-0F0B-0289-4E70AA657AF1}"/>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sexual health information sources</a:t>
            </a:r>
            <a:endParaRPr lang="en-CA">
              <a:solidFill>
                <a:schemeClr val="accent3"/>
              </a:solidFill>
            </a:endParaRPr>
          </a:p>
        </p:txBody>
      </p:sp>
    </p:spTree>
    <p:extLst>
      <p:ext uri="{BB962C8B-B14F-4D97-AF65-F5344CB8AC3E}">
        <p14:creationId xmlns:p14="http://schemas.microsoft.com/office/powerpoint/2010/main" val="32707749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069F8-EF93-8CF8-18E5-44197FCD813F}"/>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3" name="Subtitle 1">
            <a:extLst>
              <a:ext uri="{FF2B5EF4-FFF2-40B4-BE49-F238E27FC236}">
                <a16:creationId xmlns:a16="http://schemas.microsoft.com/office/drawing/2014/main" id="{AF257B59-31D7-4F84-E9E9-69CF8906F0FD}"/>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pic>
        <p:nvPicPr>
          <p:cNvPr id="6" name="Picture 5" descr="A group of colorful post-it notes with question marks&#10;&#10;Description automatically generated">
            <a:extLst>
              <a:ext uri="{FF2B5EF4-FFF2-40B4-BE49-F238E27FC236}">
                <a16:creationId xmlns:a16="http://schemas.microsoft.com/office/drawing/2014/main" id="{28DA43D9-22EA-2A20-5DD0-6BBA1E931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389" y="639227"/>
            <a:ext cx="8414602" cy="4733214"/>
          </a:xfrm>
          <a:prstGeom prst="rect">
            <a:avLst/>
          </a:prstGeom>
        </p:spPr>
      </p:pic>
    </p:spTree>
    <p:extLst>
      <p:ext uri="{BB962C8B-B14F-4D97-AF65-F5344CB8AC3E}">
        <p14:creationId xmlns:p14="http://schemas.microsoft.com/office/powerpoint/2010/main" val="1080809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41A967-8AAF-1C94-16BC-E3B7DAD7DA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7BCA90F9-1D42-044F-7A57-D7790FE9CBCD}"/>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5" name="Subtitle 1">
            <a:extLst>
              <a:ext uri="{FF2B5EF4-FFF2-40B4-BE49-F238E27FC236}">
                <a16:creationId xmlns:a16="http://schemas.microsoft.com/office/drawing/2014/main" id="{78094244-71A6-EF88-D936-599991C86A53}"/>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pic>
        <p:nvPicPr>
          <p:cNvPr id="9" name="Picture 8" descr="A colorful blocks with letters on them&#10;&#10;Description automatically generated">
            <a:extLst>
              <a:ext uri="{FF2B5EF4-FFF2-40B4-BE49-F238E27FC236}">
                <a16:creationId xmlns:a16="http://schemas.microsoft.com/office/drawing/2014/main" id="{A1129DD8-58E8-2FB9-5F3C-EAF679BD0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549" y="821736"/>
            <a:ext cx="8773994" cy="4935372"/>
          </a:xfrm>
          <a:prstGeom prst="rect">
            <a:avLst/>
          </a:prstGeom>
        </p:spPr>
      </p:pic>
    </p:spTree>
    <p:extLst>
      <p:ext uri="{BB962C8B-B14F-4D97-AF65-F5344CB8AC3E}">
        <p14:creationId xmlns:p14="http://schemas.microsoft.com/office/powerpoint/2010/main" val="170271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ack of books on a table&#10;&#10;Description automatically generated">
            <a:extLst>
              <a:ext uri="{FF2B5EF4-FFF2-40B4-BE49-F238E27FC236}">
                <a16:creationId xmlns:a16="http://schemas.microsoft.com/office/drawing/2014/main" id="{571802AA-112F-7763-C8C9-C88E18E8609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2700" y="0"/>
            <a:ext cx="12192000" cy="6858000"/>
          </a:xfrm>
          <a:prstGeom prst="rect">
            <a:avLst/>
          </a:prstGeom>
        </p:spPr>
      </p:pic>
      <p:sp>
        <p:nvSpPr>
          <p:cNvPr id="2" name="Title 1"/>
          <p:cNvSpPr>
            <a:spLocks noGrp="1"/>
          </p:cNvSpPr>
          <p:nvPr>
            <p:ph type="title"/>
          </p:nvPr>
        </p:nvSpPr>
        <p:spPr>
          <a:xfrm>
            <a:off x="587828" y="666290"/>
            <a:ext cx="6105072" cy="538389"/>
          </a:xfrm>
        </p:spPr>
        <p:txBody>
          <a:bodyPr>
            <a:normAutofit/>
          </a:bodyPr>
          <a:lstStyle/>
          <a:p>
            <a:r>
              <a:rPr lang="en-CA">
                <a:solidFill>
                  <a:schemeClr val="accent3"/>
                </a:solidFill>
              </a:rPr>
              <a:t>Before you begin delivering content</a:t>
            </a:r>
          </a:p>
        </p:txBody>
      </p:sp>
      <p:sp>
        <p:nvSpPr>
          <p:cNvPr id="3" name="Text Placeholder 2"/>
          <p:cNvSpPr>
            <a:spLocks noGrp="1"/>
          </p:cNvSpPr>
          <p:nvPr>
            <p:ph type="body" sz="quarter" idx="13"/>
          </p:nvPr>
        </p:nvSpPr>
        <p:spPr>
          <a:xfrm>
            <a:off x="4251960" y="1671286"/>
            <a:ext cx="6600983" cy="3973512"/>
          </a:xfrm>
        </p:spPr>
        <p:txBody>
          <a:bodyPr/>
          <a:lstStyle/>
          <a:p>
            <a:r>
              <a:rPr lang="en-CA" spc="300"/>
              <a:t>PLEASE REVIEW</a:t>
            </a:r>
          </a:p>
          <a:p>
            <a:r>
              <a:rPr lang="en-CA"/>
              <a:t>your School District’s protocols, which may include notifying your administrator, counsellor, and/or district before you begin.</a:t>
            </a:r>
          </a:p>
          <a:p>
            <a:endParaRPr lang="en-CA"/>
          </a:p>
          <a:p>
            <a:r>
              <a:rPr lang="en-CA" spc="300"/>
              <a:t>PLEASE REACH OUT TO</a:t>
            </a:r>
          </a:p>
          <a:p>
            <a:r>
              <a:rPr lang="en-CA"/>
              <a:t>your School District’s healthy sexuality lead and/or safe school coordinator if you have one. They can support you in the delivery of this content. </a:t>
            </a:r>
          </a:p>
          <a:p>
            <a:endParaRPr lang="en-CA"/>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0B5676C-BF11-F7A7-F221-5397534CF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04" y="6151866"/>
            <a:ext cx="1039254" cy="271659"/>
          </a:xfrm>
          <a:prstGeom prst="rect">
            <a:avLst/>
          </a:prstGeom>
        </p:spPr>
      </p:pic>
      <p:sp>
        <p:nvSpPr>
          <p:cNvPr id="7" name="TextBox 6">
            <a:extLst>
              <a:ext uri="{FF2B5EF4-FFF2-40B4-BE49-F238E27FC236}">
                <a16:creationId xmlns:a16="http://schemas.microsoft.com/office/drawing/2014/main" id="{E6F98F4D-AA24-7F2D-E56E-A527FF7E9A3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1D8A0B0F-6572-A5D3-0E84-A33E41DE080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391024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ooden statue of a person&#10;&#10;Description automatically generated">
            <a:extLst>
              <a:ext uri="{FF2B5EF4-FFF2-40B4-BE49-F238E27FC236}">
                <a16:creationId xmlns:a16="http://schemas.microsoft.com/office/drawing/2014/main" id="{4C1F706F-20E9-9797-2093-F0332A3C567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986"/>
          <a:stretch/>
        </p:blipFill>
        <p:spPr>
          <a:xfrm>
            <a:off x="3211033" y="1650704"/>
            <a:ext cx="8980967" cy="5207295"/>
          </a:xfrm>
          <a:prstGeom prst="rect">
            <a:avLst/>
          </a:prstGeom>
        </p:spPr>
      </p:pic>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577055" y="1355196"/>
            <a:ext cx="9606605" cy="4409723"/>
          </a:xfrm>
        </p:spPr>
        <p:txBody>
          <a:bodyPr/>
          <a:lstStyle/>
          <a:p>
            <a:pPr>
              <a:buClr>
                <a:schemeClr val="accent4"/>
              </a:buClr>
            </a:pPr>
            <a:r>
              <a:rPr lang="en-US"/>
              <a:t>…ways you can include sex and gender diverse students.</a:t>
            </a:r>
          </a:p>
          <a:p>
            <a:pPr>
              <a:buClr>
                <a:schemeClr val="accent4"/>
              </a:buClr>
            </a:pPr>
            <a:r>
              <a:rPr lang="en-US"/>
              <a:t>…how to avoid imposing your personal beliefs and values on your students</a:t>
            </a:r>
          </a:p>
          <a:p>
            <a:pPr>
              <a:buClr>
                <a:schemeClr val="accent4"/>
              </a:buClr>
            </a:pPr>
            <a:r>
              <a:rPr lang="en-US"/>
              <a:t>…ways you can include Indigenous and other worldviews. </a:t>
            </a:r>
          </a:p>
          <a:p>
            <a:pPr>
              <a:buClr>
                <a:schemeClr val="accent4"/>
              </a:buClr>
            </a:pPr>
            <a:r>
              <a:rPr lang="en-US"/>
              <a:t>…if it’s possible for to add movement breaks into your lessons</a:t>
            </a:r>
          </a:p>
          <a:p>
            <a:pPr>
              <a:buClr>
                <a:schemeClr val="accent4"/>
              </a:buClr>
            </a:pPr>
            <a:r>
              <a:rPr lang="en-US"/>
              <a:t>…having health clinic information readily available.</a:t>
            </a:r>
          </a:p>
          <a:p>
            <a:pPr>
              <a:buClr>
                <a:schemeClr val="accent4"/>
              </a:buClr>
            </a:pPr>
            <a:r>
              <a:rPr lang="en-US"/>
              <a:t>…that people who have experienced trauma may be                                  triggered by some lessons in the Health curriculum. </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4" name="Title 1">
            <a:extLst>
              <a:ext uri="{FF2B5EF4-FFF2-40B4-BE49-F238E27FC236}">
                <a16:creationId xmlns:a16="http://schemas.microsoft.com/office/drawing/2014/main" id="{0A58B5A1-70D5-9849-FCDD-44FE3E541884}"/>
              </a:ext>
            </a:extLst>
          </p:cNvPr>
          <p:cNvSpPr txBox="1">
            <a:spLocks/>
          </p:cNvSpPr>
          <p:nvPr/>
        </p:nvSpPr>
        <p:spPr>
          <a:xfrm>
            <a:off x="587828" y="666290"/>
            <a:ext cx="10769020"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Consider…</a:t>
            </a:r>
            <a:endParaRPr kumimoji="0" lang="en-CA"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62019699"/>
      </p:ext>
    </p:extLst>
  </p:cSld>
  <p:clrMapOvr>
    <a:masterClrMapping/>
  </p:clrMapOvr>
</p:sld>
</file>

<file path=ppt/theme/theme1.xml><?xml version="1.0" encoding="utf-8"?>
<a:theme xmlns:a="http://schemas.openxmlformats.org/drawingml/2006/main" name="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2.xml><?xml version="1.0" encoding="utf-8"?>
<a:theme xmlns:a="http://schemas.openxmlformats.org/drawingml/2006/main" name="1_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0ff5b6c-057a-48f6-91f5-65ef05ebf2ee">
      <UserInfo>
        <DisplayName/>
        <AccountId xsi:nil="true"/>
        <AccountType/>
      </UserInfo>
    </SharedWithUsers>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VA5ADDFTY7K4-1252636877-759</_dlc_DocId>
    <_dlc_DocIdUrl xmlns="0f2c297a-854d-4389-aaed-61d093c5c18f">
      <Url>https://one.vch.ca/dept-project/Prevention-Services-Regional/_layouts/15/DocIdRedir.aspx?ID=VA5ADDFTY7K4-1252636877-759</Url>
      <Description>VA5ADDFTY7K4-1252636877-759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3EF13FF-9771-44D4-8E97-A85B605E712C}"/>
</file>

<file path=customXml/itemProps2.xml><?xml version="1.0" encoding="utf-8"?>
<ds:datastoreItem xmlns:ds="http://schemas.openxmlformats.org/officeDocument/2006/customXml" ds:itemID="{B5F3A068-2BE1-4062-83EB-234883AA1D06}">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9fc46dc6-1d3b-4bc3-a27a-e424fb38dfe6"/>
    <ds:schemaRef ds:uri="3a08eb4a-2b82-4f4c-8bf5-f22a97142324"/>
    <ds:schemaRef ds:uri="http://www.w3.org/XML/1998/namespace"/>
  </ds:schemaRefs>
</ds:datastoreItem>
</file>

<file path=customXml/itemProps3.xml><?xml version="1.0" encoding="utf-8"?>
<ds:datastoreItem xmlns:ds="http://schemas.openxmlformats.org/officeDocument/2006/customXml" ds:itemID="{E8CFBAE1-C750-4503-A739-FAAA4418BD82}">
  <ds:schemaRefs>
    <ds:schemaRef ds:uri="http://schemas.microsoft.com/sharepoint/v3/contenttype/forms"/>
  </ds:schemaRefs>
</ds:datastoreItem>
</file>

<file path=customXml/itemProps4.xml><?xml version="1.0" encoding="utf-8"?>
<ds:datastoreItem xmlns:ds="http://schemas.openxmlformats.org/officeDocument/2006/customXml" ds:itemID="{69F22B16-F359-40EC-A73D-3D1EC3C50AF0}"/>
</file>

<file path=docProps/app.xml><?xml version="1.0" encoding="utf-8"?>
<Properties xmlns="http://schemas.openxmlformats.org/officeDocument/2006/extended-properties" xmlns:vt="http://schemas.openxmlformats.org/officeDocument/2006/docPropsVTypes">
  <Template/>
  <TotalTime>110</TotalTime>
  <Words>8548</Words>
  <Application>Microsoft Office PowerPoint</Application>
  <PresentationFormat>Widescreen</PresentationFormat>
  <Paragraphs>1063</Paragraphs>
  <Slides>74</Slides>
  <Notes>73</Notes>
  <HiddenSlides>11</HiddenSlides>
  <MMClips>6</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74</vt:i4>
      </vt:variant>
    </vt:vector>
  </HeadingPairs>
  <TitlesOfParts>
    <vt:vector size="89" baseType="lpstr">
      <vt:lpstr>ADLaM Display</vt:lpstr>
      <vt:lpstr>-apple-system</vt:lpstr>
      <vt:lpstr>Aptos SemiBold</vt:lpstr>
      <vt:lpstr>Arial</vt:lpstr>
      <vt:lpstr>Arimo</vt:lpstr>
      <vt:lpstr>Asap</vt:lpstr>
      <vt:lpstr>Avenir Next</vt:lpstr>
      <vt:lpstr>Calibri</vt:lpstr>
      <vt:lpstr>Helvetica Neue</vt:lpstr>
      <vt:lpstr>Noto Sans</vt:lpstr>
      <vt:lpstr>Nunito</vt:lpstr>
      <vt:lpstr>Source Sans Pro</vt:lpstr>
      <vt:lpstr>Wingdings</vt:lpstr>
      <vt:lpstr>oneVCH</vt:lpstr>
      <vt:lpstr>1_oneVCH</vt:lpstr>
      <vt:lpstr>Sexual Health Education Professional Development Workshops</vt:lpstr>
      <vt:lpstr>Sexually Transmitted and Blood Borne Infections (STBBIs)</vt:lpstr>
      <vt:lpstr>Territorial Acknowledgment</vt:lpstr>
      <vt:lpstr>This material has been adapted from teachingsexualhealth.ca </vt:lpstr>
      <vt:lpstr>Purpose &amp; Background</vt:lpstr>
      <vt:lpstr>Learning Goals</vt:lpstr>
      <vt:lpstr>PowerPoint Presentation</vt:lpstr>
      <vt:lpstr>Before you begin delivering content</vt:lpstr>
      <vt:lpstr>PowerPoint Presentation</vt:lpstr>
      <vt:lpstr>PowerPoint Presentation</vt:lpstr>
      <vt:lpstr>PowerPoint Presentation</vt:lpstr>
      <vt:lpstr> STBBI Definitions, Descriptions and Types</vt:lpstr>
      <vt:lpstr>PowerPoint Presentation</vt:lpstr>
      <vt:lpstr>PowerPoint Presentation</vt:lpstr>
      <vt:lpstr>PowerPoint Presentation</vt:lpstr>
      <vt:lpstr>It's important to learn about STBBIs</vt:lpstr>
      <vt:lpstr>Stigma around STBBIs is…</vt:lpstr>
      <vt:lpstr>Types of STBBIs, Transmission and Symptoms </vt:lpstr>
      <vt:lpstr>STBBIs can be bacterial, viral, or parasitic </vt:lpstr>
      <vt:lpstr>PowerPoint Presentation</vt:lpstr>
      <vt:lpstr>PowerPoint Presentation</vt:lpstr>
      <vt:lpstr>PowerPoint Presentation</vt:lpstr>
      <vt:lpstr>PowerPoint Presentation</vt:lpstr>
      <vt:lpstr>PowerPoint Presentation</vt:lpstr>
      <vt:lpstr>Human Papillomavirus (HPV)</vt:lpstr>
      <vt:lpstr>Herpes Simplex Virus (HSV)</vt:lpstr>
      <vt:lpstr>Mpox</vt:lpstr>
      <vt:lpstr>Human Immunodeficiency Virus (HIV) </vt:lpstr>
      <vt:lpstr>Hepatitis A, B and C </vt:lpstr>
      <vt:lpstr>Chlamydia </vt:lpstr>
      <vt:lpstr>Gonorrhea </vt:lpstr>
      <vt:lpstr>Syphilis </vt:lpstr>
      <vt:lpstr>Trichomoniasis </vt:lpstr>
      <vt:lpstr>STBBI Testing and Treatment </vt:lpstr>
      <vt:lpstr>STBBIs can lead to further complications</vt:lpstr>
      <vt:lpstr>Testing is recommended when someone</vt:lpstr>
      <vt:lpstr>STBBI tests have a window period</vt:lpstr>
      <vt:lpstr>Time  from contact</vt:lpstr>
      <vt:lpstr>STBBIs are diagnosed through several methods</vt:lpstr>
      <vt:lpstr>Many STBBIs are reportable</vt:lpstr>
      <vt:lpstr>When tests are positive…</vt:lpstr>
      <vt:lpstr>Sexual relationships and responsibilities  </vt:lpstr>
      <vt:lpstr>STBBI Prevention </vt:lpstr>
      <vt:lpstr>PowerPoint Presentation</vt:lpstr>
      <vt:lpstr>STBBIs and Assertive Communication </vt:lpstr>
      <vt:lpstr>PowerPoint Presentation</vt:lpstr>
      <vt:lpstr> Sexual Relationships and Risks &amp; Risk Reduction Learning Activities  </vt:lpstr>
      <vt:lpstr>HPV vaccine</vt:lpstr>
      <vt:lpstr>HPV vaccine recommendations for school aged youth </vt:lpstr>
      <vt:lpstr>Vaccines are also available to protect against Hepatitis A, B and Mpox</vt:lpstr>
      <vt:lpstr>HIV Pre-Exposure Prophylaxis (PrEP)</vt:lpstr>
      <vt:lpstr>Barriers are a really important part of safer sex</vt:lpstr>
      <vt:lpstr>External Condoms </vt:lpstr>
      <vt:lpstr>Internal Condoms </vt:lpstr>
      <vt:lpstr>PowerPoint Presentation</vt:lpstr>
      <vt:lpstr>Dental dams</vt:lpstr>
      <vt:lpstr>Video: How to use a condom</vt:lpstr>
      <vt:lpstr>PowerPoint Presentation</vt:lpstr>
      <vt:lpstr>Video: How to use a condom</vt:lpstr>
      <vt:lpstr>PowerPoint Presentation</vt:lpstr>
      <vt:lpstr>Video: How to use a dental dam</vt:lpstr>
      <vt:lpstr>PowerPoint Presentation</vt:lpstr>
      <vt:lpstr>Videos: How to use barriers</vt:lpstr>
      <vt:lpstr>Demonstration: How to use a condom</vt:lpstr>
      <vt:lpstr>PowerPoint Presentation</vt:lpstr>
      <vt:lpstr>PowerPoint Presentation</vt:lpstr>
      <vt:lpstr>Choosing not to have sex </vt:lpstr>
      <vt:lpstr>PowerPoint Presentation</vt:lpstr>
      <vt:lpstr>PowerPoint Presentation</vt:lpstr>
      <vt:lpstr>Youth-friendly health clinics</vt:lpstr>
      <vt:lpstr>Free of charge services at VCH sexual health clinics </vt:lpstr>
      <vt:lpstr>Youth-friendly sexual health information 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Florencia.Olivo@vch.ca</dc:creator>
  <cp:lastModifiedBy>Bendickson, Lindsay [VCH]</cp:lastModifiedBy>
  <cp:revision>8</cp:revision>
  <cp:lastPrinted>2024-11-27T18:05:28Z</cp:lastPrinted>
  <dcterms:created xsi:type="dcterms:W3CDTF">2019-11-19T22:59:23Z</dcterms:created>
  <dcterms:modified xsi:type="dcterms:W3CDTF">2024-12-10T01:15:07Z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_dlc_DocIdItemGuid">
    <vt:lpwstr>a88bd8df-b0e2-4a35-81ee-7f7eadbd2a38</vt:lpwstr>
  </property>
  <property fmtid="{D5CDD505-2E9C-101B-9397-08002B2CF9AE}" pid="4" name="MediaServiceImageTags">
    <vt:lpwstr/>
  </property>
  <property fmtid="{D5CDD505-2E9C-101B-9397-08002B2CF9AE}" pid="5" name="Order">
    <vt:lpwstr>42000.0000000000</vt:lpwstr>
  </property>
  <property fmtid="{D5CDD505-2E9C-101B-9397-08002B2CF9AE}" pid="6" name="ComplianceAssetId">
    <vt:lpwstr/>
  </property>
  <property fmtid="{D5CDD505-2E9C-101B-9397-08002B2CF9AE}" pid="7" name="_activity">
    <vt:lpwstr>{"FileActivityType":"6","FileActivityTimeStamp":"2024-11-06T23:52:04.900Z","FileActivityUsersOnPage":[{"DisplayName":"Chan, Ryan [VCH]","Id":"ryan.chan@vrhb.org"}],"FileActivityNavigationId":null}</vt:lpwstr>
  </property>
  <property fmtid="{D5CDD505-2E9C-101B-9397-08002B2CF9AE}" pid="8" name="_ExtendedDescription">
    <vt:lpwstr/>
  </property>
  <property fmtid="{D5CDD505-2E9C-101B-9397-08002B2CF9AE}" pid="9" name="TriggerFlowInfo">
    <vt:lpwstr/>
  </property>
</Properties>
</file>