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9" r:id="rId25"/>
  </p:sldIdLst>
  <p:sldSz cx="18288000" cy="10287000"/>
  <p:notesSz cx="6858000" cy="9144000"/>
  <p:embeddedFontLst>
    <p:embeddedFont>
      <p:font typeface="Arial Bold" panose="020B0704020202020204" pitchFamily="34" charset="0"/>
      <p:regular r:id="rId27"/>
      <p:bold r:id="rId28"/>
    </p:embeddedFont>
    <p:embeddedFont>
      <p:font typeface="Arial Nova" panose="020B0504020202020204" pitchFamily="34" charset="0"/>
      <p:regular r:id="rId29"/>
    </p:embeddedFont>
    <p:embeddedFont>
      <p:font typeface="Arial Nova Bold" panose="020B0804020202020204" charset="0"/>
      <p:regular r:id="rId30"/>
    </p:embeddedFont>
    <p:embeddedFont>
      <p:font typeface="Helvetica" panose="020B0604020202020204" pitchFamily="34" charset="0"/>
      <p:regular r:id="rId31"/>
      <p:bold r:id="rId32"/>
      <p:italic r:id="rId33"/>
      <p:boldItalic r:id="rId34"/>
    </p:embeddedFont>
    <p:embeddedFont>
      <p:font typeface="Inter" panose="020B0604020202020204" charset="0"/>
      <p:regular r:id="rId35"/>
    </p:embeddedFont>
    <p:embeddedFont>
      <p:font typeface="Inter Bold" panose="020B0604020202020204" charset="0"/>
      <p:regular r:id="rId36"/>
    </p:embeddedFont>
    <p:embeddedFont>
      <p:font typeface="Inter Ultra-Bold" panose="020B0604020202020204" charset="0"/>
      <p:regular r:id="rId37"/>
    </p:embeddedFont>
    <p:embeddedFont>
      <p:font typeface="Open Sauce" panose="020B0604020202020204" charset="0"/>
      <p:regular r:id="rId38"/>
    </p:embeddedFont>
    <p:embeddedFont>
      <p:font typeface="Open Sauce Bold" panose="020B0604020202020204" charset="0"/>
      <p:regular r:id="rId39"/>
    </p:embeddedFont>
    <p:embeddedFont>
      <p:font typeface="Open Sauce Bold Italics"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6378" autoAdjust="0"/>
  </p:normalViewPr>
  <p:slideViewPr>
    <p:cSldViewPr>
      <p:cViewPr varScale="1">
        <p:scale>
          <a:sx n="55" d="100"/>
          <a:sy n="55" d="100"/>
        </p:scale>
        <p:origin x="159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Welcome! This session is designed to provide emergency department (ED) educators with essential updates on hospital policies and protocols related to substance use management. </a:t>
            </a:r>
          </a:p>
          <a:p>
            <a:endParaRPr lang="en-US" dirty="0"/>
          </a:p>
          <a:p>
            <a:r>
              <a:rPr lang="en-US" dirty="0"/>
              <a:t>This is based on BC Ministry of Health policy, professional standards, decision support tools (DSTs), guidelines, and new BCCSU Protocols. So you are up to date on what you need to know, and what you need to do.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4157584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51667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If this territorial acknowledgement is incorrect for your location, please feel free to update the bolded paragraph.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policy change addressed the public backlash about substance use in public and complaints from hospital staff about unregulated substance use in hospitals.</a:t>
            </a:r>
          </a:p>
          <a:p>
            <a:endParaRPr lang="en-US"/>
          </a:p>
          <a:p>
            <a:r>
              <a:rPr lang="en-US"/>
              <a:t>Approved by Health Canada and now in effect. Applicable to inpatient and emergency departments.</a:t>
            </a:r>
          </a:p>
          <a:p>
            <a:endParaRPr lang="en-US"/>
          </a:p>
          <a:p>
            <a:r>
              <a:rPr lang="en-US"/>
              <a:t>Policy objectives for this are:</a:t>
            </a:r>
          </a:p>
          <a:p>
            <a:endParaRPr lang="en-US"/>
          </a:p>
          <a:p>
            <a:r>
              <a:rPr lang="en-US"/>
              <a:t>1. A consistent approach in all BC hospitals that prohibits unregulated substance use by patients outside of designated overdose prevention service</a:t>
            </a:r>
          </a:p>
          <a:p>
            <a:endParaRPr lang="en-US"/>
          </a:p>
          <a:p>
            <a:r>
              <a:rPr lang="en-US"/>
              <a:t>2. Improve how patients are supported in managing their SU disorder while in hospital by providing more effective support toward stabilization, withdrawal management, treatment, and recovery services while in hospital and post-discharge</a:t>
            </a:r>
          </a:p>
          <a:p>
            <a:endParaRPr lang="en-US"/>
          </a:p>
          <a:p>
            <a:r>
              <a:rPr lang="en-US"/>
              <a:t>3. Standardize the way overdose prevention sites function in hospitals</a:t>
            </a:r>
          </a:p>
          <a:p>
            <a:endParaRPr lang="en-US"/>
          </a:p>
          <a:p>
            <a:r>
              <a:rPr lang="en-US"/>
              <a:t>4. Expand and add in-person addiction medicine specialists, psychosocial and clinical team s and provincial virtual clinical consultation support to hospitals</a:t>
            </a:r>
          </a:p>
          <a:p>
            <a:endParaRPr lang="en-US"/>
          </a:p>
          <a:p>
            <a:r>
              <a:rPr lang="en-US"/>
              <a:t>5. Provide a culturally safe approach to care in hospitals free of Indigenous-specific racism</a:t>
            </a:r>
          </a:p>
          <a:p>
            <a:endParaRPr lang="en-US"/>
          </a:p>
          <a:p>
            <a:r>
              <a:rPr lang="en-US"/>
              <a:t>6. Provide improved education and training to better equip hospidal staff to develop care plans and work effectively and safely with patients that use unregulated substances.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Like any other conditions we treat everyday in emergency:</a:t>
            </a:r>
          </a:p>
          <a:p>
            <a:endParaRPr lang="en-US" dirty="0"/>
          </a:p>
          <a:p>
            <a:r>
              <a:rPr lang="en-US" dirty="0"/>
              <a:t>Our general goals are:</a:t>
            </a:r>
          </a:p>
          <a:p>
            <a:endParaRPr lang="en-US" dirty="0"/>
          </a:p>
          <a:p>
            <a:r>
              <a:rPr lang="en-US" dirty="0"/>
              <a:t>1. Start </a:t>
            </a:r>
            <a:r>
              <a:rPr lang="en-US" dirty="0" err="1"/>
              <a:t>immeiate</a:t>
            </a:r>
            <a:r>
              <a:rPr lang="en-US" dirty="0"/>
              <a:t> treatment</a:t>
            </a:r>
          </a:p>
          <a:p>
            <a:r>
              <a:rPr lang="en-US" dirty="0"/>
              <a:t>2. Call for specialist support if needed.</a:t>
            </a:r>
          </a:p>
          <a:p>
            <a:endParaRPr lang="en-US" dirty="0"/>
          </a:p>
          <a:p>
            <a:r>
              <a:rPr lang="en-US" dirty="0"/>
              <a:t>We want to build our comfort and capacity.</a:t>
            </a:r>
          </a:p>
          <a:p>
            <a:endParaRPr lang="en-US" dirty="0"/>
          </a:p>
          <a:p>
            <a:endParaRPr lang="en-US" dirty="0"/>
          </a:p>
          <a:p>
            <a:r>
              <a:rPr lang="en-US" dirty="0"/>
              <a:t>Citing for poor health outcomes when leaving without being seen:</a:t>
            </a:r>
          </a:p>
          <a:p>
            <a:endParaRPr lang="en-US" dirty="0"/>
          </a:p>
          <a:p>
            <a:r>
              <a:rPr lang="en-US" dirty="0" err="1"/>
              <a:t>Otterstatter</a:t>
            </a:r>
            <a:r>
              <a:rPr lang="en-US" dirty="0"/>
              <a:t>, M. C., Crabtree, A., </a:t>
            </a:r>
            <a:r>
              <a:rPr lang="en-US" dirty="0" err="1"/>
              <a:t>Dobrer</a:t>
            </a:r>
            <a:r>
              <a:rPr lang="en-US" dirty="0"/>
              <a:t>, S., </a:t>
            </a:r>
            <a:r>
              <a:rPr lang="en-US" dirty="0" err="1"/>
              <a:t>Kinniburgh</a:t>
            </a:r>
            <a:r>
              <a:rPr lang="en-US" dirty="0"/>
              <a:t>, B., Klar, S., Leamon, A., May-</a:t>
            </a:r>
            <a:r>
              <a:rPr lang="en-US" dirty="0" err="1"/>
              <a:t>Hadford</a:t>
            </a:r>
            <a:r>
              <a:rPr lang="en-US" dirty="0"/>
              <a:t>, J., Mill, C., Park, M., Tu, A. W., &amp; Zheng, L. (2018). Patterns of health care utilization among people who overdosed from illegal drugs: a descriptive analysis using the BC Provincial Overdose Cohort. Health promotion and chronic disease prevention in Canada : research, policy and practice, 38(9), 328–333. https://doi.org/10.24095/hpcdp.38.9.04</a:t>
            </a:r>
          </a:p>
          <a:p>
            <a:endParaRPr lang="en-US" dirty="0"/>
          </a:p>
          <a:p>
            <a:endParaRPr lang="en-US" dirty="0"/>
          </a:p>
          <a:p>
            <a:r>
              <a:rPr lang="en-US" dirty="0"/>
              <a:t>Citing for repeat emergency visits:</a:t>
            </a:r>
          </a:p>
          <a:p>
            <a:endParaRPr lang="en-US" dirty="0"/>
          </a:p>
          <a:p>
            <a:r>
              <a:rPr lang="en-US" dirty="0"/>
              <a:t>Moe, J., Wang, Y. E., Schull, M. J., Dong, K., McGregor, M. J., </a:t>
            </a:r>
            <a:r>
              <a:rPr lang="en-US" dirty="0" err="1"/>
              <a:t>Hohl</a:t>
            </a:r>
            <a:r>
              <a:rPr lang="en-US" dirty="0"/>
              <a:t>, C. M., Holroyd, B. R., &amp; McGrail, K. M. (2022). Characterizing people with frequent emergency department visits and substance use: a retrospective cohort study of linked administrative data in Ontario, Alberta, and B.C., Canada. BMC emergency medicine, 22(1), 127. https://doi.org/10.1186/s12873-022-00673-x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These are directly listed in the hospital policy under Objectives. And are standard to all hospitals across BC. </a:t>
            </a:r>
          </a:p>
          <a:p>
            <a:endParaRPr lang="en-US" dirty="0"/>
          </a:p>
          <a:p>
            <a:r>
              <a:rPr lang="en-US" dirty="0"/>
              <a:t>ED nurses should be able to:</a:t>
            </a:r>
          </a:p>
          <a:p>
            <a:endParaRPr lang="en-US" dirty="0"/>
          </a:p>
          <a:p>
            <a:r>
              <a:rPr lang="en-US" dirty="0"/>
              <a:t>-Address withdrawal quickly</a:t>
            </a:r>
          </a:p>
          <a:p>
            <a:endParaRPr lang="en-US" dirty="0"/>
          </a:p>
          <a:p>
            <a:r>
              <a:rPr lang="en-US" dirty="0"/>
              <a:t>-Work with physicians to provide continuation OAT to someone in the ED for several hours</a:t>
            </a:r>
          </a:p>
          <a:p>
            <a:endParaRPr lang="en-US" dirty="0"/>
          </a:p>
          <a:p>
            <a:r>
              <a:rPr lang="en-US" dirty="0"/>
              <a:t>-Work with physicians to initiate OAT in uncomplicated patient requesting OAT after hours</a:t>
            </a:r>
          </a:p>
          <a:p>
            <a:endParaRPr lang="en-US" dirty="0"/>
          </a:p>
          <a:p>
            <a:r>
              <a:rPr lang="en-US" dirty="0"/>
              <a:t>-Consult with addiction </a:t>
            </a:r>
          </a:p>
          <a:p>
            <a:r>
              <a:rPr lang="en-US" dirty="0"/>
              <a:t>specialists for complicated scenarios.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resources are intended to support all hospital staff, regardless of department, identify and provide adequate support and treatment for patients who use unregulated substances.</a:t>
            </a:r>
          </a:p>
          <a:p>
            <a:endParaRPr lang="en-US"/>
          </a:p>
          <a:p>
            <a:r>
              <a:rPr lang="en-US"/>
              <a:t>These policies have been turned into Power Plans in Cerner (covered in the next slides) and are available on SHOP.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What’s new in power plans:  </a:t>
            </a:r>
          </a:p>
          <a:p>
            <a:endParaRPr lang="en-US"/>
          </a:p>
          <a:p>
            <a:r>
              <a:rPr lang="en-US"/>
              <a:t>distinction between high and low tolerance.  </a:t>
            </a:r>
          </a:p>
          <a:p>
            <a:endParaRPr lang="en-US"/>
          </a:p>
          <a:p>
            <a:r>
              <a:rPr lang="en-US"/>
              <a:t>Higher doses for high tolerance.  Consider more rapid escalation </a:t>
            </a:r>
          </a:p>
          <a:p>
            <a:endParaRPr lang="en-US"/>
          </a:p>
          <a:p>
            <a:r>
              <a:rPr lang="en-US"/>
              <a:t>for Very high Tolerance, or if on daily dispense safe supply HM, consider asking how much they would take at one time for withdrawal.</a:t>
            </a:r>
          </a:p>
          <a:p>
            <a:endParaRPr lang="en-US"/>
          </a:p>
          <a:p>
            <a:r>
              <a:rPr lang="en-US"/>
              <a:t>For all three, you can reassure your patient that you will re-assess and titrate upward more frequently and with higher doses if initial doses not quickly effective</a:t>
            </a:r>
          </a:p>
          <a:p>
            <a:endParaRPr lang="en-US"/>
          </a:p>
          <a:p>
            <a:endParaRPr lang="en-US"/>
          </a:p>
          <a:p>
            <a:r>
              <a:rPr lang="en-US"/>
              <a:t>Buprenorphine module relatively unchanged other than addition of Continuation.  In-ED protocol for initiation consists of standard dosing and requires withdrawal.  Standard dosing take-home kits now available in all VCH EDs.  Prescription options include 2 different microdosing protocols if patient prefers outpatient microdosing.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66832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are directly listed in the hospital policy under Objectives. And are standard to all hospitals across BC. </a:t>
            </a:r>
          </a:p>
          <a:p>
            <a:endParaRPr lang="en-US"/>
          </a:p>
          <a:p>
            <a:r>
              <a:rPr lang="en-US"/>
              <a:t>ED nurses should be able to:</a:t>
            </a:r>
          </a:p>
          <a:p>
            <a:endParaRPr lang="en-US"/>
          </a:p>
          <a:p>
            <a:r>
              <a:rPr lang="en-US"/>
              <a:t>-Address withdrawal quickly</a:t>
            </a:r>
          </a:p>
          <a:p>
            <a:endParaRPr lang="en-US"/>
          </a:p>
          <a:p>
            <a:r>
              <a:rPr lang="en-US"/>
              <a:t>-Work with physicians to provide continuation OAT to someone in the ED for several hours</a:t>
            </a:r>
          </a:p>
          <a:p>
            <a:endParaRPr lang="en-US"/>
          </a:p>
          <a:p>
            <a:r>
              <a:rPr lang="en-US"/>
              <a:t>-Work with physicians to initiate OAT in uncomplicated patient requesting OAT after hours</a:t>
            </a:r>
          </a:p>
          <a:p>
            <a:endParaRPr lang="en-US"/>
          </a:p>
          <a:p>
            <a:r>
              <a:rPr lang="en-US"/>
              <a:t>-Consult with addiction </a:t>
            </a:r>
          </a:p>
          <a:p>
            <a:r>
              <a:rPr lang="en-US"/>
              <a:t>specialists for complicated scenarios.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1273" y="363492"/>
            <a:ext cx="14962909" cy="151279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1273" y="2117913"/>
            <a:ext cx="14962909" cy="59902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1273" y="8412817"/>
            <a:ext cx="3879273" cy="483254"/>
          </a:xfrm>
          <a:prstGeom prst="rect">
            <a:avLst/>
          </a:prstGeom>
        </p:spPr>
        <p:txBody>
          <a:bodyPr vert="horz" lIns="91440" tIns="45720" rIns="91440" bIns="45720" rtlCol="0" anchor="ctr"/>
          <a:lstStyle>
            <a:lvl1pPr algn="l">
              <a:defRPr sz="1588">
                <a:solidFill>
                  <a:schemeClr val="tx1">
                    <a:tint val="75000"/>
                  </a:schemeClr>
                </a:solidFill>
              </a:defRPr>
            </a:lvl1pPr>
          </a:lstStyle>
          <a:p>
            <a:fld id="{1D8BD707-D9CF-40AE-B4C6-C98DA3205C09}" type="datetimeFigureOut">
              <a:rPr lang="en-US" smtClean="0"/>
              <a:pPr/>
              <a:t>3/17/2025</a:t>
            </a:fld>
            <a:endParaRPr lang="en-US"/>
          </a:p>
        </p:txBody>
      </p:sp>
      <p:sp>
        <p:nvSpPr>
          <p:cNvPr id="5" name="Footer Placeholder 4"/>
          <p:cNvSpPr>
            <a:spLocks noGrp="1"/>
          </p:cNvSpPr>
          <p:nvPr>
            <p:ph type="ftr" sz="quarter" idx="3"/>
          </p:nvPr>
        </p:nvSpPr>
        <p:spPr>
          <a:xfrm>
            <a:off x="5680364" y="8412817"/>
            <a:ext cx="5264727" cy="483254"/>
          </a:xfrm>
          <a:prstGeom prst="rect">
            <a:avLst/>
          </a:prstGeom>
        </p:spPr>
        <p:txBody>
          <a:bodyPr vert="horz" lIns="91440" tIns="45720" rIns="91440" bIns="45720" rtlCol="0" anchor="ctr"/>
          <a:lstStyle>
            <a:lvl1pPr algn="ctr">
              <a:defRPr sz="158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914909" y="8412817"/>
            <a:ext cx="3879273" cy="483254"/>
          </a:xfrm>
          <a:prstGeom prst="rect">
            <a:avLst/>
          </a:prstGeom>
        </p:spPr>
        <p:txBody>
          <a:bodyPr vert="horz" lIns="91440" tIns="45720" rIns="91440" bIns="45720" rtlCol="0" anchor="ctr"/>
          <a:lstStyle>
            <a:lvl1pPr algn="r">
              <a:defRPr sz="1588">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44.svg"/><Relationship Id="rId2" Type="http://schemas.openxmlformats.org/officeDocument/2006/relationships/hyperlink" Target="https://www.tiktok.com/@jimbriantbanusan/video/7231022940282686725" TargetMode="External"/><Relationship Id="rId1" Type="http://schemas.openxmlformats.org/officeDocument/2006/relationships/slideLayout" Target="../slideLayouts/slideLayout7.xml"/><Relationship Id="rId6" Type="http://schemas.openxmlformats.org/officeDocument/2006/relationships/hyperlink" Target="https://shop.healthcarebc.ca/shop/index?id=ccb0aae3-feea-4886-8fa0-47778e266416" TargetMode="External"/><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svg"/><Relationship Id="rId4" Type="http://schemas.openxmlformats.org/officeDocument/2006/relationships/hyperlink" Target="https://youtu.be/92X9JaqJ1zw?feature=shared" TargetMode="External"/><Relationship Id="rId9" Type="http://schemas.openxmlformats.org/officeDocument/2006/relationships/image" Target="../media/image41.png"/><Relationship Id="rId14"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3.svg"/><Relationship Id="rId18" Type="http://schemas.openxmlformats.org/officeDocument/2006/relationships/image" Target="../media/image42.svg"/><Relationship Id="rId3" Type="http://schemas.openxmlformats.org/officeDocument/2006/relationships/image" Target="../media/image47.png"/><Relationship Id="rId21"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2.png"/><Relationship Id="rId17" Type="http://schemas.openxmlformats.org/officeDocument/2006/relationships/image" Target="../media/image41.png"/><Relationship Id="rId2" Type="http://schemas.openxmlformats.org/officeDocument/2006/relationships/hyperlink" Target="https://www.vch.ca/en/document-library/toxic-drugs-ideas-to-stay-alive" TargetMode="External"/><Relationship Id="rId16" Type="http://schemas.openxmlformats.org/officeDocument/2006/relationships/image" Target="../media/image9.png"/><Relationship Id="rId20"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hyperlink" Target="https://learninghub.phsa.ca/Courses/26657/take-home-naloxone-distribution-a-virtual-train-the-trainer" TargetMode="External"/><Relationship Id="rId11" Type="http://schemas.openxmlformats.org/officeDocument/2006/relationships/image" Target="../media/image51.svg"/><Relationship Id="rId5" Type="http://schemas.openxmlformats.org/officeDocument/2006/relationships/image" Target="../media/image48.pn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43.png"/><Relationship Id="rId4" Type="http://schemas.openxmlformats.org/officeDocument/2006/relationships/hyperlink" Target="https://www.vch.ca/en/media/23126" TargetMode="External"/><Relationship Id="rId9" Type="http://schemas.openxmlformats.org/officeDocument/2006/relationships/image" Target="../media/image11.svg"/><Relationship Id="rId14" Type="http://schemas.openxmlformats.org/officeDocument/2006/relationships/image" Target="../media/image54.png"/><Relationship Id="rId22" Type="http://schemas.openxmlformats.org/officeDocument/2006/relationships/image" Target="../media/image46.svg"/></Relationships>
</file>

<file path=ppt/slides/_rels/slide15.xml.rels><?xml version="1.0" encoding="UTF-8" standalone="yes"?>
<Relationships xmlns="http://schemas.openxmlformats.org/package/2006/relationships"><Relationship Id="rId8" Type="http://schemas.openxmlformats.org/officeDocument/2006/relationships/hyperlink" Target="https://www.bccsu.ca/clinical-care-guidance/other-clinical-resources/" TargetMode="External"/><Relationship Id="rId13" Type="http://schemas.openxmlformats.org/officeDocument/2006/relationships/image" Target="../media/image60.svg"/><Relationship Id="rId18" Type="http://schemas.openxmlformats.org/officeDocument/2006/relationships/image" Target="../media/image65.png"/><Relationship Id="rId26" Type="http://schemas.openxmlformats.org/officeDocument/2006/relationships/image" Target="../media/image43.png"/><Relationship Id="rId3" Type="http://schemas.openxmlformats.org/officeDocument/2006/relationships/hyperlink" Target="https://learninghub.phsa.ca/Courses/32048/clinical-institute-withdrawal-assessment-alcohol-revised-ciwa-ar" TargetMode="External"/><Relationship Id="rId21" Type="http://schemas.openxmlformats.org/officeDocument/2006/relationships/image" Target="../media/image67.png"/><Relationship Id="rId7" Type="http://schemas.openxmlformats.org/officeDocument/2006/relationships/image" Target="../media/image9.png"/><Relationship Id="rId12" Type="http://schemas.openxmlformats.org/officeDocument/2006/relationships/image" Target="../media/image59.png"/><Relationship Id="rId17" Type="http://schemas.openxmlformats.org/officeDocument/2006/relationships/image" Target="../media/image64.svg"/><Relationship Id="rId25" Type="http://schemas.openxmlformats.org/officeDocument/2006/relationships/image" Target="../media/image42.svg"/><Relationship Id="rId2" Type="http://schemas.openxmlformats.org/officeDocument/2006/relationships/notesSlide" Target="../notesSlides/notesSlide11.xml"/><Relationship Id="rId16" Type="http://schemas.openxmlformats.org/officeDocument/2006/relationships/image" Target="../media/image63.png"/><Relationship Id="rId20" Type="http://schemas.openxmlformats.org/officeDocument/2006/relationships/hyperlink" Target="https://shop.healthcarebc.ca/CST_Documents/BCCSU/HCWBCUDS0924.pdf" TargetMode="External"/><Relationship Id="rId29"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8.png"/><Relationship Id="rId24" Type="http://schemas.openxmlformats.org/officeDocument/2006/relationships/image" Target="../media/image41.png"/><Relationship Id="rId5" Type="http://schemas.openxmlformats.org/officeDocument/2006/relationships/image" Target="../media/image1.png"/><Relationship Id="rId15" Type="http://schemas.openxmlformats.org/officeDocument/2006/relationships/image" Target="../media/image62.svg"/><Relationship Id="rId23" Type="http://schemas.openxmlformats.org/officeDocument/2006/relationships/image" Target="../media/image69.svg"/><Relationship Id="rId28" Type="http://schemas.openxmlformats.org/officeDocument/2006/relationships/image" Target="../media/image45.png"/><Relationship Id="rId10" Type="http://schemas.openxmlformats.org/officeDocument/2006/relationships/hyperlink" Target="https://nida.nih.gov/sites/default/files/ClinicalOpiateWithdrawalScale.pdf" TargetMode="External"/><Relationship Id="rId19" Type="http://schemas.openxmlformats.org/officeDocument/2006/relationships/image" Target="../media/image66.svg"/><Relationship Id="rId31" Type="http://schemas.openxmlformats.org/officeDocument/2006/relationships/image" Target="../media/image71.svg"/><Relationship Id="rId4" Type="http://schemas.openxmlformats.org/officeDocument/2006/relationships/image" Target="../media/image56.png"/><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68.png"/><Relationship Id="rId27" Type="http://schemas.openxmlformats.org/officeDocument/2006/relationships/image" Target="../media/image44.svg"/><Relationship Id="rId30"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youtu.be/92X9JaqJ1zw?feature=shared" TargetMode="External"/><Relationship Id="rId5" Type="http://schemas.openxmlformats.org/officeDocument/2006/relationships/image" Target="../media/image38.png"/><Relationship Id="rId4" Type="http://schemas.openxmlformats.org/officeDocument/2006/relationships/hyperlink" Target="https://www.tiktok.com/@jimbriantbanusan/video/723102294028268672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hyperlink" Target="https://towardtheheart.com" TargetMode="External"/><Relationship Id="rId18" Type="http://schemas.openxmlformats.org/officeDocument/2006/relationships/image" Target="../media/image86.svg"/><Relationship Id="rId26" Type="http://schemas.openxmlformats.org/officeDocument/2006/relationships/image" Target="../media/image46.svg"/><Relationship Id="rId3" Type="http://schemas.openxmlformats.org/officeDocument/2006/relationships/image" Target="../media/image77.png"/><Relationship Id="rId21" Type="http://schemas.openxmlformats.org/officeDocument/2006/relationships/image" Target="../media/image41.png"/><Relationship Id="rId7" Type="http://schemas.openxmlformats.org/officeDocument/2006/relationships/hyperlink" Target="https://www.vch.ca/en/service/lighthouse-virtual-substance-use-care-clinic#wysiwyg--18751" TargetMode="External"/><Relationship Id="rId12" Type="http://schemas.openxmlformats.org/officeDocument/2006/relationships/image" Target="../media/image81.svg"/><Relationship Id="rId17" Type="http://schemas.openxmlformats.org/officeDocument/2006/relationships/image" Target="../media/image85.png"/><Relationship Id="rId25" Type="http://schemas.openxmlformats.org/officeDocument/2006/relationships/image" Target="../media/image45.png"/><Relationship Id="rId2" Type="http://schemas.openxmlformats.org/officeDocument/2006/relationships/hyperlink" Target="https://www.vch.ca/en/health-topics/mental-health-and-substance-use" TargetMode="External"/><Relationship Id="rId16" Type="http://schemas.openxmlformats.org/officeDocument/2006/relationships/image" Target="../media/image84.svg"/><Relationship Id="rId20"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0.png"/><Relationship Id="rId24" Type="http://schemas.openxmlformats.org/officeDocument/2006/relationships/image" Target="../media/image44.svg"/><Relationship Id="rId5" Type="http://schemas.openxmlformats.org/officeDocument/2006/relationships/image" Target="../media/image2.svg"/><Relationship Id="rId15" Type="http://schemas.openxmlformats.org/officeDocument/2006/relationships/image" Target="../media/image83.png"/><Relationship Id="rId23" Type="http://schemas.openxmlformats.org/officeDocument/2006/relationships/image" Target="../media/image43.png"/><Relationship Id="rId28" Type="http://schemas.openxmlformats.org/officeDocument/2006/relationships/image" Target="../media/image71.svg"/><Relationship Id="rId10" Type="http://schemas.openxmlformats.org/officeDocument/2006/relationships/image" Target="../media/image79.png"/><Relationship Id="rId19" Type="http://schemas.openxmlformats.org/officeDocument/2006/relationships/image" Target="../media/image87.png"/><Relationship Id="rId4" Type="http://schemas.openxmlformats.org/officeDocument/2006/relationships/image" Target="../media/image1.png"/><Relationship Id="rId9" Type="http://schemas.openxmlformats.org/officeDocument/2006/relationships/hyperlink" Target="https://www.vch.ca/en/service/overdose-outreach-teams#short-description--7006" TargetMode="External"/><Relationship Id="rId14" Type="http://schemas.openxmlformats.org/officeDocument/2006/relationships/image" Target="../media/image82.jpeg"/><Relationship Id="rId22" Type="http://schemas.openxmlformats.org/officeDocument/2006/relationships/image" Target="../media/image42.svg"/><Relationship Id="rId27"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hyperlink" Target="https://learninghub.phsa.ca/Courses/32048/clinical-institute-withdrawal-assessment-alcohol-revised-ciwa-ar" TargetMode="External"/><Relationship Id="rId13" Type="http://schemas.openxmlformats.org/officeDocument/2006/relationships/hyperlink" Target="https://learninghub.phsa.ca/Courses/25163/alcohol-use-implications-for-health-care-provision" TargetMode="External"/><Relationship Id="rId3" Type="http://schemas.openxmlformats.org/officeDocument/2006/relationships/image" Target="../media/image90.svg"/><Relationship Id="rId7" Type="http://schemas.openxmlformats.org/officeDocument/2006/relationships/hyperlink" Target="https://learninghub.phsa.ca/Courses/8458/bccdc-naloxone-administration" TargetMode="External"/><Relationship Id="rId12" Type="http://schemas.openxmlformats.org/officeDocument/2006/relationships/hyperlink" Target="https://learninghub.phsa.ca/Courses/24927/overdose-prevention-safety-planning" TargetMode="External"/><Relationship Id="rId2"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hyperlink" Target="https://learninghub.phsa.ca/Courses/25853/resisting-stigma-on-substance-use" TargetMode="External"/><Relationship Id="rId11" Type="http://schemas.openxmlformats.org/officeDocument/2006/relationships/hyperlink" Target="https://learninghub.phsa.ca/Courses/25783/foundational-concepts-of-working-with-people-who-use-substances-and-their-care" TargetMode="External"/><Relationship Id="rId5" Type="http://schemas.openxmlformats.org/officeDocument/2006/relationships/hyperlink" Target="https://learninghub.phsa.ca/Courses/26657/take-home-naloxone-distribution-a-virtual-train-the-trainer" TargetMode="External"/><Relationship Id="rId10" Type="http://schemas.openxmlformats.org/officeDocument/2006/relationships/hyperlink" Target="https://learninghub.phsa.ca/Courses/26870/substance-use-simulations" TargetMode="External"/><Relationship Id="rId4" Type="http://schemas.openxmlformats.org/officeDocument/2006/relationships/hyperlink" Target="https://learninghub.phsa.ca/Courses/29670/introduction-to-harm-reduction-regional-orientation" TargetMode="External"/><Relationship Id="rId9" Type="http://schemas.openxmlformats.org/officeDocument/2006/relationships/hyperlink" Target="https://learninghub.phsa.ca/Courses/20551/buprenorphine-naloxone-suboxone" TargetMode="External"/><Relationship Id="rId14" Type="http://schemas.openxmlformats.org/officeDocument/2006/relationships/hyperlink" Target="https://www.vch.ca/en/oat-capacity-building-opportunities-vch-reg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pmc.ncbi.nlm.nih.gov/articles/PMC9281237/" TargetMode="External"/><Relationship Id="rId4" Type="http://schemas.openxmlformats.org/officeDocument/2006/relationships/hyperlink" Target="https://www.canada.ca/en/public-health/services/reports-publications/health-promotion-chronic-disease-prevention-canada-research-policy-practice/vol-38-no-9-2018/health-care-utilization-among-people-who-overdosed-from-illegal-drugs-analysis-using-bc-provincial-overdose-cohort.htm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hyperlink" Target="https://shop.healthcarebc.ca/shop/index?id=ccb0aae3-feea-4886-8fa0-47778e266416"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711748"/>
            <a:ext cx="17080749" cy="9003752"/>
            <a:chOff x="0" y="0"/>
            <a:chExt cx="4274726" cy="2218232"/>
          </a:xfrm>
        </p:grpSpPr>
        <p:sp>
          <p:nvSpPr>
            <p:cNvPr id="3" name="Freeform 3"/>
            <p:cNvSpPr/>
            <p:nvPr/>
          </p:nvSpPr>
          <p:spPr>
            <a:xfrm>
              <a:off x="0" y="0"/>
              <a:ext cx="4274726" cy="2218232"/>
            </a:xfrm>
            <a:custGeom>
              <a:avLst/>
              <a:gdLst/>
              <a:ahLst/>
              <a:cxnLst/>
              <a:rect l="l" t="t" r="r" b="b"/>
              <a:pathLst>
                <a:path w="4274726" h="2218232">
                  <a:moveTo>
                    <a:pt x="14051" y="0"/>
                  </a:moveTo>
                  <a:lnTo>
                    <a:pt x="4260675" y="0"/>
                  </a:lnTo>
                  <a:cubicBezTo>
                    <a:pt x="4268435" y="0"/>
                    <a:pt x="4274726" y="6291"/>
                    <a:pt x="4274726" y="14051"/>
                  </a:cubicBezTo>
                  <a:lnTo>
                    <a:pt x="4274726" y="2204181"/>
                  </a:lnTo>
                  <a:cubicBezTo>
                    <a:pt x="4274726" y="2211941"/>
                    <a:pt x="4268435" y="2218232"/>
                    <a:pt x="4260675" y="2218232"/>
                  </a:cubicBezTo>
                  <a:lnTo>
                    <a:pt x="14051" y="2218232"/>
                  </a:lnTo>
                  <a:cubicBezTo>
                    <a:pt x="6291" y="2218232"/>
                    <a:pt x="0" y="2211941"/>
                    <a:pt x="0" y="2204181"/>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dirty="0"/>
            </a:p>
          </p:txBody>
        </p:sp>
        <p:sp>
          <p:nvSpPr>
            <p:cNvPr id="4" name="TextBox 4"/>
            <p:cNvSpPr txBox="1"/>
            <p:nvPr/>
          </p:nvSpPr>
          <p:spPr>
            <a:xfrm>
              <a:off x="0" y="-19050"/>
              <a:ext cx="4274726" cy="2237282"/>
            </a:xfrm>
            <a:prstGeom prst="rect">
              <a:avLst/>
            </a:prstGeom>
          </p:spPr>
          <p:txBody>
            <a:bodyPr lIns="50800" tIns="50800" rIns="50800" bIns="50800" rtlCol="0" anchor="ctr"/>
            <a:lstStyle/>
            <a:p>
              <a:pPr algn="ctr">
                <a:lnSpc>
                  <a:spcPts val="2859"/>
                </a:lnSpc>
              </a:pPr>
              <a:endParaRPr/>
            </a:p>
          </p:txBody>
        </p:sp>
      </p:grpSp>
      <p:sp>
        <p:nvSpPr>
          <p:cNvPr id="5" name="AutoShape 5"/>
          <p:cNvSpPr/>
          <p:nvPr/>
        </p:nvSpPr>
        <p:spPr>
          <a:xfrm>
            <a:off x="603627" y="1892043"/>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6" name="Group 6"/>
          <p:cNvGrpSpPr/>
          <p:nvPr/>
        </p:nvGrpSpPr>
        <p:grpSpPr>
          <a:xfrm>
            <a:off x="1159916" y="5917093"/>
            <a:ext cx="15968168" cy="1059752"/>
            <a:chOff x="0" y="0"/>
            <a:chExt cx="3959520" cy="262780"/>
          </a:xfrm>
        </p:grpSpPr>
        <p:sp>
          <p:nvSpPr>
            <p:cNvPr id="7" name="Freeform 7"/>
            <p:cNvSpPr/>
            <p:nvPr/>
          </p:nvSpPr>
          <p:spPr>
            <a:xfrm>
              <a:off x="0" y="0"/>
              <a:ext cx="3959520" cy="262780"/>
            </a:xfrm>
            <a:custGeom>
              <a:avLst/>
              <a:gdLst/>
              <a:ahLst/>
              <a:cxnLst/>
              <a:rect l="l" t="t" r="r" b="b"/>
              <a:pathLst>
                <a:path w="3959520" h="262780">
                  <a:moveTo>
                    <a:pt x="15030" y="0"/>
                  </a:moveTo>
                  <a:lnTo>
                    <a:pt x="3944490" y="0"/>
                  </a:lnTo>
                  <a:cubicBezTo>
                    <a:pt x="3952791" y="0"/>
                    <a:pt x="3959520" y="6729"/>
                    <a:pt x="3959520" y="15030"/>
                  </a:cubicBezTo>
                  <a:lnTo>
                    <a:pt x="3959520" y="247750"/>
                  </a:lnTo>
                  <a:cubicBezTo>
                    <a:pt x="3959520" y="256051"/>
                    <a:pt x="3952791" y="262780"/>
                    <a:pt x="3944490" y="262780"/>
                  </a:cubicBezTo>
                  <a:lnTo>
                    <a:pt x="15030" y="262780"/>
                  </a:lnTo>
                  <a:cubicBezTo>
                    <a:pt x="6729" y="262780"/>
                    <a:pt x="0" y="256051"/>
                    <a:pt x="0" y="247750"/>
                  </a:cubicBezTo>
                  <a:lnTo>
                    <a:pt x="0" y="15030"/>
                  </a:lnTo>
                  <a:cubicBezTo>
                    <a:pt x="0" y="6729"/>
                    <a:pt x="6729" y="0"/>
                    <a:pt x="15030" y="0"/>
                  </a:cubicBezTo>
                  <a:close/>
                </a:path>
              </a:pathLst>
            </a:custGeom>
            <a:solidFill>
              <a:srgbClr val="FFFFFF"/>
            </a:solidFill>
            <a:ln w="9525" cap="rnd">
              <a:solidFill>
                <a:srgbClr val="000000"/>
              </a:solidFill>
              <a:prstDash val="solid"/>
              <a:round/>
            </a:ln>
          </p:spPr>
          <p:txBody>
            <a:bodyPr/>
            <a:lstStyle/>
            <a:p>
              <a:endParaRPr lang="en-CA" dirty="0"/>
            </a:p>
          </p:txBody>
        </p:sp>
        <p:sp>
          <p:nvSpPr>
            <p:cNvPr id="8" name="TextBox 8"/>
            <p:cNvSpPr txBox="1"/>
            <p:nvPr/>
          </p:nvSpPr>
          <p:spPr>
            <a:xfrm>
              <a:off x="0" y="-38100"/>
              <a:ext cx="3959520" cy="300880"/>
            </a:xfrm>
            <a:prstGeom prst="rect">
              <a:avLst/>
            </a:prstGeom>
          </p:spPr>
          <p:txBody>
            <a:bodyPr lIns="50800" tIns="50800" rIns="50800" bIns="50800" rtlCol="0" anchor="ctr"/>
            <a:lstStyle/>
            <a:p>
              <a:pPr algn="l">
                <a:lnSpc>
                  <a:spcPts val="5069"/>
                </a:lnSpc>
              </a:pPr>
              <a:r>
                <a:rPr lang="en-US" sz="3899" dirty="0">
                  <a:solidFill>
                    <a:srgbClr val="000000"/>
                  </a:solidFill>
                  <a:latin typeface="Open Sauce"/>
                  <a:ea typeface="Open Sauce"/>
                  <a:cs typeface="Open Sauce"/>
                  <a:sym typeface="Open Sauce"/>
                </a:rPr>
                <a:t>   </a:t>
              </a:r>
              <a:r>
                <a:rPr lang="en-US" sz="3899" dirty="0">
                  <a:solidFill>
                    <a:srgbClr val="01648F"/>
                  </a:solidFill>
                  <a:latin typeface="Open Sauce"/>
                  <a:ea typeface="Open Sauce"/>
                  <a:cs typeface="Open Sauce"/>
                  <a:sym typeface="Open Sauce"/>
                </a:rPr>
                <a:t>ED Substance Use </a:t>
              </a:r>
              <a:r>
                <a:rPr lang="en-US" sz="3899">
                  <a:solidFill>
                    <a:srgbClr val="01648F"/>
                  </a:solidFill>
                  <a:latin typeface="Open Sauce"/>
                  <a:ea typeface="Open Sauce"/>
                  <a:cs typeface="Open Sauce"/>
                  <a:sym typeface="Open Sauce"/>
                </a:rPr>
                <a:t>Care Updates, March 2025</a:t>
              </a:r>
              <a:endParaRPr lang="en-US" sz="3899" dirty="0">
                <a:solidFill>
                  <a:srgbClr val="01648F"/>
                </a:solidFill>
                <a:latin typeface="Open Sauce"/>
                <a:ea typeface="Open Sauce"/>
                <a:cs typeface="Open Sauce"/>
                <a:sym typeface="Open Sauce"/>
              </a:endParaRPr>
            </a:p>
          </p:txBody>
        </p:sp>
      </p:grpSp>
      <p:grpSp>
        <p:nvGrpSpPr>
          <p:cNvPr id="9" name="Group 9"/>
          <p:cNvGrpSpPr/>
          <p:nvPr/>
        </p:nvGrpSpPr>
        <p:grpSpPr>
          <a:xfrm>
            <a:off x="14785568" y="5840267"/>
            <a:ext cx="2816632" cy="1136578"/>
            <a:chOff x="-56684" y="-19050"/>
            <a:chExt cx="698421" cy="281830"/>
          </a:xfrm>
        </p:grpSpPr>
        <p:sp>
          <p:nvSpPr>
            <p:cNvPr id="10" name="Freeform 10"/>
            <p:cNvSpPr/>
            <p:nvPr/>
          </p:nvSpPr>
          <p:spPr>
            <a:xfrm>
              <a:off x="-56684" y="0"/>
              <a:ext cx="641737" cy="262780"/>
            </a:xfrm>
            <a:custGeom>
              <a:avLst/>
              <a:gdLst/>
              <a:ahLst/>
              <a:cxnLst/>
              <a:rect l="l" t="t" r="r" b="b"/>
              <a:pathLst>
                <a:path w="641737" h="262780">
                  <a:moveTo>
                    <a:pt x="92734" y="0"/>
                  </a:moveTo>
                  <a:lnTo>
                    <a:pt x="549003" y="0"/>
                  </a:lnTo>
                  <a:cubicBezTo>
                    <a:pt x="600218" y="0"/>
                    <a:pt x="641737" y="41519"/>
                    <a:pt x="641737" y="92734"/>
                  </a:cubicBezTo>
                  <a:lnTo>
                    <a:pt x="641737" y="170045"/>
                  </a:lnTo>
                  <a:cubicBezTo>
                    <a:pt x="641737" y="194640"/>
                    <a:pt x="631967" y="218227"/>
                    <a:pt x="614576" y="235618"/>
                  </a:cubicBezTo>
                  <a:cubicBezTo>
                    <a:pt x="597185" y="253010"/>
                    <a:pt x="573597" y="262780"/>
                    <a:pt x="549003" y="262780"/>
                  </a:cubicBezTo>
                  <a:lnTo>
                    <a:pt x="92734" y="262780"/>
                  </a:lnTo>
                  <a:cubicBezTo>
                    <a:pt x="41519" y="262780"/>
                    <a:pt x="0" y="221261"/>
                    <a:pt x="0" y="170045"/>
                  </a:cubicBezTo>
                  <a:lnTo>
                    <a:pt x="0" y="92734"/>
                  </a:lnTo>
                  <a:cubicBezTo>
                    <a:pt x="0" y="68140"/>
                    <a:pt x="9770" y="44552"/>
                    <a:pt x="27161" y="27161"/>
                  </a:cubicBezTo>
                  <a:cubicBezTo>
                    <a:pt x="44552" y="9770"/>
                    <a:pt x="68140" y="0"/>
                    <a:pt x="92734" y="0"/>
                  </a:cubicBezTo>
                  <a:close/>
                </a:path>
              </a:pathLst>
            </a:custGeom>
            <a:solidFill>
              <a:srgbClr val="292929"/>
            </a:solidFill>
            <a:ln cap="rnd">
              <a:noFill/>
              <a:prstDash val="solid"/>
              <a:round/>
            </a:ln>
          </p:spPr>
          <p:txBody>
            <a:bodyPr/>
            <a:lstStyle/>
            <a:p>
              <a:endParaRPr lang="en-CA"/>
            </a:p>
          </p:txBody>
        </p:sp>
        <p:sp>
          <p:nvSpPr>
            <p:cNvPr id="11" name="TextBox 11"/>
            <p:cNvSpPr txBox="1"/>
            <p:nvPr/>
          </p:nvSpPr>
          <p:spPr>
            <a:xfrm>
              <a:off x="0" y="-19050"/>
              <a:ext cx="641737" cy="28183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159916" y="7624545"/>
            <a:ext cx="5176064" cy="1461789"/>
            <a:chOff x="0" y="0"/>
            <a:chExt cx="1325542" cy="374351"/>
          </a:xfrm>
        </p:grpSpPr>
        <p:sp>
          <p:nvSpPr>
            <p:cNvPr id="13" name="Freeform 13"/>
            <p:cNvSpPr/>
            <p:nvPr/>
          </p:nvSpPr>
          <p:spPr>
            <a:xfrm>
              <a:off x="0" y="0"/>
              <a:ext cx="1325542" cy="374351"/>
            </a:xfrm>
            <a:custGeom>
              <a:avLst/>
              <a:gdLst/>
              <a:ahLst/>
              <a:cxnLst/>
              <a:rect l="l" t="t" r="r" b="b"/>
              <a:pathLst>
                <a:path w="1325542" h="374351">
                  <a:moveTo>
                    <a:pt x="46367" y="0"/>
                  </a:moveTo>
                  <a:lnTo>
                    <a:pt x="1279175" y="0"/>
                  </a:lnTo>
                  <a:cubicBezTo>
                    <a:pt x="1304783" y="0"/>
                    <a:pt x="1325542" y="20759"/>
                    <a:pt x="1325542" y="46367"/>
                  </a:cubicBezTo>
                  <a:lnTo>
                    <a:pt x="1325542" y="327983"/>
                  </a:lnTo>
                  <a:cubicBezTo>
                    <a:pt x="1325542" y="353591"/>
                    <a:pt x="1304783" y="374351"/>
                    <a:pt x="1279175" y="374351"/>
                  </a:cubicBezTo>
                  <a:lnTo>
                    <a:pt x="46367" y="374351"/>
                  </a:lnTo>
                  <a:cubicBezTo>
                    <a:pt x="20759" y="374351"/>
                    <a:pt x="0" y="353591"/>
                    <a:pt x="0" y="327983"/>
                  </a:cubicBezTo>
                  <a:lnTo>
                    <a:pt x="0" y="46367"/>
                  </a:lnTo>
                  <a:cubicBezTo>
                    <a:pt x="0" y="20759"/>
                    <a:pt x="20759" y="0"/>
                    <a:pt x="46367" y="0"/>
                  </a:cubicBezTo>
                  <a:close/>
                </a:path>
              </a:pathLst>
            </a:custGeom>
            <a:solidFill>
              <a:srgbClr val="01648F"/>
            </a:solidFill>
            <a:ln w="9525" cap="rnd">
              <a:solidFill>
                <a:srgbClr val="000000"/>
              </a:solidFill>
              <a:prstDash val="solid"/>
              <a:round/>
            </a:ln>
          </p:spPr>
          <p:txBody>
            <a:bodyPr/>
            <a:lstStyle/>
            <a:p>
              <a:endParaRPr lang="en-CA"/>
            </a:p>
          </p:txBody>
        </p:sp>
        <p:sp>
          <p:nvSpPr>
            <p:cNvPr id="14" name="TextBox 14"/>
            <p:cNvSpPr txBox="1"/>
            <p:nvPr/>
          </p:nvSpPr>
          <p:spPr>
            <a:xfrm>
              <a:off x="0" y="-19050"/>
              <a:ext cx="1325542" cy="393401"/>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6555968" y="7624545"/>
            <a:ext cx="5176064" cy="1461789"/>
            <a:chOff x="0" y="0"/>
            <a:chExt cx="1325542" cy="374351"/>
          </a:xfrm>
        </p:grpSpPr>
        <p:sp>
          <p:nvSpPr>
            <p:cNvPr id="16" name="Freeform 16"/>
            <p:cNvSpPr/>
            <p:nvPr/>
          </p:nvSpPr>
          <p:spPr>
            <a:xfrm>
              <a:off x="0" y="0"/>
              <a:ext cx="1325542" cy="374351"/>
            </a:xfrm>
            <a:custGeom>
              <a:avLst/>
              <a:gdLst/>
              <a:ahLst/>
              <a:cxnLst/>
              <a:rect l="l" t="t" r="r" b="b"/>
              <a:pathLst>
                <a:path w="1325542" h="374351">
                  <a:moveTo>
                    <a:pt x="46367" y="0"/>
                  </a:moveTo>
                  <a:lnTo>
                    <a:pt x="1279175" y="0"/>
                  </a:lnTo>
                  <a:cubicBezTo>
                    <a:pt x="1304783" y="0"/>
                    <a:pt x="1325542" y="20759"/>
                    <a:pt x="1325542" y="46367"/>
                  </a:cubicBezTo>
                  <a:lnTo>
                    <a:pt x="1325542" y="327983"/>
                  </a:lnTo>
                  <a:cubicBezTo>
                    <a:pt x="1325542" y="353591"/>
                    <a:pt x="1304783" y="374351"/>
                    <a:pt x="1279175" y="374351"/>
                  </a:cubicBezTo>
                  <a:lnTo>
                    <a:pt x="46367" y="374351"/>
                  </a:lnTo>
                  <a:cubicBezTo>
                    <a:pt x="20759" y="374351"/>
                    <a:pt x="0" y="353591"/>
                    <a:pt x="0" y="327983"/>
                  </a:cubicBezTo>
                  <a:lnTo>
                    <a:pt x="0" y="46367"/>
                  </a:lnTo>
                  <a:cubicBezTo>
                    <a:pt x="0" y="20759"/>
                    <a:pt x="20759" y="0"/>
                    <a:pt x="46367" y="0"/>
                  </a:cubicBezTo>
                  <a:close/>
                </a:path>
              </a:pathLst>
            </a:custGeom>
            <a:solidFill>
              <a:srgbClr val="01648F"/>
            </a:solidFill>
            <a:ln w="9525" cap="rnd">
              <a:solidFill>
                <a:srgbClr val="000000"/>
              </a:solidFill>
              <a:prstDash val="solid"/>
              <a:round/>
            </a:ln>
          </p:spPr>
          <p:txBody>
            <a:bodyPr/>
            <a:lstStyle/>
            <a:p>
              <a:endParaRPr lang="en-CA"/>
            </a:p>
          </p:txBody>
        </p:sp>
        <p:sp>
          <p:nvSpPr>
            <p:cNvPr id="17" name="TextBox 17"/>
            <p:cNvSpPr txBox="1"/>
            <p:nvPr/>
          </p:nvSpPr>
          <p:spPr>
            <a:xfrm>
              <a:off x="0" y="-19050"/>
              <a:ext cx="1325542" cy="393401"/>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a:off x="11952020" y="7624545"/>
            <a:ext cx="5176064" cy="1461789"/>
            <a:chOff x="0" y="0"/>
            <a:chExt cx="1325542" cy="374351"/>
          </a:xfrm>
        </p:grpSpPr>
        <p:sp>
          <p:nvSpPr>
            <p:cNvPr id="19" name="Freeform 19"/>
            <p:cNvSpPr/>
            <p:nvPr/>
          </p:nvSpPr>
          <p:spPr>
            <a:xfrm>
              <a:off x="0" y="0"/>
              <a:ext cx="1325542" cy="374351"/>
            </a:xfrm>
            <a:custGeom>
              <a:avLst/>
              <a:gdLst/>
              <a:ahLst/>
              <a:cxnLst/>
              <a:rect l="l" t="t" r="r" b="b"/>
              <a:pathLst>
                <a:path w="1325542" h="374351">
                  <a:moveTo>
                    <a:pt x="46367" y="0"/>
                  </a:moveTo>
                  <a:lnTo>
                    <a:pt x="1279175" y="0"/>
                  </a:lnTo>
                  <a:cubicBezTo>
                    <a:pt x="1304783" y="0"/>
                    <a:pt x="1325542" y="20759"/>
                    <a:pt x="1325542" y="46367"/>
                  </a:cubicBezTo>
                  <a:lnTo>
                    <a:pt x="1325542" y="327983"/>
                  </a:lnTo>
                  <a:cubicBezTo>
                    <a:pt x="1325542" y="353591"/>
                    <a:pt x="1304783" y="374351"/>
                    <a:pt x="1279175" y="374351"/>
                  </a:cubicBezTo>
                  <a:lnTo>
                    <a:pt x="46367" y="374351"/>
                  </a:lnTo>
                  <a:cubicBezTo>
                    <a:pt x="20759" y="374351"/>
                    <a:pt x="0" y="353591"/>
                    <a:pt x="0" y="327983"/>
                  </a:cubicBezTo>
                  <a:lnTo>
                    <a:pt x="0" y="46367"/>
                  </a:lnTo>
                  <a:cubicBezTo>
                    <a:pt x="0" y="20759"/>
                    <a:pt x="20759" y="0"/>
                    <a:pt x="46367" y="0"/>
                  </a:cubicBezTo>
                  <a:close/>
                </a:path>
              </a:pathLst>
            </a:custGeom>
            <a:solidFill>
              <a:srgbClr val="01648F"/>
            </a:solidFill>
            <a:ln w="9525" cap="rnd">
              <a:solidFill>
                <a:srgbClr val="000000"/>
              </a:solidFill>
              <a:prstDash val="solid"/>
              <a:round/>
            </a:ln>
          </p:spPr>
          <p:txBody>
            <a:bodyPr/>
            <a:lstStyle/>
            <a:p>
              <a:endParaRPr lang="en-CA"/>
            </a:p>
          </p:txBody>
        </p:sp>
        <p:sp>
          <p:nvSpPr>
            <p:cNvPr id="20" name="TextBox 20"/>
            <p:cNvSpPr txBox="1"/>
            <p:nvPr/>
          </p:nvSpPr>
          <p:spPr>
            <a:xfrm>
              <a:off x="0" y="-19050"/>
              <a:ext cx="1325542" cy="393401"/>
            </a:xfrm>
            <a:prstGeom prst="rect">
              <a:avLst/>
            </a:prstGeom>
          </p:spPr>
          <p:txBody>
            <a:bodyPr lIns="50800" tIns="50800" rIns="50800" bIns="50800" rtlCol="0" anchor="ctr"/>
            <a:lstStyle/>
            <a:p>
              <a:pPr algn="ctr">
                <a:lnSpc>
                  <a:spcPts val="2859"/>
                </a:lnSpc>
              </a:pPr>
              <a:endParaRPr/>
            </a:p>
          </p:txBody>
        </p:sp>
      </p:grpSp>
      <p:sp>
        <p:nvSpPr>
          <p:cNvPr id="21" name="Freeform 21"/>
          <p:cNvSpPr/>
          <p:nvPr/>
        </p:nvSpPr>
        <p:spPr>
          <a:xfrm>
            <a:off x="5740538" y="7877533"/>
            <a:ext cx="368251" cy="92063"/>
          </a:xfrm>
          <a:custGeom>
            <a:avLst/>
            <a:gdLst/>
            <a:ahLst/>
            <a:cxnLst/>
            <a:rect l="l" t="t" r="r" b="b"/>
            <a:pathLst>
              <a:path w="368251" h="92063">
                <a:moveTo>
                  <a:pt x="0" y="0"/>
                </a:moveTo>
                <a:lnTo>
                  <a:pt x="368251" y="0"/>
                </a:lnTo>
                <a:lnTo>
                  <a:pt x="368251" y="92063"/>
                </a:lnTo>
                <a:lnTo>
                  <a:pt x="0" y="92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22" name="Freeform 22"/>
          <p:cNvSpPr/>
          <p:nvPr/>
        </p:nvSpPr>
        <p:spPr>
          <a:xfrm>
            <a:off x="11119824" y="7877533"/>
            <a:ext cx="368251" cy="92063"/>
          </a:xfrm>
          <a:custGeom>
            <a:avLst/>
            <a:gdLst/>
            <a:ahLst/>
            <a:cxnLst/>
            <a:rect l="l" t="t" r="r" b="b"/>
            <a:pathLst>
              <a:path w="368251" h="92063">
                <a:moveTo>
                  <a:pt x="0" y="0"/>
                </a:moveTo>
                <a:lnTo>
                  <a:pt x="368251" y="0"/>
                </a:lnTo>
                <a:lnTo>
                  <a:pt x="368251" y="92063"/>
                </a:lnTo>
                <a:lnTo>
                  <a:pt x="0" y="92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23" name="Freeform 23"/>
          <p:cNvSpPr/>
          <p:nvPr/>
        </p:nvSpPr>
        <p:spPr>
          <a:xfrm>
            <a:off x="16499110" y="7877533"/>
            <a:ext cx="368251" cy="92063"/>
          </a:xfrm>
          <a:custGeom>
            <a:avLst/>
            <a:gdLst/>
            <a:ahLst/>
            <a:cxnLst/>
            <a:rect l="l" t="t" r="r" b="b"/>
            <a:pathLst>
              <a:path w="368251" h="92063">
                <a:moveTo>
                  <a:pt x="0" y="0"/>
                </a:moveTo>
                <a:lnTo>
                  <a:pt x="368251" y="0"/>
                </a:lnTo>
                <a:lnTo>
                  <a:pt x="368251" y="92063"/>
                </a:lnTo>
                <a:lnTo>
                  <a:pt x="0" y="92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24" name="Freeform 24"/>
          <p:cNvSpPr/>
          <p:nvPr/>
        </p:nvSpPr>
        <p:spPr>
          <a:xfrm>
            <a:off x="15867510" y="6274708"/>
            <a:ext cx="820290" cy="344522"/>
          </a:xfrm>
          <a:custGeom>
            <a:avLst/>
            <a:gdLst/>
            <a:ahLst/>
            <a:cxnLst/>
            <a:rect l="l" t="t" r="r" b="b"/>
            <a:pathLst>
              <a:path w="820290" h="344522">
                <a:moveTo>
                  <a:pt x="0" y="0"/>
                </a:moveTo>
                <a:lnTo>
                  <a:pt x="820290" y="0"/>
                </a:lnTo>
                <a:lnTo>
                  <a:pt x="820290" y="344522"/>
                </a:lnTo>
                <a:lnTo>
                  <a:pt x="0" y="3445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25" name="Freeform 25"/>
          <p:cNvSpPr/>
          <p:nvPr/>
        </p:nvSpPr>
        <p:spPr>
          <a:xfrm>
            <a:off x="1123950" y="860911"/>
            <a:ext cx="2350788" cy="807294"/>
          </a:xfrm>
          <a:custGeom>
            <a:avLst/>
            <a:gdLst/>
            <a:ahLst/>
            <a:cxnLst/>
            <a:rect l="l" t="t" r="r" b="b"/>
            <a:pathLst>
              <a:path w="2350788" h="807294">
                <a:moveTo>
                  <a:pt x="0" y="0"/>
                </a:moveTo>
                <a:lnTo>
                  <a:pt x="2350788" y="0"/>
                </a:lnTo>
                <a:lnTo>
                  <a:pt x="2350788" y="807295"/>
                </a:lnTo>
                <a:lnTo>
                  <a:pt x="0" y="807295"/>
                </a:lnTo>
                <a:lnTo>
                  <a:pt x="0" y="0"/>
                </a:lnTo>
                <a:close/>
              </a:path>
            </a:pathLst>
          </a:custGeom>
          <a:blipFill>
            <a:blip r:embed="rId7"/>
            <a:stretch>
              <a:fillRect t="-90971" b="-100221"/>
            </a:stretch>
          </a:blipFill>
        </p:spPr>
        <p:txBody>
          <a:bodyPr/>
          <a:lstStyle/>
          <a:p>
            <a:endParaRPr lang="en-CA"/>
          </a:p>
        </p:txBody>
      </p:sp>
      <p:sp>
        <p:nvSpPr>
          <p:cNvPr id="26" name="TextBox 26"/>
          <p:cNvSpPr txBox="1"/>
          <p:nvPr/>
        </p:nvSpPr>
        <p:spPr>
          <a:xfrm>
            <a:off x="1159916" y="3002443"/>
            <a:ext cx="11452690" cy="2657475"/>
          </a:xfrm>
          <a:prstGeom prst="rect">
            <a:avLst/>
          </a:prstGeom>
        </p:spPr>
        <p:txBody>
          <a:bodyPr lIns="0" tIns="0" rIns="0" bIns="0" rtlCol="0" anchor="t">
            <a:spAutoFit/>
          </a:bodyPr>
          <a:lstStyle/>
          <a:p>
            <a:pPr algn="l">
              <a:lnSpc>
                <a:spcPts val="9863"/>
              </a:lnSpc>
            </a:pPr>
            <a:r>
              <a:rPr lang="en-US" sz="8219">
                <a:solidFill>
                  <a:srgbClr val="000000"/>
                </a:solidFill>
                <a:latin typeface="Arial"/>
                <a:ea typeface="Arial"/>
                <a:cs typeface="Arial"/>
                <a:sym typeface="Arial"/>
              </a:rPr>
              <a:t>Substance Use </a:t>
            </a:r>
          </a:p>
          <a:p>
            <a:pPr algn="l">
              <a:lnSpc>
                <a:spcPts val="9863"/>
              </a:lnSpc>
            </a:pPr>
            <a:r>
              <a:rPr lang="en-US" sz="8219">
                <a:solidFill>
                  <a:srgbClr val="000000"/>
                </a:solidFill>
                <a:latin typeface="Arial"/>
                <a:ea typeface="Arial"/>
                <a:cs typeface="Arial"/>
                <a:sym typeface="Arial"/>
              </a:rPr>
              <a:t>Care and Management </a:t>
            </a:r>
          </a:p>
        </p:txBody>
      </p:sp>
      <p:sp>
        <p:nvSpPr>
          <p:cNvPr id="27" name="TextBox 27"/>
          <p:cNvSpPr txBox="1"/>
          <p:nvPr/>
        </p:nvSpPr>
        <p:spPr>
          <a:xfrm>
            <a:off x="1500169" y="7883871"/>
            <a:ext cx="3150799" cy="927735"/>
          </a:xfrm>
          <a:prstGeom prst="rect">
            <a:avLst/>
          </a:prstGeom>
        </p:spPr>
        <p:txBody>
          <a:bodyPr lIns="0" tIns="0" rIns="0" bIns="0" rtlCol="0" anchor="t">
            <a:spAutoFit/>
          </a:bodyPr>
          <a:lstStyle/>
          <a:p>
            <a:pPr marL="0" lvl="0" indent="0" algn="l">
              <a:lnSpc>
                <a:spcPts val="3509"/>
              </a:lnSpc>
              <a:spcBef>
                <a:spcPct val="0"/>
              </a:spcBef>
            </a:pPr>
            <a:r>
              <a:rPr lang="en-US" sz="2699">
                <a:solidFill>
                  <a:srgbClr val="FFFFFF"/>
                </a:solidFill>
                <a:latin typeface="Arial"/>
                <a:ea typeface="Arial"/>
                <a:cs typeface="Arial"/>
                <a:sym typeface="Arial"/>
              </a:rPr>
              <a:t>What’s New (Hospital Policy)?</a:t>
            </a:r>
          </a:p>
        </p:txBody>
      </p:sp>
      <p:sp>
        <p:nvSpPr>
          <p:cNvPr id="28" name="TextBox 28"/>
          <p:cNvSpPr txBox="1"/>
          <p:nvPr/>
        </p:nvSpPr>
        <p:spPr>
          <a:xfrm>
            <a:off x="6866938" y="7883871"/>
            <a:ext cx="3481362" cy="927735"/>
          </a:xfrm>
          <a:prstGeom prst="rect">
            <a:avLst/>
          </a:prstGeom>
        </p:spPr>
        <p:txBody>
          <a:bodyPr lIns="0" tIns="0" rIns="0" bIns="0" rtlCol="0" anchor="t">
            <a:spAutoFit/>
          </a:bodyPr>
          <a:lstStyle/>
          <a:p>
            <a:pPr marL="0" lvl="0" indent="0" algn="l">
              <a:lnSpc>
                <a:spcPts val="3509"/>
              </a:lnSpc>
              <a:spcBef>
                <a:spcPct val="0"/>
              </a:spcBef>
            </a:pPr>
            <a:r>
              <a:rPr lang="en-US" sz="2699">
                <a:solidFill>
                  <a:srgbClr val="FFFFFF"/>
                </a:solidFill>
                <a:latin typeface="Arial"/>
                <a:ea typeface="Arial"/>
                <a:cs typeface="Arial"/>
                <a:sym typeface="Arial"/>
              </a:rPr>
              <a:t>What to Know and How to Prepare</a:t>
            </a:r>
          </a:p>
        </p:txBody>
      </p:sp>
      <p:sp>
        <p:nvSpPr>
          <p:cNvPr id="29" name="TextBox 29"/>
          <p:cNvSpPr txBox="1"/>
          <p:nvPr/>
        </p:nvSpPr>
        <p:spPr>
          <a:xfrm>
            <a:off x="12255907" y="7883871"/>
            <a:ext cx="2969940" cy="927735"/>
          </a:xfrm>
          <a:prstGeom prst="rect">
            <a:avLst/>
          </a:prstGeom>
        </p:spPr>
        <p:txBody>
          <a:bodyPr lIns="0" tIns="0" rIns="0" bIns="0" rtlCol="0" anchor="t">
            <a:spAutoFit/>
          </a:bodyPr>
          <a:lstStyle/>
          <a:p>
            <a:pPr marL="0" lvl="0" indent="0" algn="l">
              <a:lnSpc>
                <a:spcPts val="3509"/>
              </a:lnSpc>
              <a:spcBef>
                <a:spcPct val="0"/>
              </a:spcBef>
            </a:pPr>
            <a:r>
              <a:rPr lang="en-US" sz="2699">
                <a:solidFill>
                  <a:srgbClr val="FFFFFF"/>
                </a:solidFill>
                <a:latin typeface="Arial"/>
                <a:ea typeface="Arial"/>
                <a:cs typeface="Arial"/>
                <a:sym typeface="Arial"/>
              </a:rPr>
              <a:t>Where to Find More Information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647700"/>
            <a:ext cx="17080749" cy="8927434"/>
            <a:chOff x="0" y="0"/>
            <a:chExt cx="4274726" cy="2234231"/>
          </a:xfrm>
        </p:grpSpPr>
        <p:sp>
          <p:nvSpPr>
            <p:cNvPr id="3" name="Freeform 3"/>
            <p:cNvSpPr/>
            <p:nvPr/>
          </p:nvSpPr>
          <p:spPr>
            <a:xfrm>
              <a:off x="0" y="0"/>
              <a:ext cx="4274726" cy="2234231"/>
            </a:xfrm>
            <a:custGeom>
              <a:avLst/>
              <a:gdLst/>
              <a:ahLst/>
              <a:cxnLst/>
              <a:rect l="l" t="t" r="r" b="b"/>
              <a:pathLst>
                <a:path w="4274726" h="2234231">
                  <a:moveTo>
                    <a:pt x="14051" y="0"/>
                  </a:moveTo>
                  <a:lnTo>
                    <a:pt x="4260675" y="0"/>
                  </a:lnTo>
                  <a:cubicBezTo>
                    <a:pt x="4268435" y="0"/>
                    <a:pt x="4274726" y="6291"/>
                    <a:pt x="4274726" y="14051"/>
                  </a:cubicBezTo>
                  <a:lnTo>
                    <a:pt x="4274726" y="2220180"/>
                  </a:lnTo>
                  <a:cubicBezTo>
                    <a:pt x="4274726" y="2223907"/>
                    <a:pt x="4273245" y="2227481"/>
                    <a:pt x="4270611" y="2230115"/>
                  </a:cubicBezTo>
                  <a:cubicBezTo>
                    <a:pt x="4267976" y="2232751"/>
                    <a:pt x="4264402" y="2234231"/>
                    <a:pt x="4260675" y="2234231"/>
                  </a:cubicBezTo>
                  <a:lnTo>
                    <a:pt x="14051" y="2234231"/>
                  </a:lnTo>
                  <a:cubicBezTo>
                    <a:pt x="6291" y="2234231"/>
                    <a:pt x="0" y="2227940"/>
                    <a:pt x="0" y="2220180"/>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253281"/>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291943" y="4289486"/>
            <a:ext cx="5090478" cy="4968814"/>
            <a:chOff x="0" y="0"/>
            <a:chExt cx="1325542" cy="1293861"/>
          </a:xfrm>
        </p:grpSpPr>
        <p:sp>
          <p:nvSpPr>
            <p:cNvPr id="6" name="Freeform 6"/>
            <p:cNvSpPr/>
            <p:nvPr/>
          </p:nvSpPr>
          <p:spPr>
            <a:xfrm>
              <a:off x="0" y="0"/>
              <a:ext cx="1325542" cy="1293861"/>
            </a:xfrm>
            <a:custGeom>
              <a:avLst/>
              <a:gdLst/>
              <a:ahLst/>
              <a:cxnLst/>
              <a:rect l="l" t="t" r="r" b="b"/>
              <a:pathLst>
                <a:path w="1325542" h="1293861">
                  <a:moveTo>
                    <a:pt x="47147" y="0"/>
                  </a:moveTo>
                  <a:lnTo>
                    <a:pt x="1278395" y="0"/>
                  </a:lnTo>
                  <a:cubicBezTo>
                    <a:pt x="1290899" y="0"/>
                    <a:pt x="1302891" y="4967"/>
                    <a:pt x="1311733" y="13809"/>
                  </a:cubicBezTo>
                  <a:cubicBezTo>
                    <a:pt x="1320575" y="22651"/>
                    <a:pt x="1325542" y="34643"/>
                    <a:pt x="1325542" y="47147"/>
                  </a:cubicBezTo>
                  <a:lnTo>
                    <a:pt x="1325542" y="1246714"/>
                  </a:lnTo>
                  <a:cubicBezTo>
                    <a:pt x="1325542" y="1259218"/>
                    <a:pt x="1320575" y="1271210"/>
                    <a:pt x="1311733" y="1280052"/>
                  </a:cubicBezTo>
                  <a:cubicBezTo>
                    <a:pt x="1302891" y="1288894"/>
                    <a:pt x="1290899" y="1293861"/>
                    <a:pt x="1278395" y="1293861"/>
                  </a:cubicBezTo>
                  <a:lnTo>
                    <a:pt x="47147" y="1293861"/>
                  </a:lnTo>
                  <a:cubicBezTo>
                    <a:pt x="34643" y="1293861"/>
                    <a:pt x="22651" y="1288894"/>
                    <a:pt x="13809" y="1280052"/>
                  </a:cubicBezTo>
                  <a:cubicBezTo>
                    <a:pt x="4967" y="1271210"/>
                    <a:pt x="0" y="1259218"/>
                    <a:pt x="0" y="1246714"/>
                  </a:cubicBezTo>
                  <a:lnTo>
                    <a:pt x="0" y="47147"/>
                  </a:lnTo>
                  <a:cubicBezTo>
                    <a:pt x="0" y="34643"/>
                    <a:pt x="4967" y="22651"/>
                    <a:pt x="13809" y="13809"/>
                  </a:cubicBezTo>
                  <a:cubicBezTo>
                    <a:pt x="22651" y="4967"/>
                    <a:pt x="34643" y="0"/>
                    <a:pt x="47147" y="0"/>
                  </a:cubicBezTo>
                  <a:close/>
                </a:path>
              </a:pathLst>
            </a:custGeom>
            <a:solidFill>
              <a:srgbClr val="FFFFFF"/>
            </a:solidFill>
            <a:ln w="9525" cap="rnd">
              <a:solidFill>
                <a:srgbClr val="000000"/>
              </a:solidFill>
              <a:prstDash val="solid"/>
              <a:round/>
            </a:ln>
          </p:spPr>
          <p:txBody>
            <a:bodyPr/>
            <a:lstStyle/>
            <a:p>
              <a:endParaRPr lang="en-CA"/>
            </a:p>
          </p:txBody>
        </p:sp>
        <p:sp>
          <p:nvSpPr>
            <p:cNvPr id="7" name="TextBox 7"/>
            <p:cNvSpPr txBox="1"/>
            <p:nvPr/>
          </p:nvSpPr>
          <p:spPr>
            <a:xfrm>
              <a:off x="0" y="-19050"/>
              <a:ext cx="1325542" cy="1312911"/>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292045" y="4279961"/>
            <a:ext cx="5090478" cy="916186"/>
            <a:chOff x="0" y="0"/>
            <a:chExt cx="1325542" cy="238571"/>
          </a:xfrm>
        </p:grpSpPr>
        <p:sp>
          <p:nvSpPr>
            <p:cNvPr id="9" name="Freeform 9"/>
            <p:cNvSpPr/>
            <p:nvPr/>
          </p:nvSpPr>
          <p:spPr>
            <a:xfrm>
              <a:off x="0" y="0"/>
              <a:ext cx="1325542" cy="238571"/>
            </a:xfrm>
            <a:custGeom>
              <a:avLst/>
              <a:gdLst/>
              <a:ahLst/>
              <a:cxnLst/>
              <a:rect l="l" t="t" r="r" b="b"/>
              <a:pathLst>
                <a:path w="1325542" h="238571">
                  <a:moveTo>
                    <a:pt x="47147" y="0"/>
                  </a:moveTo>
                  <a:lnTo>
                    <a:pt x="1278395" y="0"/>
                  </a:lnTo>
                  <a:cubicBezTo>
                    <a:pt x="1290899" y="0"/>
                    <a:pt x="1302891" y="4967"/>
                    <a:pt x="1311733" y="13809"/>
                  </a:cubicBezTo>
                  <a:cubicBezTo>
                    <a:pt x="1320575" y="22651"/>
                    <a:pt x="1325542" y="34643"/>
                    <a:pt x="1325542" y="47147"/>
                  </a:cubicBezTo>
                  <a:lnTo>
                    <a:pt x="1325542" y="191425"/>
                  </a:lnTo>
                  <a:cubicBezTo>
                    <a:pt x="1325542" y="217463"/>
                    <a:pt x="1304434" y="238571"/>
                    <a:pt x="1278395" y="238571"/>
                  </a:cubicBezTo>
                  <a:lnTo>
                    <a:pt x="47147" y="238571"/>
                  </a:lnTo>
                  <a:cubicBezTo>
                    <a:pt x="34643" y="238571"/>
                    <a:pt x="22651" y="233604"/>
                    <a:pt x="13809" y="224762"/>
                  </a:cubicBezTo>
                  <a:cubicBezTo>
                    <a:pt x="4967" y="215921"/>
                    <a:pt x="0" y="203929"/>
                    <a:pt x="0" y="191425"/>
                  </a:cubicBezTo>
                  <a:lnTo>
                    <a:pt x="0" y="47147"/>
                  </a:lnTo>
                  <a:cubicBezTo>
                    <a:pt x="0" y="34643"/>
                    <a:pt x="4967" y="22651"/>
                    <a:pt x="13809" y="13809"/>
                  </a:cubicBezTo>
                  <a:cubicBezTo>
                    <a:pt x="22651" y="4967"/>
                    <a:pt x="34643" y="0"/>
                    <a:pt x="47147" y="0"/>
                  </a:cubicBezTo>
                  <a:close/>
                </a:path>
              </a:pathLst>
            </a:custGeom>
            <a:solidFill>
              <a:srgbClr val="2479A6"/>
            </a:solidFill>
            <a:ln w="9525" cap="rnd">
              <a:solidFill>
                <a:srgbClr val="000000"/>
              </a:solidFill>
              <a:prstDash val="solid"/>
              <a:round/>
            </a:ln>
          </p:spPr>
          <p:txBody>
            <a:bodyPr/>
            <a:lstStyle/>
            <a:p>
              <a:endParaRPr lang="en-CA"/>
            </a:p>
          </p:txBody>
        </p:sp>
        <p:sp>
          <p:nvSpPr>
            <p:cNvPr id="10" name="TextBox 10"/>
            <p:cNvSpPr txBox="1"/>
            <p:nvPr/>
          </p:nvSpPr>
          <p:spPr>
            <a:xfrm>
              <a:off x="0" y="-19050"/>
              <a:ext cx="1325542" cy="257621"/>
            </a:xfrm>
            <a:prstGeom prst="rect">
              <a:avLst/>
            </a:prstGeom>
          </p:spPr>
          <p:txBody>
            <a:bodyPr lIns="50800" tIns="50800" rIns="50800" bIns="50800" rtlCol="0" anchor="ctr"/>
            <a:lstStyle/>
            <a:p>
              <a:pPr algn="ctr">
                <a:lnSpc>
                  <a:spcPts val="2859"/>
                </a:lnSpc>
              </a:pPr>
              <a:endParaRPr/>
            </a:p>
          </p:txBody>
        </p:sp>
      </p:grpSp>
      <p:sp>
        <p:nvSpPr>
          <p:cNvPr id="14" name="TextBox 14"/>
          <p:cNvSpPr txBox="1"/>
          <p:nvPr/>
        </p:nvSpPr>
        <p:spPr>
          <a:xfrm>
            <a:off x="1292045" y="2060264"/>
            <a:ext cx="15703134" cy="1019766"/>
          </a:xfrm>
          <a:prstGeom prst="rect">
            <a:avLst/>
          </a:prstGeom>
        </p:spPr>
        <p:txBody>
          <a:bodyPr lIns="0" tIns="0" rIns="0" bIns="0" rtlCol="0" anchor="t">
            <a:spAutoFit/>
          </a:bodyPr>
          <a:lstStyle/>
          <a:p>
            <a:pPr algn="l">
              <a:lnSpc>
                <a:spcPts val="8640"/>
              </a:lnSpc>
            </a:pPr>
            <a:r>
              <a:rPr lang="en-US" sz="6600" dirty="0">
                <a:solidFill>
                  <a:srgbClr val="000000"/>
                </a:solidFill>
                <a:latin typeface="Arial"/>
                <a:ea typeface="Arial"/>
                <a:cs typeface="Arial"/>
                <a:sym typeface="Arial"/>
              </a:rPr>
              <a:t>For everyday </a:t>
            </a:r>
            <a:r>
              <a:rPr lang="en-US" sz="6000" dirty="0">
                <a:solidFill>
                  <a:srgbClr val="000000"/>
                </a:solidFill>
                <a:latin typeface="Arial"/>
                <a:ea typeface="Arial"/>
                <a:cs typeface="Arial"/>
                <a:sym typeface="Arial"/>
              </a:rPr>
              <a:t>tasks</a:t>
            </a:r>
            <a:r>
              <a:rPr lang="en-US" sz="6600" dirty="0">
                <a:solidFill>
                  <a:srgbClr val="000000"/>
                </a:solidFill>
                <a:latin typeface="Arial"/>
                <a:ea typeface="Arial"/>
                <a:cs typeface="Arial"/>
                <a:sym typeface="Arial"/>
              </a:rPr>
              <a:t> and workflow:</a:t>
            </a:r>
          </a:p>
        </p:txBody>
      </p:sp>
      <p:sp>
        <p:nvSpPr>
          <p:cNvPr id="15" name="TextBox 15"/>
          <p:cNvSpPr txBox="1"/>
          <p:nvPr/>
        </p:nvSpPr>
        <p:spPr>
          <a:xfrm>
            <a:off x="1350744" y="3146114"/>
            <a:ext cx="15705221" cy="630556"/>
          </a:xfrm>
          <a:prstGeom prst="rect">
            <a:avLst/>
          </a:prstGeom>
        </p:spPr>
        <p:txBody>
          <a:bodyPr lIns="0" tIns="0" rIns="0" bIns="0" rtlCol="0" anchor="t">
            <a:spAutoFit/>
          </a:bodyPr>
          <a:lstStyle/>
          <a:p>
            <a:pPr algn="l">
              <a:lnSpc>
                <a:spcPts val="4799"/>
              </a:lnSpc>
            </a:pPr>
            <a:r>
              <a:rPr lang="en-US" sz="3199">
                <a:solidFill>
                  <a:srgbClr val="000000"/>
                </a:solidFill>
                <a:latin typeface="Arial"/>
                <a:ea typeface="Arial"/>
                <a:cs typeface="Arial"/>
                <a:sym typeface="Arial"/>
              </a:rPr>
              <a:t>What to do to prepare</a:t>
            </a:r>
          </a:p>
        </p:txBody>
      </p:sp>
      <p:sp>
        <p:nvSpPr>
          <p:cNvPr id="16" name="TextBox 16"/>
          <p:cNvSpPr txBox="1"/>
          <p:nvPr/>
        </p:nvSpPr>
        <p:spPr>
          <a:xfrm>
            <a:off x="2935163" y="4332440"/>
            <a:ext cx="3113985" cy="819150"/>
          </a:xfrm>
          <a:prstGeom prst="rect">
            <a:avLst/>
          </a:prstGeom>
        </p:spPr>
        <p:txBody>
          <a:bodyPr lIns="0" tIns="0" rIns="0" bIns="0" rtlCol="0" anchor="t">
            <a:spAutoFit/>
          </a:bodyPr>
          <a:lstStyle/>
          <a:p>
            <a:pPr algn="l">
              <a:lnSpc>
                <a:spcPts val="3056"/>
              </a:lnSpc>
            </a:pPr>
            <a:r>
              <a:rPr lang="en-US" sz="2547">
                <a:solidFill>
                  <a:srgbClr val="FFFFFF"/>
                </a:solidFill>
                <a:latin typeface="Arial"/>
                <a:ea typeface="Arial"/>
                <a:cs typeface="Arial"/>
                <a:sym typeface="Arial"/>
              </a:rPr>
              <a:t>Do I know how to use the POSS Scale?</a:t>
            </a:r>
          </a:p>
        </p:txBody>
      </p:sp>
      <p:sp>
        <p:nvSpPr>
          <p:cNvPr id="18" name="AutoShape 18"/>
          <p:cNvSpPr/>
          <p:nvPr/>
        </p:nvSpPr>
        <p:spPr>
          <a:xfrm>
            <a:off x="603627" y="1720593"/>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19" name="Group 19"/>
          <p:cNvGrpSpPr/>
          <p:nvPr/>
        </p:nvGrpSpPr>
        <p:grpSpPr>
          <a:xfrm>
            <a:off x="1028700" y="1091740"/>
            <a:ext cx="263243" cy="26324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21" name="TextBox 2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22" name="Group 22"/>
          <p:cNvGrpSpPr/>
          <p:nvPr/>
        </p:nvGrpSpPr>
        <p:grpSpPr>
          <a:xfrm>
            <a:off x="1436469" y="1091740"/>
            <a:ext cx="263243" cy="26324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24" name="TextBox 2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25" name="Group 25"/>
          <p:cNvGrpSpPr/>
          <p:nvPr/>
        </p:nvGrpSpPr>
        <p:grpSpPr>
          <a:xfrm>
            <a:off x="1844238" y="1091740"/>
            <a:ext cx="263243" cy="26324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27" name="TextBox 2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28" name="Freeform 28">
            <a:hlinkClick r:id="rId2" tooltip="https://www.tiktok.com/@jimbriantbanusan/video/7231022940282686725"/>
          </p:cNvPr>
          <p:cNvSpPr/>
          <p:nvPr/>
        </p:nvSpPr>
        <p:spPr>
          <a:xfrm>
            <a:off x="2486199" y="5367877"/>
            <a:ext cx="2558654" cy="2582792"/>
          </a:xfrm>
          <a:custGeom>
            <a:avLst/>
            <a:gdLst/>
            <a:ahLst/>
            <a:cxnLst/>
            <a:rect l="l" t="t" r="r" b="b"/>
            <a:pathLst>
              <a:path w="2558654" h="2582792">
                <a:moveTo>
                  <a:pt x="0" y="0"/>
                </a:moveTo>
                <a:lnTo>
                  <a:pt x="2558654" y="0"/>
                </a:lnTo>
                <a:lnTo>
                  <a:pt x="2558654" y="2582792"/>
                </a:lnTo>
                <a:lnTo>
                  <a:pt x="0" y="2582792"/>
                </a:lnTo>
                <a:lnTo>
                  <a:pt x="0" y="0"/>
                </a:lnTo>
                <a:close/>
              </a:path>
            </a:pathLst>
          </a:custGeom>
          <a:blipFill>
            <a:blip r:embed="rId3"/>
            <a:stretch>
              <a:fillRect/>
            </a:stretch>
          </a:blipFill>
        </p:spPr>
        <p:txBody>
          <a:bodyPr/>
          <a:lstStyle/>
          <a:p>
            <a:endParaRPr lang="en-CA"/>
          </a:p>
        </p:txBody>
      </p:sp>
      <p:sp>
        <p:nvSpPr>
          <p:cNvPr id="29" name="TextBox 29"/>
          <p:cNvSpPr txBox="1"/>
          <p:nvPr/>
        </p:nvSpPr>
        <p:spPr>
          <a:xfrm>
            <a:off x="1291943" y="8322144"/>
            <a:ext cx="5018042" cy="464820"/>
          </a:xfrm>
          <a:prstGeom prst="rect">
            <a:avLst/>
          </a:prstGeom>
        </p:spPr>
        <p:txBody>
          <a:bodyPr lIns="0" tIns="0" rIns="0" bIns="0" rtlCol="0" anchor="t">
            <a:spAutoFit/>
          </a:bodyPr>
          <a:lstStyle/>
          <a:p>
            <a:pPr algn="ctr">
              <a:lnSpc>
                <a:spcPts val="3450"/>
              </a:lnSpc>
            </a:pPr>
            <a:r>
              <a:rPr lang="en-US" sz="2300">
                <a:solidFill>
                  <a:srgbClr val="000000"/>
                </a:solidFill>
                <a:latin typeface="Arial"/>
                <a:ea typeface="Arial"/>
                <a:cs typeface="Arial"/>
                <a:sym typeface="Arial"/>
              </a:rPr>
              <a:t>Short TikTok: </a:t>
            </a:r>
            <a:r>
              <a:rPr lang="en-US" sz="2300" b="1">
                <a:solidFill>
                  <a:srgbClr val="000000"/>
                </a:solidFill>
                <a:latin typeface="Arial Bold"/>
                <a:ea typeface="Arial Bold"/>
                <a:cs typeface="Arial Bold"/>
                <a:sym typeface="Arial Bold"/>
              </a:rPr>
              <a:t>How to use POSS</a:t>
            </a:r>
          </a:p>
        </p:txBody>
      </p:sp>
      <p:grpSp>
        <p:nvGrpSpPr>
          <p:cNvPr id="30" name="Group 30"/>
          <p:cNvGrpSpPr/>
          <p:nvPr/>
        </p:nvGrpSpPr>
        <p:grpSpPr>
          <a:xfrm>
            <a:off x="6725423" y="4289486"/>
            <a:ext cx="5090478" cy="4968814"/>
            <a:chOff x="0" y="0"/>
            <a:chExt cx="1325542" cy="1293861"/>
          </a:xfrm>
        </p:grpSpPr>
        <p:sp>
          <p:nvSpPr>
            <p:cNvPr id="31" name="Freeform 31"/>
            <p:cNvSpPr/>
            <p:nvPr/>
          </p:nvSpPr>
          <p:spPr>
            <a:xfrm>
              <a:off x="0" y="0"/>
              <a:ext cx="1325542" cy="1293861"/>
            </a:xfrm>
            <a:custGeom>
              <a:avLst/>
              <a:gdLst/>
              <a:ahLst/>
              <a:cxnLst/>
              <a:rect l="l" t="t" r="r" b="b"/>
              <a:pathLst>
                <a:path w="1325542" h="1293861">
                  <a:moveTo>
                    <a:pt x="47147" y="0"/>
                  </a:moveTo>
                  <a:lnTo>
                    <a:pt x="1278395" y="0"/>
                  </a:lnTo>
                  <a:cubicBezTo>
                    <a:pt x="1290899" y="0"/>
                    <a:pt x="1302891" y="4967"/>
                    <a:pt x="1311733" y="13809"/>
                  </a:cubicBezTo>
                  <a:cubicBezTo>
                    <a:pt x="1320575" y="22651"/>
                    <a:pt x="1325542" y="34643"/>
                    <a:pt x="1325542" y="47147"/>
                  </a:cubicBezTo>
                  <a:lnTo>
                    <a:pt x="1325542" y="1246714"/>
                  </a:lnTo>
                  <a:cubicBezTo>
                    <a:pt x="1325542" y="1259218"/>
                    <a:pt x="1320575" y="1271210"/>
                    <a:pt x="1311733" y="1280052"/>
                  </a:cubicBezTo>
                  <a:cubicBezTo>
                    <a:pt x="1302891" y="1288894"/>
                    <a:pt x="1290899" y="1293861"/>
                    <a:pt x="1278395" y="1293861"/>
                  </a:cubicBezTo>
                  <a:lnTo>
                    <a:pt x="47147" y="1293861"/>
                  </a:lnTo>
                  <a:cubicBezTo>
                    <a:pt x="34643" y="1293861"/>
                    <a:pt x="22651" y="1288894"/>
                    <a:pt x="13809" y="1280052"/>
                  </a:cubicBezTo>
                  <a:cubicBezTo>
                    <a:pt x="4967" y="1271210"/>
                    <a:pt x="0" y="1259218"/>
                    <a:pt x="0" y="1246714"/>
                  </a:cubicBezTo>
                  <a:lnTo>
                    <a:pt x="0" y="47147"/>
                  </a:lnTo>
                  <a:cubicBezTo>
                    <a:pt x="0" y="34643"/>
                    <a:pt x="4967" y="22651"/>
                    <a:pt x="13809" y="13809"/>
                  </a:cubicBezTo>
                  <a:cubicBezTo>
                    <a:pt x="22651" y="4967"/>
                    <a:pt x="34643" y="0"/>
                    <a:pt x="47147" y="0"/>
                  </a:cubicBezTo>
                  <a:close/>
                </a:path>
              </a:pathLst>
            </a:custGeom>
            <a:solidFill>
              <a:srgbClr val="FFFFFF"/>
            </a:solidFill>
            <a:ln w="9525" cap="rnd">
              <a:solidFill>
                <a:srgbClr val="000000"/>
              </a:solidFill>
              <a:prstDash val="solid"/>
              <a:round/>
            </a:ln>
          </p:spPr>
          <p:txBody>
            <a:bodyPr/>
            <a:lstStyle/>
            <a:p>
              <a:endParaRPr lang="en-CA"/>
            </a:p>
          </p:txBody>
        </p:sp>
        <p:sp>
          <p:nvSpPr>
            <p:cNvPr id="32" name="TextBox 32"/>
            <p:cNvSpPr txBox="1"/>
            <p:nvPr/>
          </p:nvSpPr>
          <p:spPr>
            <a:xfrm>
              <a:off x="0" y="-19050"/>
              <a:ext cx="1325542" cy="1312911"/>
            </a:xfrm>
            <a:prstGeom prst="rect">
              <a:avLst/>
            </a:prstGeom>
          </p:spPr>
          <p:txBody>
            <a:bodyPr lIns="50800" tIns="50800" rIns="50800" bIns="50800" rtlCol="0" anchor="ctr"/>
            <a:lstStyle/>
            <a:p>
              <a:pPr algn="ctr">
                <a:lnSpc>
                  <a:spcPts val="2859"/>
                </a:lnSpc>
              </a:pPr>
              <a:endParaRPr/>
            </a:p>
          </p:txBody>
        </p:sp>
      </p:grpSp>
      <p:grpSp>
        <p:nvGrpSpPr>
          <p:cNvPr id="33" name="Group 33"/>
          <p:cNvGrpSpPr/>
          <p:nvPr/>
        </p:nvGrpSpPr>
        <p:grpSpPr>
          <a:xfrm>
            <a:off x="6725525" y="4279961"/>
            <a:ext cx="5090478" cy="916186"/>
            <a:chOff x="0" y="0"/>
            <a:chExt cx="1325542" cy="238571"/>
          </a:xfrm>
        </p:grpSpPr>
        <p:sp>
          <p:nvSpPr>
            <p:cNvPr id="34" name="Freeform 34"/>
            <p:cNvSpPr/>
            <p:nvPr/>
          </p:nvSpPr>
          <p:spPr>
            <a:xfrm>
              <a:off x="0" y="0"/>
              <a:ext cx="1325542" cy="238571"/>
            </a:xfrm>
            <a:custGeom>
              <a:avLst/>
              <a:gdLst/>
              <a:ahLst/>
              <a:cxnLst/>
              <a:rect l="l" t="t" r="r" b="b"/>
              <a:pathLst>
                <a:path w="1325542" h="238571">
                  <a:moveTo>
                    <a:pt x="47147" y="0"/>
                  </a:moveTo>
                  <a:lnTo>
                    <a:pt x="1278395" y="0"/>
                  </a:lnTo>
                  <a:cubicBezTo>
                    <a:pt x="1290899" y="0"/>
                    <a:pt x="1302891" y="4967"/>
                    <a:pt x="1311733" y="13809"/>
                  </a:cubicBezTo>
                  <a:cubicBezTo>
                    <a:pt x="1320575" y="22651"/>
                    <a:pt x="1325542" y="34643"/>
                    <a:pt x="1325542" y="47147"/>
                  </a:cubicBezTo>
                  <a:lnTo>
                    <a:pt x="1325542" y="191425"/>
                  </a:lnTo>
                  <a:cubicBezTo>
                    <a:pt x="1325542" y="217463"/>
                    <a:pt x="1304434" y="238571"/>
                    <a:pt x="1278395" y="238571"/>
                  </a:cubicBezTo>
                  <a:lnTo>
                    <a:pt x="47147" y="238571"/>
                  </a:lnTo>
                  <a:cubicBezTo>
                    <a:pt x="34643" y="238571"/>
                    <a:pt x="22651" y="233604"/>
                    <a:pt x="13809" y="224762"/>
                  </a:cubicBezTo>
                  <a:cubicBezTo>
                    <a:pt x="4967" y="215921"/>
                    <a:pt x="0" y="203929"/>
                    <a:pt x="0" y="191425"/>
                  </a:cubicBezTo>
                  <a:lnTo>
                    <a:pt x="0" y="47147"/>
                  </a:lnTo>
                  <a:cubicBezTo>
                    <a:pt x="0" y="34643"/>
                    <a:pt x="4967" y="22651"/>
                    <a:pt x="13809" y="13809"/>
                  </a:cubicBezTo>
                  <a:cubicBezTo>
                    <a:pt x="22651" y="4967"/>
                    <a:pt x="34643" y="0"/>
                    <a:pt x="47147" y="0"/>
                  </a:cubicBezTo>
                  <a:close/>
                </a:path>
              </a:pathLst>
            </a:custGeom>
            <a:solidFill>
              <a:srgbClr val="2479A6"/>
            </a:solidFill>
            <a:ln w="9525" cap="rnd">
              <a:solidFill>
                <a:srgbClr val="000000"/>
              </a:solidFill>
              <a:prstDash val="solid"/>
              <a:round/>
            </a:ln>
          </p:spPr>
          <p:txBody>
            <a:bodyPr/>
            <a:lstStyle/>
            <a:p>
              <a:endParaRPr lang="en-CA"/>
            </a:p>
          </p:txBody>
        </p:sp>
        <p:sp>
          <p:nvSpPr>
            <p:cNvPr id="35" name="TextBox 35"/>
            <p:cNvSpPr txBox="1"/>
            <p:nvPr/>
          </p:nvSpPr>
          <p:spPr>
            <a:xfrm>
              <a:off x="0" y="-19050"/>
              <a:ext cx="1325542" cy="257621"/>
            </a:xfrm>
            <a:prstGeom prst="rect">
              <a:avLst/>
            </a:prstGeom>
          </p:spPr>
          <p:txBody>
            <a:bodyPr lIns="50800" tIns="50800" rIns="50800" bIns="50800" rtlCol="0" anchor="ctr"/>
            <a:lstStyle/>
            <a:p>
              <a:pPr algn="ctr">
                <a:lnSpc>
                  <a:spcPts val="2859"/>
                </a:lnSpc>
              </a:pPr>
              <a:endParaRPr/>
            </a:p>
          </p:txBody>
        </p:sp>
      </p:grpSp>
      <p:sp>
        <p:nvSpPr>
          <p:cNvPr id="39" name="TextBox 39"/>
          <p:cNvSpPr txBox="1"/>
          <p:nvPr/>
        </p:nvSpPr>
        <p:spPr>
          <a:xfrm>
            <a:off x="8599938" y="4341965"/>
            <a:ext cx="3113985" cy="819150"/>
          </a:xfrm>
          <a:prstGeom prst="rect">
            <a:avLst/>
          </a:prstGeom>
        </p:spPr>
        <p:txBody>
          <a:bodyPr lIns="0" tIns="0" rIns="0" bIns="0" rtlCol="0" anchor="t">
            <a:spAutoFit/>
          </a:bodyPr>
          <a:lstStyle/>
          <a:p>
            <a:pPr algn="l">
              <a:lnSpc>
                <a:spcPts val="3056"/>
              </a:lnSpc>
            </a:pPr>
            <a:r>
              <a:rPr lang="en-US" sz="2547">
                <a:solidFill>
                  <a:srgbClr val="FFFFFF"/>
                </a:solidFill>
                <a:latin typeface="Arial"/>
                <a:ea typeface="Arial"/>
                <a:cs typeface="Arial"/>
                <a:sym typeface="Arial"/>
              </a:rPr>
              <a:t>Do I know where to document POSS?</a:t>
            </a:r>
          </a:p>
        </p:txBody>
      </p:sp>
      <p:grpSp>
        <p:nvGrpSpPr>
          <p:cNvPr id="41" name="Group 41"/>
          <p:cNvGrpSpPr/>
          <p:nvPr/>
        </p:nvGrpSpPr>
        <p:grpSpPr>
          <a:xfrm>
            <a:off x="12158903" y="4289486"/>
            <a:ext cx="5090478" cy="4968814"/>
            <a:chOff x="0" y="0"/>
            <a:chExt cx="1325542" cy="1293861"/>
          </a:xfrm>
        </p:grpSpPr>
        <p:sp>
          <p:nvSpPr>
            <p:cNvPr id="42" name="Freeform 42"/>
            <p:cNvSpPr/>
            <p:nvPr/>
          </p:nvSpPr>
          <p:spPr>
            <a:xfrm>
              <a:off x="0" y="0"/>
              <a:ext cx="1325542" cy="1293861"/>
            </a:xfrm>
            <a:custGeom>
              <a:avLst/>
              <a:gdLst/>
              <a:ahLst/>
              <a:cxnLst/>
              <a:rect l="l" t="t" r="r" b="b"/>
              <a:pathLst>
                <a:path w="1325542" h="1293861">
                  <a:moveTo>
                    <a:pt x="47147" y="0"/>
                  </a:moveTo>
                  <a:lnTo>
                    <a:pt x="1278395" y="0"/>
                  </a:lnTo>
                  <a:cubicBezTo>
                    <a:pt x="1290899" y="0"/>
                    <a:pt x="1302891" y="4967"/>
                    <a:pt x="1311733" y="13809"/>
                  </a:cubicBezTo>
                  <a:cubicBezTo>
                    <a:pt x="1320575" y="22651"/>
                    <a:pt x="1325542" y="34643"/>
                    <a:pt x="1325542" y="47147"/>
                  </a:cubicBezTo>
                  <a:lnTo>
                    <a:pt x="1325542" y="1246714"/>
                  </a:lnTo>
                  <a:cubicBezTo>
                    <a:pt x="1325542" y="1259218"/>
                    <a:pt x="1320575" y="1271210"/>
                    <a:pt x="1311733" y="1280052"/>
                  </a:cubicBezTo>
                  <a:cubicBezTo>
                    <a:pt x="1302891" y="1288894"/>
                    <a:pt x="1290899" y="1293861"/>
                    <a:pt x="1278395" y="1293861"/>
                  </a:cubicBezTo>
                  <a:lnTo>
                    <a:pt x="47147" y="1293861"/>
                  </a:lnTo>
                  <a:cubicBezTo>
                    <a:pt x="34643" y="1293861"/>
                    <a:pt x="22651" y="1288894"/>
                    <a:pt x="13809" y="1280052"/>
                  </a:cubicBezTo>
                  <a:cubicBezTo>
                    <a:pt x="4967" y="1271210"/>
                    <a:pt x="0" y="1259218"/>
                    <a:pt x="0" y="1246714"/>
                  </a:cubicBezTo>
                  <a:lnTo>
                    <a:pt x="0" y="47147"/>
                  </a:lnTo>
                  <a:cubicBezTo>
                    <a:pt x="0" y="34643"/>
                    <a:pt x="4967" y="22651"/>
                    <a:pt x="13809" y="13809"/>
                  </a:cubicBezTo>
                  <a:cubicBezTo>
                    <a:pt x="22651" y="4967"/>
                    <a:pt x="34643" y="0"/>
                    <a:pt x="47147" y="0"/>
                  </a:cubicBezTo>
                  <a:close/>
                </a:path>
              </a:pathLst>
            </a:custGeom>
            <a:solidFill>
              <a:srgbClr val="FFFFFF"/>
            </a:solidFill>
            <a:ln w="9525" cap="rnd">
              <a:solidFill>
                <a:srgbClr val="000000"/>
              </a:solidFill>
              <a:prstDash val="solid"/>
              <a:round/>
            </a:ln>
          </p:spPr>
          <p:txBody>
            <a:bodyPr/>
            <a:lstStyle/>
            <a:p>
              <a:endParaRPr lang="en-CA"/>
            </a:p>
          </p:txBody>
        </p:sp>
        <p:sp>
          <p:nvSpPr>
            <p:cNvPr id="43" name="TextBox 43"/>
            <p:cNvSpPr txBox="1"/>
            <p:nvPr/>
          </p:nvSpPr>
          <p:spPr>
            <a:xfrm>
              <a:off x="0" y="-19050"/>
              <a:ext cx="1325542" cy="1312911"/>
            </a:xfrm>
            <a:prstGeom prst="rect">
              <a:avLst/>
            </a:prstGeom>
          </p:spPr>
          <p:txBody>
            <a:bodyPr lIns="50800" tIns="50800" rIns="50800" bIns="50800" rtlCol="0" anchor="ctr"/>
            <a:lstStyle/>
            <a:p>
              <a:pPr algn="ctr">
                <a:lnSpc>
                  <a:spcPts val="2859"/>
                </a:lnSpc>
              </a:pPr>
              <a:endParaRPr/>
            </a:p>
          </p:txBody>
        </p:sp>
      </p:grpSp>
      <p:grpSp>
        <p:nvGrpSpPr>
          <p:cNvPr id="44" name="Group 44"/>
          <p:cNvGrpSpPr/>
          <p:nvPr/>
        </p:nvGrpSpPr>
        <p:grpSpPr>
          <a:xfrm>
            <a:off x="12159005" y="4279961"/>
            <a:ext cx="5090478" cy="916186"/>
            <a:chOff x="0" y="0"/>
            <a:chExt cx="1325542" cy="238571"/>
          </a:xfrm>
        </p:grpSpPr>
        <p:sp>
          <p:nvSpPr>
            <p:cNvPr id="45" name="Freeform 45"/>
            <p:cNvSpPr/>
            <p:nvPr/>
          </p:nvSpPr>
          <p:spPr>
            <a:xfrm>
              <a:off x="0" y="0"/>
              <a:ext cx="1325542" cy="238571"/>
            </a:xfrm>
            <a:custGeom>
              <a:avLst/>
              <a:gdLst/>
              <a:ahLst/>
              <a:cxnLst/>
              <a:rect l="l" t="t" r="r" b="b"/>
              <a:pathLst>
                <a:path w="1325542" h="238571">
                  <a:moveTo>
                    <a:pt x="47147" y="0"/>
                  </a:moveTo>
                  <a:lnTo>
                    <a:pt x="1278395" y="0"/>
                  </a:lnTo>
                  <a:cubicBezTo>
                    <a:pt x="1290899" y="0"/>
                    <a:pt x="1302891" y="4967"/>
                    <a:pt x="1311733" y="13809"/>
                  </a:cubicBezTo>
                  <a:cubicBezTo>
                    <a:pt x="1320575" y="22651"/>
                    <a:pt x="1325542" y="34643"/>
                    <a:pt x="1325542" y="47147"/>
                  </a:cubicBezTo>
                  <a:lnTo>
                    <a:pt x="1325542" y="191425"/>
                  </a:lnTo>
                  <a:cubicBezTo>
                    <a:pt x="1325542" y="217463"/>
                    <a:pt x="1304434" y="238571"/>
                    <a:pt x="1278395" y="238571"/>
                  </a:cubicBezTo>
                  <a:lnTo>
                    <a:pt x="47147" y="238571"/>
                  </a:lnTo>
                  <a:cubicBezTo>
                    <a:pt x="34643" y="238571"/>
                    <a:pt x="22651" y="233604"/>
                    <a:pt x="13809" y="224762"/>
                  </a:cubicBezTo>
                  <a:cubicBezTo>
                    <a:pt x="4967" y="215921"/>
                    <a:pt x="0" y="203929"/>
                    <a:pt x="0" y="191425"/>
                  </a:cubicBezTo>
                  <a:lnTo>
                    <a:pt x="0" y="47147"/>
                  </a:lnTo>
                  <a:cubicBezTo>
                    <a:pt x="0" y="34643"/>
                    <a:pt x="4967" y="22651"/>
                    <a:pt x="13809" y="13809"/>
                  </a:cubicBezTo>
                  <a:cubicBezTo>
                    <a:pt x="22651" y="4967"/>
                    <a:pt x="34643" y="0"/>
                    <a:pt x="47147" y="0"/>
                  </a:cubicBezTo>
                  <a:close/>
                </a:path>
              </a:pathLst>
            </a:custGeom>
            <a:solidFill>
              <a:srgbClr val="2479A6"/>
            </a:solidFill>
            <a:ln w="9525" cap="rnd">
              <a:solidFill>
                <a:srgbClr val="000000"/>
              </a:solidFill>
              <a:prstDash val="solid"/>
              <a:round/>
            </a:ln>
          </p:spPr>
          <p:txBody>
            <a:bodyPr/>
            <a:lstStyle/>
            <a:p>
              <a:endParaRPr lang="en-CA"/>
            </a:p>
          </p:txBody>
        </p:sp>
        <p:sp>
          <p:nvSpPr>
            <p:cNvPr id="46" name="TextBox 46"/>
            <p:cNvSpPr txBox="1"/>
            <p:nvPr/>
          </p:nvSpPr>
          <p:spPr>
            <a:xfrm>
              <a:off x="0" y="-19050"/>
              <a:ext cx="1325542" cy="257621"/>
            </a:xfrm>
            <a:prstGeom prst="rect">
              <a:avLst/>
            </a:prstGeom>
          </p:spPr>
          <p:txBody>
            <a:bodyPr lIns="50800" tIns="50800" rIns="50800" bIns="50800" rtlCol="0" anchor="ctr"/>
            <a:lstStyle/>
            <a:p>
              <a:pPr algn="ctr">
                <a:lnSpc>
                  <a:spcPts val="2859"/>
                </a:lnSpc>
              </a:pPr>
              <a:endParaRPr/>
            </a:p>
          </p:txBody>
        </p:sp>
      </p:grpSp>
      <p:sp>
        <p:nvSpPr>
          <p:cNvPr id="50" name="TextBox 50"/>
          <p:cNvSpPr txBox="1"/>
          <p:nvPr/>
        </p:nvSpPr>
        <p:spPr>
          <a:xfrm>
            <a:off x="13838922" y="4309429"/>
            <a:ext cx="3113985" cy="819150"/>
          </a:xfrm>
          <a:prstGeom prst="rect">
            <a:avLst/>
          </a:prstGeom>
        </p:spPr>
        <p:txBody>
          <a:bodyPr lIns="0" tIns="0" rIns="0" bIns="0" rtlCol="0" anchor="t">
            <a:spAutoFit/>
          </a:bodyPr>
          <a:lstStyle/>
          <a:p>
            <a:pPr algn="l">
              <a:lnSpc>
                <a:spcPts val="3056"/>
              </a:lnSpc>
            </a:pPr>
            <a:r>
              <a:rPr lang="en-US" sz="2547">
                <a:solidFill>
                  <a:srgbClr val="FFFFFF"/>
                </a:solidFill>
                <a:latin typeface="Arial"/>
                <a:ea typeface="Arial"/>
                <a:cs typeface="Arial"/>
                <a:sym typeface="Arial"/>
              </a:rPr>
              <a:t>Do I need more guidance/ info?</a:t>
            </a:r>
          </a:p>
        </p:txBody>
      </p:sp>
      <p:sp>
        <p:nvSpPr>
          <p:cNvPr id="52" name="Freeform 52">
            <a:hlinkClick r:id="rId4" tooltip="https://youtu.be/92X9JaqJ1zw?feature=shared"/>
          </p:cNvPr>
          <p:cNvSpPr/>
          <p:nvPr/>
        </p:nvSpPr>
        <p:spPr>
          <a:xfrm>
            <a:off x="7837888" y="5415502"/>
            <a:ext cx="2755717" cy="2674995"/>
          </a:xfrm>
          <a:custGeom>
            <a:avLst/>
            <a:gdLst/>
            <a:ahLst/>
            <a:cxnLst/>
            <a:rect l="l" t="t" r="r" b="b"/>
            <a:pathLst>
              <a:path w="2755717" h="2674995">
                <a:moveTo>
                  <a:pt x="0" y="0"/>
                </a:moveTo>
                <a:lnTo>
                  <a:pt x="2755717" y="0"/>
                </a:lnTo>
                <a:lnTo>
                  <a:pt x="2755717" y="2674995"/>
                </a:lnTo>
                <a:lnTo>
                  <a:pt x="0" y="2674995"/>
                </a:lnTo>
                <a:lnTo>
                  <a:pt x="0" y="0"/>
                </a:lnTo>
                <a:close/>
              </a:path>
            </a:pathLst>
          </a:custGeom>
          <a:blipFill>
            <a:blip r:embed="rId5"/>
            <a:stretch>
              <a:fillRect r="-2955" b="-2848"/>
            </a:stretch>
          </a:blipFill>
        </p:spPr>
        <p:txBody>
          <a:bodyPr/>
          <a:lstStyle/>
          <a:p>
            <a:endParaRPr lang="en-CA"/>
          </a:p>
        </p:txBody>
      </p:sp>
      <p:sp>
        <p:nvSpPr>
          <p:cNvPr id="53" name="TextBox 53"/>
          <p:cNvSpPr txBox="1"/>
          <p:nvPr/>
        </p:nvSpPr>
        <p:spPr>
          <a:xfrm>
            <a:off x="6827605" y="8322144"/>
            <a:ext cx="4886318" cy="464820"/>
          </a:xfrm>
          <a:prstGeom prst="rect">
            <a:avLst/>
          </a:prstGeom>
        </p:spPr>
        <p:txBody>
          <a:bodyPr lIns="0" tIns="0" rIns="0" bIns="0" rtlCol="0" anchor="t">
            <a:spAutoFit/>
          </a:bodyPr>
          <a:lstStyle/>
          <a:p>
            <a:pPr algn="ctr">
              <a:lnSpc>
                <a:spcPts val="3450"/>
              </a:lnSpc>
            </a:pPr>
            <a:r>
              <a:rPr lang="en-US" sz="2300">
                <a:solidFill>
                  <a:srgbClr val="000000"/>
                </a:solidFill>
                <a:latin typeface="Arial"/>
                <a:ea typeface="Arial"/>
                <a:cs typeface="Arial"/>
                <a:sym typeface="Arial"/>
              </a:rPr>
              <a:t>Video: </a:t>
            </a:r>
            <a:r>
              <a:rPr lang="en-US" sz="2300" b="1">
                <a:solidFill>
                  <a:srgbClr val="000000"/>
                </a:solidFill>
                <a:latin typeface="Arial Bold"/>
                <a:ea typeface="Arial Bold"/>
                <a:cs typeface="Arial Bold"/>
                <a:sym typeface="Arial Bold"/>
              </a:rPr>
              <a:t>How to document POSS</a:t>
            </a:r>
          </a:p>
        </p:txBody>
      </p:sp>
      <p:sp>
        <p:nvSpPr>
          <p:cNvPr id="54" name="Freeform 54">
            <a:hlinkClick r:id="rId6" tooltip="https://shop.healthcarebc.ca/shop/index?id=ccb0aae3-feea-4886-8fa0-47778e266416"/>
          </p:cNvPr>
          <p:cNvSpPr/>
          <p:nvPr/>
        </p:nvSpPr>
        <p:spPr>
          <a:xfrm>
            <a:off x="13386641" y="5281415"/>
            <a:ext cx="2755717" cy="2755717"/>
          </a:xfrm>
          <a:custGeom>
            <a:avLst/>
            <a:gdLst/>
            <a:ahLst/>
            <a:cxnLst/>
            <a:rect l="l" t="t" r="r" b="b"/>
            <a:pathLst>
              <a:path w="2755717" h="2755717">
                <a:moveTo>
                  <a:pt x="0" y="0"/>
                </a:moveTo>
                <a:lnTo>
                  <a:pt x="2755717" y="0"/>
                </a:lnTo>
                <a:lnTo>
                  <a:pt x="2755717" y="2755716"/>
                </a:lnTo>
                <a:lnTo>
                  <a:pt x="0" y="2755716"/>
                </a:lnTo>
                <a:lnTo>
                  <a:pt x="0" y="0"/>
                </a:lnTo>
                <a:close/>
              </a:path>
            </a:pathLst>
          </a:custGeom>
          <a:blipFill>
            <a:blip r:embed="rId7"/>
            <a:stretch>
              <a:fillRect/>
            </a:stretch>
          </a:blipFill>
        </p:spPr>
        <p:txBody>
          <a:bodyPr/>
          <a:lstStyle/>
          <a:p>
            <a:endParaRPr lang="en-CA"/>
          </a:p>
        </p:txBody>
      </p:sp>
      <p:sp>
        <p:nvSpPr>
          <p:cNvPr id="55" name="TextBox 55"/>
          <p:cNvSpPr txBox="1"/>
          <p:nvPr/>
        </p:nvSpPr>
        <p:spPr>
          <a:xfrm>
            <a:off x="12953167" y="8122856"/>
            <a:ext cx="3819669" cy="902970"/>
          </a:xfrm>
          <a:prstGeom prst="rect">
            <a:avLst/>
          </a:prstGeom>
        </p:spPr>
        <p:txBody>
          <a:bodyPr lIns="0" tIns="0" rIns="0" bIns="0" rtlCol="0" anchor="t">
            <a:spAutoFit/>
          </a:bodyPr>
          <a:lstStyle/>
          <a:p>
            <a:pPr algn="ctr">
              <a:lnSpc>
                <a:spcPts val="3450"/>
              </a:lnSpc>
            </a:pPr>
            <a:r>
              <a:rPr lang="en-US" sz="2300" b="1">
                <a:solidFill>
                  <a:srgbClr val="000000"/>
                </a:solidFill>
                <a:latin typeface="Arial Bold"/>
                <a:ea typeface="Arial Bold"/>
                <a:cs typeface="Arial Bold"/>
                <a:sym typeface="Arial Bold"/>
              </a:rPr>
              <a:t>Guidance to ED SU Care</a:t>
            </a:r>
            <a:r>
              <a:rPr lang="en-US" sz="2300">
                <a:solidFill>
                  <a:srgbClr val="000000"/>
                </a:solidFill>
                <a:latin typeface="Arial"/>
                <a:ea typeface="Arial"/>
                <a:cs typeface="Arial"/>
                <a:sym typeface="Arial"/>
              </a:rPr>
              <a:t> (All the info)!</a:t>
            </a:r>
          </a:p>
        </p:txBody>
      </p:sp>
      <p:sp>
        <p:nvSpPr>
          <p:cNvPr id="56" name="Freeform 56"/>
          <p:cNvSpPr/>
          <p:nvPr/>
        </p:nvSpPr>
        <p:spPr>
          <a:xfrm>
            <a:off x="15773399" y="917593"/>
            <a:ext cx="1738863" cy="706788"/>
          </a:xfrm>
          <a:custGeom>
            <a:avLst/>
            <a:gdLst/>
            <a:ahLst/>
            <a:cxnLst/>
            <a:rect l="l" t="t" r="r" b="b"/>
            <a:pathLst>
              <a:path w="1738863" h="706788">
                <a:moveTo>
                  <a:pt x="0" y="0"/>
                </a:moveTo>
                <a:lnTo>
                  <a:pt x="1738863" y="0"/>
                </a:lnTo>
                <a:lnTo>
                  <a:pt x="1738863" y="706788"/>
                </a:lnTo>
                <a:lnTo>
                  <a:pt x="0" y="706788"/>
                </a:lnTo>
                <a:lnTo>
                  <a:pt x="0" y="0"/>
                </a:lnTo>
                <a:close/>
              </a:path>
            </a:pathLst>
          </a:custGeom>
          <a:blipFill>
            <a:blip r:embed="rId8"/>
            <a:stretch>
              <a:fillRect t="-71968" b="-74054"/>
            </a:stretch>
          </a:blipFill>
        </p:spPr>
        <p:txBody>
          <a:bodyPr/>
          <a:lstStyle/>
          <a:p>
            <a:endParaRPr lang="en-CA"/>
          </a:p>
        </p:txBody>
      </p:sp>
      <p:sp>
        <p:nvSpPr>
          <p:cNvPr id="57" name="Freeform 44">
            <a:extLst>
              <a:ext uri="{FF2B5EF4-FFF2-40B4-BE49-F238E27FC236}">
                <a16:creationId xmlns:a16="http://schemas.microsoft.com/office/drawing/2014/main" id="{C856CCB2-080E-F67D-030C-858E4F26E5FF}"/>
              </a:ext>
            </a:extLst>
          </p:cNvPr>
          <p:cNvSpPr/>
          <p:nvPr/>
        </p:nvSpPr>
        <p:spPr>
          <a:xfrm>
            <a:off x="1398855" y="4408755"/>
            <a:ext cx="658545" cy="658545"/>
          </a:xfrm>
          <a:custGeom>
            <a:avLst/>
            <a:gdLst/>
            <a:ahLst/>
            <a:cxnLst/>
            <a:rect l="l" t="t" r="r" b="b"/>
            <a:pathLst>
              <a:path w="489224" h="489224">
                <a:moveTo>
                  <a:pt x="0" y="0"/>
                </a:moveTo>
                <a:lnTo>
                  <a:pt x="489223" y="0"/>
                </a:lnTo>
                <a:lnTo>
                  <a:pt x="489223" y="489224"/>
                </a:lnTo>
                <a:lnTo>
                  <a:pt x="0" y="4892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58" name="Freeform 45">
            <a:extLst>
              <a:ext uri="{FF2B5EF4-FFF2-40B4-BE49-F238E27FC236}">
                <a16:creationId xmlns:a16="http://schemas.microsoft.com/office/drawing/2014/main" id="{A9E5F8E1-7748-DDD9-FDA5-77AA6FFDD6A5}"/>
              </a:ext>
            </a:extLst>
          </p:cNvPr>
          <p:cNvSpPr/>
          <p:nvPr/>
        </p:nvSpPr>
        <p:spPr>
          <a:xfrm>
            <a:off x="6828167" y="4381500"/>
            <a:ext cx="715633" cy="715633"/>
          </a:xfrm>
          <a:custGeom>
            <a:avLst/>
            <a:gdLst/>
            <a:ahLst/>
            <a:cxnLst/>
            <a:rect l="l" t="t" r="r" b="b"/>
            <a:pathLst>
              <a:path w="518651" h="518651">
                <a:moveTo>
                  <a:pt x="0" y="0"/>
                </a:moveTo>
                <a:lnTo>
                  <a:pt x="518650" y="0"/>
                </a:lnTo>
                <a:lnTo>
                  <a:pt x="518650" y="518651"/>
                </a:lnTo>
                <a:lnTo>
                  <a:pt x="0" y="5186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59" name="Freeform 46">
            <a:extLst>
              <a:ext uri="{FF2B5EF4-FFF2-40B4-BE49-F238E27FC236}">
                <a16:creationId xmlns:a16="http://schemas.microsoft.com/office/drawing/2014/main" id="{21BD9280-45EF-7E77-C7C0-A56718804F23}"/>
              </a:ext>
            </a:extLst>
          </p:cNvPr>
          <p:cNvSpPr/>
          <p:nvPr/>
        </p:nvSpPr>
        <p:spPr>
          <a:xfrm>
            <a:off x="12267854" y="4384384"/>
            <a:ext cx="646787" cy="646787"/>
          </a:xfrm>
          <a:custGeom>
            <a:avLst/>
            <a:gdLst/>
            <a:ahLst/>
            <a:cxnLst/>
            <a:rect l="l" t="t" r="r" b="b"/>
            <a:pathLst>
              <a:path w="571712" h="571712">
                <a:moveTo>
                  <a:pt x="0" y="0"/>
                </a:moveTo>
                <a:lnTo>
                  <a:pt x="571711" y="0"/>
                </a:lnTo>
                <a:lnTo>
                  <a:pt x="571711" y="571712"/>
                </a:lnTo>
                <a:lnTo>
                  <a:pt x="0" y="5717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711747"/>
            <a:ext cx="17080749" cy="9308553"/>
            <a:chOff x="0" y="0"/>
            <a:chExt cx="4274726" cy="2218232"/>
          </a:xfrm>
        </p:grpSpPr>
        <p:sp>
          <p:nvSpPr>
            <p:cNvPr id="3" name="Freeform 3"/>
            <p:cNvSpPr/>
            <p:nvPr/>
          </p:nvSpPr>
          <p:spPr>
            <a:xfrm>
              <a:off x="0" y="0"/>
              <a:ext cx="4274726" cy="2218232"/>
            </a:xfrm>
            <a:custGeom>
              <a:avLst/>
              <a:gdLst/>
              <a:ahLst/>
              <a:cxnLst/>
              <a:rect l="l" t="t" r="r" b="b"/>
              <a:pathLst>
                <a:path w="4274726" h="2218232">
                  <a:moveTo>
                    <a:pt x="14051" y="0"/>
                  </a:moveTo>
                  <a:lnTo>
                    <a:pt x="4260675" y="0"/>
                  </a:lnTo>
                  <a:cubicBezTo>
                    <a:pt x="4268435" y="0"/>
                    <a:pt x="4274726" y="6291"/>
                    <a:pt x="4274726" y="14051"/>
                  </a:cubicBezTo>
                  <a:lnTo>
                    <a:pt x="4274726" y="2204181"/>
                  </a:lnTo>
                  <a:cubicBezTo>
                    <a:pt x="4274726" y="2211941"/>
                    <a:pt x="4268435" y="2218232"/>
                    <a:pt x="4260675" y="2218232"/>
                  </a:cubicBezTo>
                  <a:lnTo>
                    <a:pt x="14051" y="2218232"/>
                  </a:lnTo>
                  <a:cubicBezTo>
                    <a:pt x="6291" y="2218232"/>
                    <a:pt x="0" y="2211941"/>
                    <a:pt x="0" y="2204181"/>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237282"/>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338526" y="2039681"/>
            <a:ext cx="15610947" cy="2014354"/>
            <a:chOff x="0" y="0"/>
            <a:chExt cx="4140624" cy="534284"/>
          </a:xfrm>
        </p:grpSpPr>
        <p:sp>
          <p:nvSpPr>
            <p:cNvPr id="6" name="Freeform 6"/>
            <p:cNvSpPr/>
            <p:nvPr/>
          </p:nvSpPr>
          <p:spPr>
            <a:xfrm>
              <a:off x="0" y="0"/>
              <a:ext cx="4140624" cy="534284"/>
            </a:xfrm>
            <a:custGeom>
              <a:avLst/>
              <a:gdLst/>
              <a:ahLst/>
              <a:cxnLst/>
              <a:rect l="l" t="t" r="r" b="b"/>
              <a:pathLst>
                <a:path w="4140624" h="534284">
                  <a:moveTo>
                    <a:pt x="15374" y="0"/>
                  </a:moveTo>
                  <a:lnTo>
                    <a:pt x="4125251" y="0"/>
                  </a:lnTo>
                  <a:cubicBezTo>
                    <a:pt x="4129328" y="0"/>
                    <a:pt x="4133238" y="1620"/>
                    <a:pt x="4136122" y="4503"/>
                  </a:cubicBezTo>
                  <a:cubicBezTo>
                    <a:pt x="4139005" y="7386"/>
                    <a:pt x="4140624" y="11296"/>
                    <a:pt x="4140624" y="15374"/>
                  </a:cubicBezTo>
                  <a:lnTo>
                    <a:pt x="4140624" y="518910"/>
                  </a:lnTo>
                  <a:cubicBezTo>
                    <a:pt x="4140624" y="522988"/>
                    <a:pt x="4139005" y="526898"/>
                    <a:pt x="4136122" y="529781"/>
                  </a:cubicBezTo>
                  <a:cubicBezTo>
                    <a:pt x="4133238" y="532665"/>
                    <a:pt x="4129328" y="534284"/>
                    <a:pt x="4125251" y="534284"/>
                  </a:cubicBezTo>
                  <a:lnTo>
                    <a:pt x="15374" y="534284"/>
                  </a:lnTo>
                  <a:cubicBezTo>
                    <a:pt x="11296" y="534284"/>
                    <a:pt x="7386" y="532665"/>
                    <a:pt x="4503" y="529781"/>
                  </a:cubicBezTo>
                  <a:cubicBezTo>
                    <a:pt x="1620" y="526898"/>
                    <a:pt x="0" y="522988"/>
                    <a:pt x="0" y="518910"/>
                  </a:cubicBezTo>
                  <a:lnTo>
                    <a:pt x="0" y="15374"/>
                  </a:lnTo>
                  <a:cubicBezTo>
                    <a:pt x="0" y="11296"/>
                    <a:pt x="1620" y="7386"/>
                    <a:pt x="4503" y="4503"/>
                  </a:cubicBezTo>
                  <a:cubicBezTo>
                    <a:pt x="7386" y="1620"/>
                    <a:pt x="11296" y="0"/>
                    <a:pt x="15374" y="0"/>
                  </a:cubicBezTo>
                  <a:close/>
                </a:path>
              </a:pathLst>
            </a:custGeom>
            <a:solidFill>
              <a:srgbClr val="01648F"/>
            </a:solidFill>
            <a:ln w="9525" cap="rnd">
              <a:solidFill>
                <a:srgbClr val="000000"/>
              </a:solidFill>
              <a:prstDash val="solid"/>
              <a:round/>
            </a:ln>
          </p:spPr>
          <p:txBody>
            <a:bodyPr/>
            <a:lstStyle/>
            <a:p>
              <a:endParaRPr lang="en-CA"/>
            </a:p>
          </p:txBody>
        </p:sp>
        <p:sp>
          <p:nvSpPr>
            <p:cNvPr id="7" name="TextBox 7"/>
            <p:cNvSpPr txBox="1"/>
            <p:nvPr/>
          </p:nvSpPr>
          <p:spPr>
            <a:xfrm>
              <a:off x="0" y="-19050"/>
              <a:ext cx="4140624" cy="553334"/>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338526" y="4425510"/>
            <a:ext cx="3722745" cy="4832790"/>
            <a:chOff x="0" y="0"/>
            <a:chExt cx="1027981" cy="1334503"/>
          </a:xfrm>
        </p:grpSpPr>
        <p:sp>
          <p:nvSpPr>
            <p:cNvPr id="9" name="Freeform 9"/>
            <p:cNvSpPr/>
            <p:nvPr/>
          </p:nvSpPr>
          <p:spPr>
            <a:xfrm>
              <a:off x="0" y="0"/>
              <a:ext cx="1027981" cy="1334503"/>
            </a:xfrm>
            <a:custGeom>
              <a:avLst/>
              <a:gdLst/>
              <a:ahLst/>
              <a:cxnLst/>
              <a:rect l="l" t="t" r="r" b="b"/>
              <a:pathLst>
                <a:path w="1027981" h="1334503">
                  <a:moveTo>
                    <a:pt x="64468" y="0"/>
                  </a:moveTo>
                  <a:lnTo>
                    <a:pt x="963512" y="0"/>
                  </a:lnTo>
                  <a:cubicBezTo>
                    <a:pt x="999117" y="0"/>
                    <a:pt x="1027981" y="28863"/>
                    <a:pt x="1027981" y="64468"/>
                  </a:cubicBezTo>
                  <a:lnTo>
                    <a:pt x="1027981" y="1270035"/>
                  </a:lnTo>
                  <a:cubicBezTo>
                    <a:pt x="1027981" y="1287133"/>
                    <a:pt x="1021189" y="1303531"/>
                    <a:pt x="1009098" y="1315621"/>
                  </a:cubicBezTo>
                  <a:cubicBezTo>
                    <a:pt x="997008" y="1327711"/>
                    <a:pt x="980610" y="1334503"/>
                    <a:pt x="963512" y="1334503"/>
                  </a:cubicBezTo>
                  <a:lnTo>
                    <a:pt x="64468" y="1334503"/>
                  </a:lnTo>
                  <a:cubicBezTo>
                    <a:pt x="47370" y="1334503"/>
                    <a:pt x="30973" y="1327711"/>
                    <a:pt x="18882" y="1315621"/>
                  </a:cubicBezTo>
                  <a:cubicBezTo>
                    <a:pt x="6792" y="1303531"/>
                    <a:pt x="0" y="1287133"/>
                    <a:pt x="0" y="1270035"/>
                  </a:cubicBezTo>
                  <a:lnTo>
                    <a:pt x="0" y="64468"/>
                  </a:lnTo>
                  <a:cubicBezTo>
                    <a:pt x="0" y="47370"/>
                    <a:pt x="6792" y="30973"/>
                    <a:pt x="18882" y="18882"/>
                  </a:cubicBezTo>
                  <a:cubicBezTo>
                    <a:pt x="30973" y="6792"/>
                    <a:pt x="47370" y="0"/>
                    <a:pt x="64468" y="0"/>
                  </a:cubicBezTo>
                  <a:close/>
                </a:path>
              </a:pathLst>
            </a:custGeom>
            <a:solidFill>
              <a:srgbClr val="FFFFFF"/>
            </a:solidFill>
            <a:ln w="9525" cap="rnd">
              <a:solidFill>
                <a:srgbClr val="000000"/>
              </a:solidFill>
              <a:prstDash val="solid"/>
              <a:round/>
            </a:ln>
          </p:spPr>
          <p:txBody>
            <a:bodyPr/>
            <a:lstStyle/>
            <a:p>
              <a:endParaRPr lang="en-CA"/>
            </a:p>
          </p:txBody>
        </p:sp>
        <p:sp>
          <p:nvSpPr>
            <p:cNvPr id="10" name="TextBox 10"/>
            <p:cNvSpPr txBox="1"/>
            <p:nvPr/>
          </p:nvSpPr>
          <p:spPr>
            <a:xfrm>
              <a:off x="0" y="-19050"/>
              <a:ext cx="1027981" cy="1353553"/>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a:off x="5301260" y="4425510"/>
            <a:ext cx="3722745" cy="4832790"/>
            <a:chOff x="0" y="0"/>
            <a:chExt cx="1027981" cy="1334503"/>
          </a:xfrm>
        </p:grpSpPr>
        <p:sp>
          <p:nvSpPr>
            <p:cNvPr id="12" name="Freeform 12"/>
            <p:cNvSpPr/>
            <p:nvPr/>
          </p:nvSpPr>
          <p:spPr>
            <a:xfrm>
              <a:off x="0" y="0"/>
              <a:ext cx="1027981" cy="1334503"/>
            </a:xfrm>
            <a:custGeom>
              <a:avLst/>
              <a:gdLst/>
              <a:ahLst/>
              <a:cxnLst/>
              <a:rect l="l" t="t" r="r" b="b"/>
              <a:pathLst>
                <a:path w="1027981" h="1334503">
                  <a:moveTo>
                    <a:pt x="64468" y="0"/>
                  </a:moveTo>
                  <a:lnTo>
                    <a:pt x="963512" y="0"/>
                  </a:lnTo>
                  <a:cubicBezTo>
                    <a:pt x="999117" y="0"/>
                    <a:pt x="1027981" y="28863"/>
                    <a:pt x="1027981" y="64468"/>
                  </a:cubicBezTo>
                  <a:lnTo>
                    <a:pt x="1027981" y="1270035"/>
                  </a:lnTo>
                  <a:cubicBezTo>
                    <a:pt x="1027981" y="1287133"/>
                    <a:pt x="1021189" y="1303531"/>
                    <a:pt x="1009098" y="1315621"/>
                  </a:cubicBezTo>
                  <a:cubicBezTo>
                    <a:pt x="997008" y="1327711"/>
                    <a:pt x="980610" y="1334503"/>
                    <a:pt x="963512" y="1334503"/>
                  </a:cubicBezTo>
                  <a:lnTo>
                    <a:pt x="64468" y="1334503"/>
                  </a:lnTo>
                  <a:cubicBezTo>
                    <a:pt x="47370" y="1334503"/>
                    <a:pt x="30973" y="1327711"/>
                    <a:pt x="18882" y="1315621"/>
                  </a:cubicBezTo>
                  <a:cubicBezTo>
                    <a:pt x="6792" y="1303531"/>
                    <a:pt x="0" y="1287133"/>
                    <a:pt x="0" y="1270035"/>
                  </a:cubicBezTo>
                  <a:lnTo>
                    <a:pt x="0" y="64468"/>
                  </a:lnTo>
                  <a:cubicBezTo>
                    <a:pt x="0" y="47370"/>
                    <a:pt x="6792" y="30973"/>
                    <a:pt x="18882" y="18882"/>
                  </a:cubicBezTo>
                  <a:cubicBezTo>
                    <a:pt x="30973" y="6792"/>
                    <a:pt x="47370" y="0"/>
                    <a:pt x="64468" y="0"/>
                  </a:cubicBezTo>
                  <a:close/>
                </a:path>
              </a:pathLst>
            </a:custGeom>
            <a:solidFill>
              <a:srgbClr val="FFFFFF"/>
            </a:solidFill>
            <a:ln w="9525" cap="rnd">
              <a:solidFill>
                <a:srgbClr val="000000"/>
              </a:solidFill>
              <a:prstDash val="solid"/>
              <a:round/>
            </a:ln>
          </p:spPr>
          <p:txBody>
            <a:bodyPr/>
            <a:lstStyle/>
            <a:p>
              <a:endParaRPr lang="en-CA"/>
            </a:p>
          </p:txBody>
        </p:sp>
        <p:sp>
          <p:nvSpPr>
            <p:cNvPr id="13" name="TextBox 13"/>
            <p:cNvSpPr txBox="1"/>
            <p:nvPr/>
          </p:nvSpPr>
          <p:spPr>
            <a:xfrm>
              <a:off x="0" y="-19050"/>
              <a:ext cx="1027981" cy="1353553"/>
            </a:xfrm>
            <a:prstGeom prst="rect">
              <a:avLst/>
            </a:prstGeom>
          </p:spPr>
          <p:txBody>
            <a:bodyPr lIns="50800" tIns="50800" rIns="50800" bIns="50800" rtlCol="0" anchor="ctr"/>
            <a:lstStyle/>
            <a:p>
              <a:pPr algn="ctr">
                <a:lnSpc>
                  <a:spcPts val="2859"/>
                </a:lnSpc>
              </a:pPr>
              <a:endParaRPr/>
            </a:p>
          </p:txBody>
        </p:sp>
      </p:grpSp>
      <p:grpSp>
        <p:nvGrpSpPr>
          <p:cNvPr id="14" name="Group 14"/>
          <p:cNvGrpSpPr/>
          <p:nvPr/>
        </p:nvGrpSpPr>
        <p:grpSpPr>
          <a:xfrm>
            <a:off x="9263995" y="4425510"/>
            <a:ext cx="3722745" cy="4832790"/>
            <a:chOff x="0" y="0"/>
            <a:chExt cx="1027981" cy="1334503"/>
          </a:xfrm>
        </p:grpSpPr>
        <p:sp>
          <p:nvSpPr>
            <p:cNvPr id="15" name="Freeform 15"/>
            <p:cNvSpPr/>
            <p:nvPr/>
          </p:nvSpPr>
          <p:spPr>
            <a:xfrm>
              <a:off x="0" y="0"/>
              <a:ext cx="1027981" cy="1334503"/>
            </a:xfrm>
            <a:custGeom>
              <a:avLst/>
              <a:gdLst/>
              <a:ahLst/>
              <a:cxnLst/>
              <a:rect l="l" t="t" r="r" b="b"/>
              <a:pathLst>
                <a:path w="1027981" h="1334503">
                  <a:moveTo>
                    <a:pt x="64468" y="0"/>
                  </a:moveTo>
                  <a:lnTo>
                    <a:pt x="963512" y="0"/>
                  </a:lnTo>
                  <a:cubicBezTo>
                    <a:pt x="999117" y="0"/>
                    <a:pt x="1027981" y="28863"/>
                    <a:pt x="1027981" y="64468"/>
                  </a:cubicBezTo>
                  <a:lnTo>
                    <a:pt x="1027981" y="1270035"/>
                  </a:lnTo>
                  <a:cubicBezTo>
                    <a:pt x="1027981" y="1287133"/>
                    <a:pt x="1021189" y="1303531"/>
                    <a:pt x="1009098" y="1315621"/>
                  </a:cubicBezTo>
                  <a:cubicBezTo>
                    <a:pt x="997008" y="1327711"/>
                    <a:pt x="980610" y="1334503"/>
                    <a:pt x="963512" y="1334503"/>
                  </a:cubicBezTo>
                  <a:lnTo>
                    <a:pt x="64468" y="1334503"/>
                  </a:lnTo>
                  <a:cubicBezTo>
                    <a:pt x="47370" y="1334503"/>
                    <a:pt x="30973" y="1327711"/>
                    <a:pt x="18882" y="1315621"/>
                  </a:cubicBezTo>
                  <a:cubicBezTo>
                    <a:pt x="6792" y="1303531"/>
                    <a:pt x="0" y="1287133"/>
                    <a:pt x="0" y="1270035"/>
                  </a:cubicBezTo>
                  <a:lnTo>
                    <a:pt x="0" y="64468"/>
                  </a:lnTo>
                  <a:cubicBezTo>
                    <a:pt x="0" y="47370"/>
                    <a:pt x="6792" y="30973"/>
                    <a:pt x="18882" y="18882"/>
                  </a:cubicBezTo>
                  <a:cubicBezTo>
                    <a:pt x="30973" y="6792"/>
                    <a:pt x="47370" y="0"/>
                    <a:pt x="64468" y="0"/>
                  </a:cubicBezTo>
                  <a:close/>
                </a:path>
              </a:pathLst>
            </a:custGeom>
            <a:solidFill>
              <a:srgbClr val="FFFFFF"/>
            </a:solidFill>
            <a:ln w="9525" cap="rnd">
              <a:solidFill>
                <a:srgbClr val="000000"/>
              </a:solidFill>
              <a:prstDash val="solid"/>
              <a:round/>
            </a:ln>
          </p:spPr>
          <p:txBody>
            <a:bodyPr/>
            <a:lstStyle/>
            <a:p>
              <a:endParaRPr lang="en-CA"/>
            </a:p>
          </p:txBody>
        </p:sp>
        <p:sp>
          <p:nvSpPr>
            <p:cNvPr id="16" name="TextBox 16"/>
            <p:cNvSpPr txBox="1"/>
            <p:nvPr/>
          </p:nvSpPr>
          <p:spPr>
            <a:xfrm>
              <a:off x="0" y="-19050"/>
              <a:ext cx="1027981" cy="1353553"/>
            </a:xfrm>
            <a:prstGeom prst="rect">
              <a:avLst/>
            </a:prstGeom>
          </p:spPr>
          <p:txBody>
            <a:bodyPr lIns="50800" tIns="50800" rIns="50800" bIns="50800" rtlCol="0" anchor="ctr"/>
            <a:lstStyle/>
            <a:p>
              <a:pPr algn="ctr">
                <a:lnSpc>
                  <a:spcPts val="2859"/>
                </a:lnSpc>
              </a:pPr>
              <a:endParaRPr/>
            </a:p>
          </p:txBody>
        </p:sp>
      </p:grpSp>
      <p:grpSp>
        <p:nvGrpSpPr>
          <p:cNvPr id="17" name="Group 17"/>
          <p:cNvGrpSpPr/>
          <p:nvPr/>
        </p:nvGrpSpPr>
        <p:grpSpPr>
          <a:xfrm>
            <a:off x="13226729" y="4425510"/>
            <a:ext cx="3722745" cy="4832790"/>
            <a:chOff x="0" y="0"/>
            <a:chExt cx="1027981" cy="1334503"/>
          </a:xfrm>
        </p:grpSpPr>
        <p:sp>
          <p:nvSpPr>
            <p:cNvPr id="18" name="Freeform 18"/>
            <p:cNvSpPr/>
            <p:nvPr/>
          </p:nvSpPr>
          <p:spPr>
            <a:xfrm>
              <a:off x="0" y="0"/>
              <a:ext cx="1027981" cy="1334503"/>
            </a:xfrm>
            <a:custGeom>
              <a:avLst/>
              <a:gdLst/>
              <a:ahLst/>
              <a:cxnLst/>
              <a:rect l="l" t="t" r="r" b="b"/>
              <a:pathLst>
                <a:path w="1027981" h="1334503">
                  <a:moveTo>
                    <a:pt x="64468" y="0"/>
                  </a:moveTo>
                  <a:lnTo>
                    <a:pt x="963512" y="0"/>
                  </a:lnTo>
                  <a:cubicBezTo>
                    <a:pt x="999117" y="0"/>
                    <a:pt x="1027981" y="28863"/>
                    <a:pt x="1027981" y="64468"/>
                  </a:cubicBezTo>
                  <a:lnTo>
                    <a:pt x="1027981" y="1270035"/>
                  </a:lnTo>
                  <a:cubicBezTo>
                    <a:pt x="1027981" y="1287133"/>
                    <a:pt x="1021189" y="1303531"/>
                    <a:pt x="1009098" y="1315621"/>
                  </a:cubicBezTo>
                  <a:cubicBezTo>
                    <a:pt x="997008" y="1327711"/>
                    <a:pt x="980610" y="1334503"/>
                    <a:pt x="963512" y="1334503"/>
                  </a:cubicBezTo>
                  <a:lnTo>
                    <a:pt x="64468" y="1334503"/>
                  </a:lnTo>
                  <a:cubicBezTo>
                    <a:pt x="47370" y="1334503"/>
                    <a:pt x="30973" y="1327711"/>
                    <a:pt x="18882" y="1315621"/>
                  </a:cubicBezTo>
                  <a:cubicBezTo>
                    <a:pt x="6792" y="1303531"/>
                    <a:pt x="0" y="1287133"/>
                    <a:pt x="0" y="1270035"/>
                  </a:cubicBezTo>
                  <a:lnTo>
                    <a:pt x="0" y="64468"/>
                  </a:lnTo>
                  <a:cubicBezTo>
                    <a:pt x="0" y="47370"/>
                    <a:pt x="6792" y="30973"/>
                    <a:pt x="18882" y="18882"/>
                  </a:cubicBezTo>
                  <a:cubicBezTo>
                    <a:pt x="30973" y="6792"/>
                    <a:pt x="47370" y="0"/>
                    <a:pt x="64468" y="0"/>
                  </a:cubicBezTo>
                  <a:close/>
                </a:path>
              </a:pathLst>
            </a:custGeom>
            <a:solidFill>
              <a:srgbClr val="FFFFFF"/>
            </a:solidFill>
            <a:ln w="9525" cap="rnd">
              <a:solidFill>
                <a:srgbClr val="000000"/>
              </a:solidFill>
              <a:prstDash val="solid"/>
              <a:round/>
            </a:ln>
          </p:spPr>
          <p:txBody>
            <a:bodyPr/>
            <a:lstStyle/>
            <a:p>
              <a:endParaRPr lang="en-CA"/>
            </a:p>
          </p:txBody>
        </p:sp>
        <p:sp>
          <p:nvSpPr>
            <p:cNvPr id="19" name="TextBox 19"/>
            <p:cNvSpPr txBox="1"/>
            <p:nvPr/>
          </p:nvSpPr>
          <p:spPr>
            <a:xfrm>
              <a:off x="0" y="-19050"/>
              <a:ext cx="1027981" cy="1353553"/>
            </a:xfrm>
            <a:prstGeom prst="rect">
              <a:avLst/>
            </a:prstGeom>
          </p:spPr>
          <p:txBody>
            <a:bodyPr lIns="50800" tIns="50800" rIns="50800" bIns="50800" rtlCol="0" anchor="ctr"/>
            <a:lstStyle/>
            <a:p>
              <a:pPr algn="ctr">
                <a:lnSpc>
                  <a:spcPts val="2859"/>
                </a:lnSpc>
              </a:pPr>
              <a:endParaRPr/>
            </a:p>
          </p:txBody>
        </p:sp>
      </p:grpSp>
      <p:sp>
        <p:nvSpPr>
          <p:cNvPr id="20" name="AutoShape 20"/>
          <p:cNvSpPr/>
          <p:nvPr/>
        </p:nvSpPr>
        <p:spPr>
          <a:xfrm>
            <a:off x="603627" y="1720593"/>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21" name="Group 21"/>
          <p:cNvGrpSpPr/>
          <p:nvPr/>
        </p:nvGrpSpPr>
        <p:grpSpPr>
          <a:xfrm>
            <a:off x="1028700" y="1091740"/>
            <a:ext cx="263243" cy="26324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24" name="Group 24"/>
          <p:cNvGrpSpPr/>
          <p:nvPr/>
        </p:nvGrpSpPr>
        <p:grpSpPr>
          <a:xfrm>
            <a:off x="1436469" y="1091740"/>
            <a:ext cx="263243" cy="26324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27" name="Group 27"/>
          <p:cNvGrpSpPr/>
          <p:nvPr/>
        </p:nvGrpSpPr>
        <p:grpSpPr>
          <a:xfrm>
            <a:off x="1844238" y="1091740"/>
            <a:ext cx="263243" cy="26324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29" name="TextBox 2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30" name="Freeform 30"/>
          <p:cNvSpPr/>
          <p:nvPr/>
        </p:nvSpPr>
        <p:spPr>
          <a:xfrm>
            <a:off x="1844238" y="5666392"/>
            <a:ext cx="2535574" cy="2180594"/>
          </a:xfrm>
          <a:custGeom>
            <a:avLst/>
            <a:gdLst/>
            <a:ahLst/>
            <a:cxnLst/>
            <a:rect l="l" t="t" r="r" b="b"/>
            <a:pathLst>
              <a:path w="2535574" h="2180594">
                <a:moveTo>
                  <a:pt x="0" y="0"/>
                </a:moveTo>
                <a:lnTo>
                  <a:pt x="2535574" y="0"/>
                </a:lnTo>
                <a:lnTo>
                  <a:pt x="2535574" y="2180594"/>
                </a:lnTo>
                <a:lnTo>
                  <a:pt x="0" y="21805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1" name="Freeform 31"/>
          <p:cNvSpPr/>
          <p:nvPr/>
        </p:nvSpPr>
        <p:spPr>
          <a:xfrm>
            <a:off x="5998550" y="5666392"/>
            <a:ext cx="2228562" cy="2228562"/>
          </a:xfrm>
          <a:custGeom>
            <a:avLst/>
            <a:gdLst/>
            <a:ahLst/>
            <a:cxnLst/>
            <a:rect l="l" t="t" r="r" b="b"/>
            <a:pathLst>
              <a:path w="2228562" h="2228562">
                <a:moveTo>
                  <a:pt x="0" y="0"/>
                </a:moveTo>
                <a:lnTo>
                  <a:pt x="2228562" y="0"/>
                </a:lnTo>
                <a:lnTo>
                  <a:pt x="2228562" y="2228563"/>
                </a:lnTo>
                <a:lnTo>
                  <a:pt x="0" y="22285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32" name="Freeform 32"/>
          <p:cNvSpPr/>
          <p:nvPr/>
        </p:nvSpPr>
        <p:spPr>
          <a:xfrm rot="-825799">
            <a:off x="10212454" y="5633462"/>
            <a:ext cx="1515336" cy="2246455"/>
          </a:xfrm>
          <a:custGeom>
            <a:avLst/>
            <a:gdLst/>
            <a:ahLst/>
            <a:cxnLst/>
            <a:rect l="l" t="t" r="r" b="b"/>
            <a:pathLst>
              <a:path w="1515336" h="2246455">
                <a:moveTo>
                  <a:pt x="0" y="0"/>
                </a:moveTo>
                <a:lnTo>
                  <a:pt x="1515337" y="0"/>
                </a:lnTo>
                <a:lnTo>
                  <a:pt x="1515337" y="2246455"/>
                </a:lnTo>
                <a:lnTo>
                  <a:pt x="0" y="2246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33" name="Freeform 33"/>
          <p:cNvSpPr/>
          <p:nvPr/>
        </p:nvSpPr>
        <p:spPr>
          <a:xfrm>
            <a:off x="13856061" y="5495925"/>
            <a:ext cx="2464079" cy="2464079"/>
          </a:xfrm>
          <a:custGeom>
            <a:avLst/>
            <a:gdLst/>
            <a:ahLst/>
            <a:cxnLst/>
            <a:rect l="l" t="t" r="r" b="b"/>
            <a:pathLst>
              <a:path w="2464079" h="2464079">
                <a:moveTo>
                  <a:pt x="0" y="0"/>
                </a:moveTo>
                <a:lnTo>
                  <a:pt x="2464080" y="0"/>
                </a:lnTo>
                <a:lnTo>
                  <a:pt x="2464080" y="2464079"/>
                </a:lnTo>
                <a:lnTo>
                  <a:pt x="0" y="24640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34" name="TextBox 34"/>
          <p:cNvSpPr txBox="1"/>
          <p:nvPr/>
        </p:nvSpPr>
        <p:spPr>
          <a:xfrm>
            <a:off x="1524000" y="2247900"/>
            <a:ext cx="14902243" cy="906145"/>
          </a:xfrm>
          <a:prstGeom prst="rect">
            <a:avLst/>
          </a:prstGeom>
        </p:spPr>
        <p:txBody>
          <a:bodyPr lIns="0" tIns="0" rIns="0" bIns="0" rtlCol="0" anchor="t">
            <a:spAutoFit/>
          </a:bodyPr>
          <a:lstStyle/>
          <a:p>
            <a:pPr algn="l">
              <a:lnSpc>
                <a:spcPts val="7560"/>
              </a:lnSpc>
            </a:pPr>
            <a:r>
              <a:rPr lang="en-US" sz="6000" dirty="0">
                <a:solidFill>
                  <a:srgbClr val="FFFFFF"/>
                </a:solidFill>
                <a:latin typeface="Arial"/>
                <a:ea typeface="Arial"/>
                <a:cs typeface="Arial"/>
                <a:sym typeface="Arial"/>
              </a:rPr>
              <a:t>Nursing Competency Questions </a:t>
            </a:r>
          </a:p>
        </p:txBody>
      </p:sp>
      <p:sp>
        <p:nvSpPr>
          <p:cNvPr id="35" name="TextBox 35"/>
          <p:cNvSpPr txBox="1"/>
          <p:nvPr/>
        </p:nvSpPr>
        <p:spPr>
          <a:xfrm>
            <a:off x="1524000" y="3261098"/>
            <a:ext cx="11401430" cy="550545"/>
          </a:xfrm>
          <a:prstGeom prst="rect">
            <a:avLst/>
          </a:prstGeom>
        </p:spPr>
        <p:txBody>
          <a:bodyPr lIns="0" tIns="0" rIns="0" bIns="0" rtlCol="0" anchor="t">
            <a:spAutoFit/>
          </a:bodyPr>
          <a:lstStyle/>
          <a:p>
            <a:pPr algn="l">
              <a:lnSpc>
                <a:spcPts val="4199"/>
              </a:lnSpc>
            </a:pPr>
            <a:r>
              <a:rPr lang="en-US" sz="2799">
                <a:solidFill>
                  <a:srgbClr val="FFFFFF"/>
                </a:solidFill>
                <a:latin typeface="Arial"/>
                <a:ea typeface="Arial"/>
                <a:cs typeface="Arial"/>
                <a:sym typeface="Arial"/>
              </a:rPr>
              <a:t>What do I need to know how to do?</a:t>
            </a:r>
          </a:p>
        </p:txBody>
      </p:sp>
      <p:sp>
        <p:nvSpPr>
          <p:cNvPr id="36" name="TextBox 36"/>
          <p:cNvSpPr txBox="1"/>
          <p:nvPr/>
        </p:nvSpPr>
        <p:spPr>
          <a:xfrm>
            <a:off x="1518151" y="4531360"/>
            <a:ext cx="3364010" cy="964565"/>
          </a:xfrm>
          <a:prstGeom prst="rect">
            <a:avLst/>
          </a:prstGeom>
        </p:spPr>
        <p:txBody>
          <a:bodyPr lIns="0" tIns="0" rIns="0" bIns="0" rtlCol="0" anchor="t">
            <a:spAutoFit/>
          </a:bodyPr>
          <a:lstStyle/>
          <a:p>
            <a:pPr marL="0" lvl="0" indent="0" algn="ctr">
              <a:lnSpc>
                <a:spcPts val="3639"/>
              </a:lnSpc>
              <a:spcBef>
                <a:spcPct val="0"/>
              </a:spcBef>
            </a:pPr>
            <a:r>
              <a:rPr lang="en-US" sz="2799" b="1">
                <a:solidFill>
                  <a:srgbClr val="000000"/>
                </a:solidFill>
                <a:latin typeface="Arial Bold"/>
                <a:ea typeface="Arial Bold"/>
                <a:cs typeface="Arial Bold"/>
                <a:sym typeface="Arial Bold"/>
              </a:rPr>
              <a:t>Check In with Patients</a:t>
            </a:r>
          </a:p>
        </p:txBody>
      </p:sp>
      <p:sp>
        <p:nvSpPr>
          <p:cNvPr id="37" name="TextBox 37"/>
          <p:cNvSpPr txBox="1"/>
          <p:nvPr/>
        </p:nvSpPr>
        <p:spPr>
          <a:xfrm>
            <a:off x="1547626" y="8129650"/>
            <a:ext cx="3304545" cy="1068705"/>
          </a:xfrm>
          <a:prstGeom prst="rect">
            <a:avLst/>
          </a:prstGeom>
        </p:spPr>
        <p:txBody>
          <a:bodyPr lIns="0" tIns="0" rIns="0" bIns="0" rtlCol="0" anchor="t">
            <a:spAutoFit/>
          </a:bodyPr>
          <a:lstStyle/>
          <a:p>
            <a:pPr marL="0" lvl="0" indent="0" algn="ctr">
              <a:lnSpc>
                <a:spcPts val="2730"/>
              </a:lnSpc>
              <a:spcBef>
                <a:spcPct val="0"/>
              </a:spcBef>
            </a:pPr>
            <a:r>
              <a:rPr lang="en-US" sz="2100">
                <a:solidFill>
                  <a:srgbClr val="000000"/>
                </a:solidFill>
                <a:latin typeface="Arial"/>
                <a:ea typeface="Arial"/>
                <a:cs typeface="Arial"/>
                <a:sym typeface="Arial"/>
              </a:rPr>
              <a:t>Do I know how to ask about substance use in a trauma informed supportive way?</a:t>
            </a:r>
          </a:p>
        </p:txBody>
      </p:sp>
      <p:sp>
        <p:nvSpPr>
          <p:cNvPr id="38" name="TextBox 38"/>
          <p:cNvSpPr txBox="1"/>
          <p:nvPr/>
        </p:nvSpPr>
        <p:spPr>
          <a:xfrm>
            <a:off x="5484560" y="4531360"/>
            <a:ext cx="3096424" cy="964565"/>
          </a:xfrm>
          <a:prstGeom prst="rect">
            <a:avLst/>
          </a:prstGeom>
        </p:spPr>
        <p:txBody>
          <a:bodyPr lIns="0" tIns="0" rIns="0" bIns="0" rtlCol="0" anchor="t">
            <a:spAutoFit/>
          </a:bodyPr>
          <a:lstStyle/>
          <a:p>
            <a:pPr marL="0" lvl="0" indent="0" algn="ctr">
              <a:lnSpc>
                <a:spcPts val="3639"/>
              </a:lnSpc>
              <a:spcBef>
                <a:spcPct val="0"/>
              </a:spcBef>
            </a:pPr>
            <a:r>
              <a:rPr lang="en-US" sz="2799" b="1">
                <a:solidFill>
                  <a:srgbClr val="000000"/>
                </a:solidFill>
                <a:latin typeface="Arial Bold"/>
                <a:ea typeface="Arial Bold"/>
                <a:cs typeface="Arial Bold"/>
                <a:sym typeface="Arial Bold"/>
              </a:rPr>
              <a:t>Withdrawal Management</a:t>
            </a:r>
          </a:p>
        </p:txBody>
      </p:sp>
      <p:sp>
        <p:nvSpPr>
          <p:cNvPr id="39" name="TextBox 39"/>
          <p:cNvSpPr txBox="1"/>
          <p:nvPr/>
        </p:nvSpPr>
        <p:spPr>
          <a:xfrm>
            <a:off x="5484560" y="8161020"/>
            <a:ext cx="3360334" cy="1068705"/>
          </a:xfrm>
          <a:prstGeom prst="rect">
            <a:avLst/>
          </a:prstGeom>
        </p:spPr>
        <p:txBody>
          <a:bodyPr lIns="0" tIns="0" rIns="0" bIns="0" rtlCol="0" anchor="t">
            <a:spAutoFit/>
          </a:bodyPr>
          <a:lstStyle/>
          <a:p>
            <a:pPr marL="0" lvl="0" indent="0" algn="ctr">
              <a:lnSpc>
                <a:spcPts val="2730"/>
              </a:lnSpc>
              <a:spcBef>
                <a:spcPct val="0"/>
              </a:spcBef>
            </a:pPr>
            <a:r>
              <a:rPr lang="en-US" sz="2100">
                <a:solidFill>
                  <a:srgbClr val="000000"/>
                </a:solidFill>
                <a:latin typeface="Arial"/>
                <a:ea typeface="Arial"/>
                <a:cs typeface="Arial"/>
                <a:sym typeface="Arial"/>
              </a:rPr>
              <a:t>Do I know what withdrawal symptoms look like, and what to do about them?</a:t>
            </a:r>
          </a:p>
        </p:txBody>
      </p:sp>
      <p:sp>
        <p:nvSpPr>
          <p:cNvPr id="40" name="TextBox 40"/>
          <p:cNvSpPr txBox="1"/>
          <p:nvPr/>
        </p:nvSpPr>
        <p:spPr>
          <a:xfrm>
            <a:off x="9529343" y="4540885"/>
            <a:ext cx="3192049" cy="964565"/>
          </a:xfrm>
          <a:prstGeom prst="rect">
            <a:avLst/>
          </a:prstGeom>
        </p:spPr>
        <p:txBody>
          <a:bodyPr lIns="0" tIns="0" rIns="0" bIns="0" rtlCol="0" anchor="t">
            <a:spAutoFit/>
          </a:bodyPr>
          <a:lstStyle/>
          <a:p>
            <a:pPr marL="0" lvl="0" indent="0" algn="ctr">
              <a:lnSpc>
                <a:spcPts val="3639"/>
              </a:lnSpc>
              <a:spcBef>
                <a:spcPct val="0"/>
              </a:spcBef>
            </a:pPr>
            <a:r>
              <a:rPr lang="en-US" sz="2799" b="1">
                <a:solidFill>
                  <a:srgbClr val="000000"/>
                </a:solidFill>
                <a:latin typeface="Arial Bold"/>
                <a:ea typeface="Arial Bold"/>
                <a:cs typeface="Arial Bold"/>
                <a:sym typeface="Arial Bold"/>
              </a:rPr>
              <a:t>OAT Initiaition &amp; Maintenance</a:t>
            </a:r>
          </a:p>
        </p:txBody>
      </p:sp>
      <p:sp>
        <p:nvSpPr>
          <p:cNvPr id="41" name="TextBox 41"/>
          <p:cNvSpPr txBox="1"/>
          <p:nvPr/>
        </p:nvSpPr>
        <p:spPr>
          <a:xfrm>
            <a:off x="9385160" y="8161020"/>
            <a:ext cx="3460735" cy="1068705"/>
          </a:xfrm>
          <a:prstGeom prst="rect">
            <a:avLst/>
          </a:prstGeom>
        </p:spPr>
        <p:txBody>
          <a:bodyPr lIns="0" tIns="0" rIns="0" bIns="0" rtlCol="0" anchor="t">
            <a:spAutoFit/>
          </a:bodyPr>
          <a:lstStyle/>
          <a:p>
            <a:pPr marL="0" lvl="0" indent="0" algn="ctr">
              <a:lnSpc>
                <a:spcPts val="2730"/>
              </a:lnSpc>
              <a:spcBef>
                <a:spcPct val="0"/>
              </a:spcBef>
            </a:pPr>
            <a:r>
              <a:rPr lang="en-US" sz="2100">
                <a:solidFill>
                  <a:srgbClr val="000000"/>
                </a:solidFill>
                <a:latin typeface="Arial"/>
                <a:ea typeface="Arial"/>
                <a:cs typeface="Arial"/>
                <a:sym typeface="Arial"/>
              </a:rPr>
              <a:t>Do I know what to do if a patient needs OAT? Do I know how to use the POSS?</a:t>
            </a:r>
          </a:p>
        </p:txBody>
      </p:sp>
      <p:sp>
        <p:nvSpPr>
          <p:cNvPr id="42" name="TextBox 42"/>
          <p:cNvSpPr txBox="1"/>
          <p:nvPr/>
        </p:nvSpPr>
        <p:spPr>
          <a:xfrm>
            <a:off x="13403525" y="4531360"/>
            <a:ext cx="3218063" cy="507365"/>
          </a:xfrm>
          <a:prstGeom prst="rect">
            <a:avLst/>
          </a:prstGeom>
        </p:spPr>
        <p:txBody>
          <a:bodyPr lIns="0" tIns="0" rIns="0" bIns="0" rtlCol="0" anchor="t">
            <a:spAutoFit/>
          </a:bodyPr>
          <a:lstStyle/>
          <a:p>
            <a:pPr marL="0" lvl="0" indent="0" algn="ctr">
              <a:lnSpc>
                <a:spcPts val="3639"/>
              </a:lnSpc>
              <a:spcBef>
                <a:spcPct val="0"/>
              </a:spcBef>
            </a:pPr>
            <a:r>
              <a:rPr lang="en-US" sz="2799" b="1">
                <a:solidFill>
                  <a:srgbClr val="000000"/>
                </a:solidFill>
                <a:latin typeface="Arial Bold"/>
                <a:ea typeface="Arial Bold"/>
                <a:cs typeface="Arial Bold"/>
                <a:sym typeface="Arial Bold"/>
              </a:rPr>
              <a:t>Connect to Care</a:t>
            </a:r>
          </a:p>
        </p:txBody>
      </p:sp>
      <p:sp>
        <p:nvSpPr>
          <p:cNvPr id="43" name="TextBox 43"/>
          <p:cNvSpPr txBox="1"/>
          <p:nvPr/>
        </p:nvSpPr>
        <p:spPr>
          <a:xfrm>
            <a:off x="13377265" y="8129650"/>
            <a:ext cx="3545949" cy="1068705"/>
          </a:xfrm>
          <a:prstGeom prst="rect">
            <a:avLst/>
          </a:prstGeom>
        </p:spPr>
        <p:txBody>
          <a:bodyPr lIns="0" tIns="0" rIns="0" bIns="0" rtlCol="0" anchor="t">
            <a:spAutoFit/>
          </a:bodyPr>
          <a:lstStyle/>
          <a:p>
            <a:pPr marL="0" lvl="0" indent="0" algn="ctr">
              <a:lnSpc>
                <a:spcPts val="2730"/>
              </a:lnSpc>
              <a:spcBef>
                <a:spcPct val="0"/>
              </a:spcBef>
            </a:pPr>
            <a:r>
              <a:rPr lang="en-US" sz="2100">
                <a:solidFill>
                  <a:srgbClr val="000000"/>
                </a:solidFill>
                <a:latin typeface="Arial"/>
                <a:ea typeface="Arial"/>
                <a:cs typeface="Arial"/>
                <a:sym typeface="Arial"/>
              </a:rPr>
              <a:t>Do I know where to direct patients to community supports?</a:t>
            </a:r>
          </a:p>
        </p:txBody>
      </p:sp>
      <p:sp>
        <p:nvSpPr>
          <p:cNvPr id="44" name="Freeform 44"/>
          <p:cNvSpPr/>
          <p:nvPr/>
        </p:nvSpPr>
        <p:spPr>
          <a:xfrm>
            <a:off x="16171938" y="1028700"/>
            <a:ext cx="1193251" cy="485016"/>
          </a:xfrm>
          <a:custGeom>
            <a:avLst/>
            <a:gdLst/>
            <a:ahLst/>
            <a:cxnLst/>
            <a:rect l="l" t="t" r="r" b="b"/>
            <a:pathLst>
              <a:path w="1193251" h="485016">
                <a:moveTo>
                  <a:pt x="0" y="0"/>
                </a:moveTo>
                <a:lnTo>
                  <a:pt x="1193251" y="0"/>
                </a:lnTo>
                <a:lnTo>
                  <a:pt x="1193251" y="485016"/>
                </a:lnTo>
                <a:lnTo>
                  <a:pt x="0" y="485016"/>
                </a:lnTo>
                <a:lnTo>
                  <a:pt x="0" y="0"/>
                </a:lnTo>
                <a:close/>
              </a:path>
            </a:pathLst>
          </a:custGeom>
          <a:blipFill>
            <a:blip r:embed="rId11"/>
            <a:stretch>
              <a:fillRect t="-71968" b="-74054"/>
            </a:stretch>
          </a:blipFill>
        </p:spPr>
        <p:txBody>
          <a:bodyPr/>
          <a:lstStyle/>
          <a:p>
            <a:endParaRPr lang="en-C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711747"/>
            <a:ext cx="17080749" cy="8863507"/>
            <a:chOff x="0" y="0"/>
            <a:chExt cx="4274726" cy="2218232"/>
          </a:xfrm>
        </p:grpSpPr>
        <p:sp>
          <p:nvSpPr>
            <p:cNvPr id="3" name="Freeform 3"/>
            <p:cNvSpPr/>
            <p:nvPr/>
          </p:nvSpPr>
          <p:spPr>
            <a:xfrm>
              <a:off x="0" y="0"/>
              <a:ext cx="4274726" cy="2218232"/>
            </a:xfrm>
            <a:custGeom>
              <a:avLst/>
              <a:gdLst/>
              <a:ahLst/>
              <a:cxnLst/>
              <a:rect l="l" t="t" r="r" b="b"/>
              <a:pathLst>
                <a:path w="4274726" h="2218232">
                  <a:moveTo>
                    <a:pt x="14051" y="0"/>
                  </a:moveTo>
                  <a:lnTo>
                    <a:pt x="4260675" y="0"/>
                  </a:lnTo>
                  <a:cubicBezTo>
                    <a:pt x="4268435" y="0"/>
                    <a:pt x="4274726" y="6291"/>
                    <a:pt x="4274726" y="14051"/>
                  </a:cubicBezTo>
                  <a:lnTo>
                    <a:pt x="4274726" y="2204181"/>
                  </a:lnTo>
                  <a:cubicBezTo>
                    <a:pt x="4274726" y="2211941"/>
                    <a:pt x="4268435" y="2218232"/>
                    <a:pt x="4260675" y="2218232"/>
                  </a:cubicBezTo>
                  <a:lnTo>
                    <a:pt x="14051" y="2218232"/>
                  </a:lnTo>
                  <a:cubicBezTo>
                    <a:pt x="6291" y="2218232"/>
                    <a:pt x="0" y="2211941"/>
                    <a:pt x="0" y="2204181"/>
                  </a:cubicBezTo>
                  <a:lnTo>
                    <a:pt x="0" y="14051"/>
                  </a:lnTo>
                  <a:cubicBezTo>
                    <a:pt x="0" y="6291"/>
                    <a:pt x="6291" y="0"/>
                    <a:pt x="14051" y="0"/>
                  </a:cubicBezTo>
                  <a:close/>
                </a:path>
              </a:pathLst>
            </a:custGeom>
            <a:solidFill>
              <a:srgbClr val="01648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237282"/>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603626" y="711748"/>
            <a:ext cx="7206499" cy="8939623"/>
            <a:chOff x="0" y="0"/>
            <a:chExt cx="1803540" cy="2218232"/>
          </a:xfrm>
        </p:grpSpPr>
        <p:sp>
          <p:nvSpPr>
            <p:cNvPr id="6" name="Freeform 6"/>
            <p:cNvSpPr/>
            <p:nvPr/>
          </p:nvSpPr>
          <p:spPr>
            <a:xfrm>
              <a:off x="0" y="0"/>
              <a:ext cx="1803540" cy="2218232"/>
            </a:xfrm>
            <a:custGeom>
              <a:avLst/>
              <a:gdLst/>
              <a:ahLst/>
              <a:cxnLst/>
              <a:rect l="l" t="t" r="r" b="b"/>
              <a:pathLst>
                <a:path w="1803540" h="2218232">
                  <a:moveTo>
                    <a:pt x="33303" y="0"/>
                  </a:moveTo>
                  <a:lnTo>
                    <a:pt x="1770237" y="0"/>
                  </a:lnTo>
                  <a:cubicBezTo>
                    <a:pt x="1779069" y="0"/>
                    <a:pt x="1787540" y="3509"/>
                    <a:pt x="1793785" y="9754"/>
                  </a:cubicBezTo>
                  <a:cubicBezTo>
                    <a:pt x="1800031" y="16000"/>
                    <a:pt x="1803540" y="24471"/>
                    <a:pt x="1803540" y="33303"/>
                  </a:cubicBezTo>
                  <a:lnTo>
                    <a:pt x="1803540" y="2184929"/>
                  </a:lnTo>
                  <a:cubicBezTo>
                    <a:pt x="1803540" y="2193761"/>
                    <a:pt x="1800031" y="2202232"/>
                    <a:pt x="1793785" y="2208478"/>
                  </a:cubicBezTo>
                  <a:cubicBezTo>
                    <a:pt x="1787540" y="2214723"/>
                    <a:pt x="1779069" y="2218232"/>
                    <a:pt x="1770237" y="2218232"/>
                  </a:cubicBezTo>
                  <a:lnTo>
                    <a:pt x="33303" y="2218232"/>
                  </a:lnTo>
                  <a:cubicBezTo>
                    <a:pt x="24471" y="2218232"/>
                    <a:pt x="16000" y="2214723"/>
                    <a:pt x="9754" y="2208478"/>
                  </a:cubicBezTo>
                  <a:cubicBezTo>
                    <a:pt x="3509" y="2202232"/>
                    <a:pt x="0" y="2193761"/>
                    <a:pt x="0" y="2184929"/>
                  </a:cubicBezTo>
                  <a:lnTo>
                    <a:pt x="0" y="33303"/>
                  </a:lnTo>
                  <a:cubicBezTo>
                    <a:pt x="0" y="24471"/>
                    <a:pt x="3509" y="16000"/>
                    <a:pt x="9754" y="9754"/>
                  </a:cubicBezTo>
                  <a:cubicBezTo>
                    <a:pt x="16000" y="3509"/>
                    <a:pt x="24471" y="0"/>
                    <a:pt x="33303" y="0"/>
                  </a:cubicBezTo>
                  <a:close/>
                </a:path>
              </a:pathLst>
            </a:custGeom>
            <a:solidFill>
              <a:srgbClr val="FFFFFF"/>
            </a:solidFill>
            <a:ln w="9525" cap="rnd">
              <a:solidFill>
                <a:srgbClr val="000000"/>
              </a:solidFill>
              <a:prstDash val="solid"/>
              <a:round/>
            </a:ln>
          </p:spPr>
          <p:txBody>
            <a:bodyPr/>
            <a:lstStyle/>
            <a:p>
              <a:endParaRPr lang="en-CA"/>
            </a:p>
          </p:txBody>
        </p:sp>
        <p:sp>
          <p:nvSpPr>
            <p:cNvPr id="7" name="TextBox 7"/>
            <p:cNvSpPr txBox="1"/>
            <p:nvPr/>
          </p:nvSpPr>
          <p:spPr>
            <a:xfrm>
              <a:off x="0" y="-19050"/>
              <a:ext cx="1803540" cy="2237282"/>
            </a:xfrm>
            <a:prstGeom prst="rect">
              <a:avLst/>
            </a:prstGeom>
          </p:spPr>
          <p:txBody>
            <a:bodyPr lIns="50800" tIns="50800" rIns="50800" bIns="50800" rtlCol="0" anchor="ctr"/>
            <a:lstStyle/>
            <a:p>
              <a:pPr algn="ctr">
                <a:lnSpc>
                  <a:spcPts val="2859"/>
                </a:lnSpc>
              </a:pPr>
              <a:endParaRPr/>
            </a:p>
          </p:txBody>
        </p:sp>
      </p:grpSp>
      <p:sp>
        <p:nvSpPr>
          <p:cNvPr id="8" name="AutoShape 8"/>
          <p:cNvSpPr/>
          <p:nvPr/>
        </p:nvSpPr>
        <p:spPr>
          <a:xfrm>
            <a:off x="603627" y="1713733"/>
            <a:ext cx="7206550"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9" name="Group 9"/>
          <p:cNvGrpSpPr/>
          <p:nvPr/>
        </p:nvGrpSpPr>
        <p:grpSpPr>
          <a:xfrm>
            <a:off x="1028700" y="1091740"/>
            <a:ext cx="263243" cy="2632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436469" y="1091740"/>
            <a:ext cx="263243" cy="2632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1844238" y="1091740"/>
            <a:ext cx="263243" cy="26324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8" name="TextBox 18"/>
          <p:cNvSpPr txBox="1"/>
          <p:nvPr/>
        </p:nvSpPr>
        <p:spPr>
          <a:xfrm>
            <a:off x="1291943" y="2188906"/>
            <a:ext cx="5098134" cy="1166986"/>
          </a:xfrm>
          <a:prstGeom prst="rect">
            <a:avLst/>
          </a:prstGeom>
        </p:spPr>
        <p:txBody>
          <a:bodyPr wrap="square" lIns="0" tIns="0" rIns="0" bIns="0" rtlCol="0" anchor="t">
            <a:spAutoFit/>
          </a:bodyPr>
          <a:lstStyle/>
          <a:p>
            <a:pPr algn="l">
              <a:lnSpc>
                <a:spcPts val="9120"/>
              </a:lnSpc>
            </a:pPr>
            <a:r>
              <a:rPr lang="en-US" sz="8000" dirty="0">
                <a:solidFill>
                  <a:srgbClr val="000000"/>
                </a:solidFill>
                <a:latin typeface="Arial"/>
                <a:ea typeface="Arial"/>
                <a:cs typeface="Arial"/>
                <a:sym typeface="Arial"/>
              </a:rPr>
              <a:t>Resources</a:t>
            </a:r>
            <a:endParaRPr lang="en-US" sz="7600" dirty="0">
              <a:solidFill>
                <a:srgbClr val="000000"/>
              </a:solidFill>
              <a:latin typeface="Arial"/>
              <a:ea typeface="Arial"/>
              <a:cs typeface="Arial"/>
              <a:sym typeface="Arial"/>
            </a:endParaRPr>
          </a:p>
        </p:txBody>
      </p:sp>
      <p:sp>
        <p:nvSpPr>
          <p:cNvPr id="19" name="TextBox 19"/>
          <p:cNvSpPr txBox="1"/>
          <p:nvPr/>
        </p:nvSpPr>
        <p:spPr>
          <a:xfrm>
            <a:off x="1291943" y="7503877"/>
            <a:ext cx="6046639" cy="1430020"/>
          </a:xfrm>
          <a:prstGeom prst="rect">
            <a:avLst/>
          </a:prstGeom>
        </p:spPr>
        <p:txBody>
          <a:bodyPr lIns="0" tIns="0" rIns="0" bIns="0" rtlCol="0" anchor="t">
            <a:spAutoFit/>
          </a:bodyPr>
          <a:lstStyle/>
          <a:p>
            <a:pPr marL="0" lvl="0" indent="0" algn="l">
              <a:lnSpc>
                <a:spcPts val="3769"/>
              </a:lnSpc>
              <a:spcBef>
                <a:spcPct val="0"/>
              </a:spcBef>
            </a:pPr>
            <a:r>
              <a:rPr lang="en-US" sz="2899">
                <a:solidFill>
                  <a:srgbClr val="000000"/>
                </a:solidFill>
                <a:latin typeface="Open Sauce"/>
                <a:ea typeface="Open Sauce"/>
                <a:cs typeface="Open Sauce"/>
                <a:sym typeface="Open Sauce"/>
              </a:rPr>
              <a:t>Reach out to your Emergency educator or leadership team if you have any questions!</a:t>
            </a:r>
          </a:p>
        </p:txBody>
      </p:sp>
      <p:graphicFrame>
        <p:nvGraphicFramePr>
          <p:cNvPr id="20" name="Table 20"/>
          <p:cNvGraphicFramePr>
            <a:graphicFrameLocks noGrp="1"/>
          </p:cNvGraphicFramePr>
          <p:nvPr>
            <p:extLst>
              <p:ext uri="{D42A27DB-BD31-4B8C-83A1-F6EECF244321}">
                <p14:modId xmlns:p14="http://schemas.microsoft.com/office/powerpoint/2010/main" val="2694894757"/>
              </p:ext>
            </p:extLst>
          </p:nvPr>
        </p:nvGraphicFramePr>
        <p:xfrm>
          <a:off x="7810124" y="1708970"/>
          <a:ext cx="9874250" cy="7458068"/>
        </p:xfrm>
        <a:graphic>
          <a:graphicData uri="http://schemas.openxmlformats.org/drawingml/2006/table">
            <a:tbl>
              <a:tblPr/>
              <a:tblGrid>
                <a:gridCol w="9874250">
                  <a:extLst>
                    <a:ext uri="{9D8B030D-6E8A-4147-A177-3AD203B41FA5}">
                      <a16:colId xmlns:a16="http://schemas.microsoft.com/office/drawing/2014/main" val="20000"/>
                    </a:ext>
                  </a:extLst>
                </a:gridCol>
              </a:tblGrid>
              <a:tr h="1163536">
                <a:tc>
                  <a:txBody>
                    <a:bodyPr/>
                    <a:lstStyle/>
                    <a:p>
                      <a:pPr algn="l">
                        <a:lnSpc>
                          <a:spcPts val="2940"/>
                        </a:lnSpc>
                        <a:defRPr/>
                      </a:pPr>
                      <a:r>
                        <a:rPr lang="en-US" sz="2100">
                          <a:solidFill>
                            <a:srgbClr val="FFFFFF"/>
                          </a:solidFill>
                          <a:latin typeface="Arial"/>
                          <a:ea typeface="Arial"/>
                          <a:cs typeface="Arial"/>
                          <a:sym typeface="Arial"/>
                        </a:rPr>
                        <a:t>Insert resource links here?</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48811">
                <a:tc>
                  <a:txBody>
                    <a:bodyPr/>
                    <a:lstStyle/>
                    <a:p>
                      <a:pPr algn="l">
                        <a:lnSpc>
                          <a:spcPts val="2940"/>
                        </a:lnSpc>
                        <a:defRPr/>
                      </a:pPr>
                      <a:r>
                        <a:rPr lang="en-US" sz="2100">
                          <a:solidFill>
                            <a:srgbClr val="FFFFFF"/>
                          </a:solidFill>
                          <a:latin typeface="Arial"/>
                          <a:ea typeface="Arial"/>
                          <a:cs typeface="Arial"/>
                          <a:sym typeface="Arial"/>
                        </a:rPr>
                        <a:t>Substance use resources for health professionals?</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58527">
                <a:tc>
                  <a:txBody>
                    <a:bodyPr/>
                    <a:lstStyle/>
                    <a:p>
                      <a:pPr algn="l">
                        <a:lnSpc>
                          <a:spcPts val="2940"/>
                        </a:lnSpc>
                        <a:defRPr/>
                      </a:pPr>
                      <a:r>
                        <a:rPr lang="en-US" sz="2100">
                          <a:solidFill>
                            <a:srgbClr val="FFFFFF"/>
                          </a:solidFill>
                          <a:latin typeface="Arial"/>
                          <a:ea typeface="Arial"/>
                          <a:cs typeface="Arial"/>
                          <a:sym typeface="Arial"/>
                        </a:rPr>
                        <a:t>24/7 BCCSU phone line?</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53999">
                <a:tc>
                  <a:txBody>
                    <a:bodyPr/>
                    <a:lstStyle/>
                    <a:p>
                      <a:pPr algn="l">
                        <a:lnSpc>
                          <a:spcPts val="2940"/>
                        </a:lnSpc>
                        <a:defRPr/>
                      </a:pPr>
                      <a:r>
                        <a:rPr lang="en-US" sz="2100" dirty="0">
                          <a:solidFill>
                            <a:srgbClr val="FFFFFF"/>
                          </a:solidFill>
                          <a:latin typeface="Arial"/>
                          <a:ea typeface="Arial"/>
                          <a:cs typeface="Arial"/>
                          <a:sym typeface="Arial"/>
                        </a:rPr>
                        <a:t>Specific trainings- Included as the last slide</a:t>
                      </a:r>
                      <a:endParaRPr lang="en-US" sz="1100" dirty="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57734">
                <a:tc>
                  <a:txBody>
                    <a:bodyPr/>
                    <a:lstStyle/>
                    <a:p>
                      <a:pPr algn="l">
                        <a:lnSpc>
                          <a:spcPts val="2940"/>
                        </a:lnSpc>
                        <a:defRPr/>
                      </a:pPr>
                      <a:endParaRPr lang="en-US" sz="1100"/>
                    </a:p>
                    <a:p>
                      <a:pPr algn="l">
                        <a:lnSpc>
                          <a:spcPts val="2940"/>
                        </a:lnSpc>
                      </a:pPr>
                      <a:r>
                        <a:rPr lang="en-US" sz="2100">
                          <a:solidFill>
                            <a:srgbClr val="FFFFFF"/>
                          </a:solidFill>
                          <a:latin typeface="Arial"/>
                          <a:ea typeface="Arial"/>
                          <a:cs typeface="Arial"/>
                          <a:sym typeface="Arial"/>
                        </a:rPr>
                        <a:t>Insert Resource here</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75461">
                <a:tc>
                  <a:txBody>
                    <a:bodyPr/>
                    <a:lstStyle/>
                    <a:p>
                      <a:pPr algn="l">
                        <a:lnSpc>
                          <a:spcPts val="2940"/>
                        </a:lnSpc>
                        <a:defRPr/>
                      </a:pPr>
                      <a:r>
                        <a:rPr lang="en-US" sz="2100" dirty="0">
                          <a:solidFill>
                            <a:srgbClr val="FFFFFF"/>
                          </a:solidFill>
                          <a:latin typeface="Arial"/>
                          <a:ea typeface="Arial"/>
                          <a:cs typeface="Arial"/>
                          <a:sym typeface="Arial"/>
                        </a:rPr>
                        <a:t>Insert Resource here</a:t>
                      </a:r>
                      <a:endParaRPr lang="en-US" sz="1100" dirty="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1" name="Freeform 21"/>
          <p:cNvSpPr/>
          <p:nvPr/>
        </p:nvSpPr>
        <p:spPr>
          <a:xfrm>
            <a:off x="6390077" y="980854"/>
            <a:ext cx="1193251" cy="485016"/>
          </a:xfrm>
          <a:custGeom>
            <a:avLst/>
            <a:gdLst/>
            <a:ahLst/>
            <a:cxnLst/>
            <a:rect l="l" t="t" r="r" b="b"/>
            <a:pathLst>
              <a:path w="1193251" h="485016">
                <a:moveTo>
                  <a:pt x="0" y="0"/>
                </a:moveTo>
                <a:lnTo>
                  <a:pt x="1193251" y="0"/>
                </a:lnTo>
                <a:lnTo>
                  <a:pt x="1193251" y="485016"/>
                </a:lnTo>
                <a:lnTo>
                  <a:pt x="0" y="485016"/>
                </a:lnTo>
                <a:lnTo>
                  <a:pt x="0" y="0"/>
                </a:lnTo>
                <a:close/>
              </a:path>
            </a:pathLst>
          </a:custGeom>
          <a:blipFill>
            <a:blip r:embed="rId3"/>
            <a:stretch>
              <a:fillRect t="-71968" b="-74054"/>
            </a:stretch>
          </a:blipFill>
        </p:spPr>
        <p:txBody>
          <a:bodyPr/>
          <a:lstStyle/>
          <a:p>
            <a:endParaRPr lang="en-C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20155" y="723901"/>
            <a:ext cx="7051810" cy="8991600"/>
            <a:chOff x="0" y="0"/>
            <a:chExt cx="1803540" cy="2218232"/>
          </a:xfrm>
        </p:grpSpPr>
        <p:sp>
          <p:nvSpPr>
            <p:cNvPr id="3" name="Freeform 3"/>
            <p:cNvSpPr/>
            <p:nvPr/>
          </p:nvSpPr>
          <p:spPr>
            <a:xfrm>
              <a:off x="0" y="0"/>
              <a:ext cx="1803540" cy="2218232"/>
            </a:xfrm>
            <a:custGeom>
              <a:avLst/>
              <a:gdLst/>
              <a:ahLst/>
              <a:cxnLst/>
              <a:rect l="l" t="t" r="r" b="b"/>
              <a:pathLst>
                <a:path w="1803540" h="2218232">
                  <a:moveTo>
                    <a:pt x="33303" y="0"/>
                  </a:moveTo>
                  <a:lnTo>
                    <a:pt x="1770237" y="0"/>
                  </a:lnTo>
                  <a:cubicBezTo>
                    <a:pt x="1779069" y="0"/>
                    <a:pt x="1787540" y="3509"/>
                    <a:pt x="1793785" y="9754"/>
                  </a:cubicBezTo>
                  <a:cubicBezTo>
                    <a:pt x="1800031" y="16000"/>
                    <a:pt x="1803540" y="24471"/>
                    <a:pt x="1803540" y="33303"/>
                  </a:cubicBezTo>
                  <a:lnTo>
                    <a:pt x="1803540" y="2184929"/>
                  </a:lnTo>
                  <a:cubicBezTo>
                    <a:pt x="1803540" y="2193761"/>
                    <a:pt x="1800031" y="2202232"/>
                    <a:pt x="1793785" y="2208478"/>
                  </a:cubicBezTo>
                  <a:cubicBezTo>
                    <a:pt x="1787540" y="2214723"/>
                    <a:pt x="1779069" y="2218232"/>
                    <a:pt x="1770237" y="2218232"/>
                  </a:cubicBezTo>
                  <a:lnTo>
                    <a:pt x="33303" y="2218232"/>
                  </a:lnTo>
                  <a:cubicBezTo>
                    <a:pt x="24471" y="2218232"/>
                    <a:pt x="16000" y="2214723"/>
                    <a:pt x="9754" y="2208478"/>
                  </a:cubicBezTo>
                  <a:cubicBezTo>
                    <a:pt x="3509" y="2202232"/>
                    <a:pt x="0" y="2193761"/>
                    <a:pt x="0" y="2184929"/>
                  </a:cubicBezTo>
                  <a:lnTo>
                    <a:pt x="0" y="33303"/>
                  </a:lnTo>
                  <a:cubicBezTo>
                    <a:pt x="0" y="24471"/>
                    <a:pt x="3509" y="16000"/>
                    <a:pt x="9754" y="9754"/>
                  </a:cubicBezTo>
                  <a:cubicBezTo>
                    <a:pt x="16000" y="3509"/>
                    <a:pt x="24471" y="0"/>
                    <a:pt x="33303"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1803540" cy="2237282"/>
            </a:xfrm>
            <a:prstGeom prst="rect">
              <a:avLst/>
            </a:prstGeom>
          </p:spPr>
          <p:txBody>
            <a:bodyPr lIns="50800" tIns="50800" rIns="50800" bIns="50800" rtlCol="0" anchor="ctr"/>
            <a:lstStyle/>
            <a:p>
              <a:pPr algn="ctr">
                <a:lnSpc>
                  <a:spcPts val="2859"/>
                </a:lnSpc>
              </a:pPr>
              <a:endParaRPr/>
            </a:p>
          </p:txBody>
        </p:sp>
      </p:grpSp>
      <p:sp>
        <p:nvSpPr>
          <p:cNvPr id="5" name="AutoShape 5"/>
          <p:cNvSpPr/>
          <p:nvPr/>
        </p:nvSpPr>
        <p:spPr>
          <a:xfrm flipV="1">
            <a:off x="644390" y="1539574"/>
            <a:ext cx="7051810"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6" name="Group 6"/>
          <p:cNvGrpSpPr/>
          <p:nvPr/>
        </p:nvGrpSpPr>
        <p:grpSpPr>
          <a:xfrm>
            <a:off x="1028700" y="1091740"/>
            <a:ext cx="263243" cy="2632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436469" y="1091740"/>
            <a:ext cx="263243" cy="2632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844238" y="1091740"/>
            <a:ext cx="263243" cy="2632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1291943" y="2188906"/>
            <a:ext cx="5069296" cy="2457450"/>
          </a:xfrm>
          <a:prstGeom prst="rect">
            <a:avLst/>
          </a:prstGeom>
        </p:spPr>
        <p:txBody>
          <a:bodyPr lIns="0" tIns="0" rIns="0" bIns="0" rtlCol="0" anchor="t">
            <a:spAutoFit/>
          </a:bodyPr>
          <a:lstStyle/>
          <a:p>
            <a:pPr algn="l">
              <a:lnSpc>
                <a:spcPts val="9119"/>
              </a:lnSpc>
            </a:pPr>
            <a:r>
              <a:rPr lang="en-US" sz="7599" dirty="0">
                <a:solidFill>
                  <a:srgbClr val="000000"/>
                </a:solidFill>
                <a:latin typeface="Arial"/>
                <a:ea typeface="Arial"/>
                <a:cs typeface="Arial"/>
                <a:sym typeface="Arial"/>
              </a:rPr>
              <a:t>Appendix Slides</a:t>
            </a:r>
          </a:p>
        </p:txBody>
      </p:sp>
      <p:sp>
        <p:nvSpPr>
          <p:cNvPr id="16" name="TextBox 16"/>
          <p:cNvSpPr txBox="1"/>
          <p:nvPr/>
        </p:nvSpPr>
        <p:spPr>
          <a:xfrm>
            <a:off x="1267264" y="7007465"/>
            <a:ext cx="5783396" cy="2215991"/>
          </a:xfrm>
          <a:prstGeom prst="rect">
            <a:avLst/>
          </a:prstGeom>
        </p:spPr>
        <p:txBody>
          <a:bodyPr lIns="0" tIns="0" rIns="0" bIns="0" rtlCol="0" anchor="t">
            <a:spAutoFit/>
          </a:bodyPr>
          <a:lstStyle/>
          <a:p>
            <a:pPr marL="0" lvl="0" indent="0" algn="l">
              <a:spcBef>
                <a:spcPct val="0"/>
              </a:spcBef>
            </a:pPr>
            <a:r>
              <a:rPr lang="en-US" sz="3600" dirty="0">
                <a:solidFill>
                  <a:srgbClr val="000000"/>
                </a:solidFill>
                <a:latin typeface="Arial"/>
                <a:ea typeface="Arial"/>
                <a:cs typeface="Arial"/>
                <a:sym typeface="Arial"/>
              </a:rPr>
              <a:t>The following are optional slides that include more details if you would like a longer version slide deck.</a:t>
            </a:r>
          </a:p>
        </p:txBody>
      </p:sp>
      <p:sp>
        <p:nvSpPr>
          <p:cNvPr id="17" name="TextBox 17"/>
          <p:cNvSpPr txBox="1"/>
          <p:nvPr/>
        </p:nvSpPr>
        <p:spPr>
          <a:xfrm>
            <a:off x="8252784" y="1045066"/>
            <a:ext cx="9651046" cy="8225842"/>
          </a:xfrm>
          <a:prstGeom prst="rect">
            <a:avLst/>
          </a:prstGeom>
        </p:spPr>
        <p:txBody>
          <a:bodyPr lIns="0" tIns="0" rIns="0" bIns="0" rtlCol="0" anchor="t">
            <a:spAutoFit/>
          </a:bodyPr>
          <a:lstStyle/>
          <a:p>
            <a:pPr algn="l">
              <a:lnSpc>
                <a:spcPts val="3391"/>
              </a:lnSpc>
            </a:pPr>
            <a:r>
              <a:rPr lang="en-US" sz="2609" b="1" dirty="0">
                <a:solidFill>
                  <a:srgbClr val="000000"/>
                </a:solidFill>
                <a:latin typeface="Arial Bold"/>
                <a:ea typeface="Arial Bold"/>
                <a:cs typeface="Arial Bold"/>
                <a:sym typeface="Arial Bold"/>
              </a:rPr>
              <a:t>Appendix A: Checking in with Patients</a:t>
            </a:r>
          </a:p>
          <a:p>
            <a:pPr algn="l">
              <a:lnSpc>
                <a:spcPts val="2469"/>
              </a:lnSpc>
            </a:pPr>
            <a:r>
              <a:rPr lang="en-US" sz="1899" b="1" dirty="0">
                <a:solidFill>
                  <a:srgbClr val="01648F"/>
                </a:solidFill>
                <a:latin typeface="Arial Bold"/>
                <a:ea typeface="Arial Bold"/>
                <a:cs typeface="Arial Bold"/>
                <a:sym typeface="Arial Bold"/>
              </a:rPr>
              <a:t>Do I know how to check in about substance use?</a:t>
            </a:r>
          </a:p>
          <a:p>
            <a:pPr marL="563298" lvl="1" indent="-281649" algn="l">
              <a:lnSpc>
                <a:spcPts val="3391"/>
              </a:lnSpc>
              <a:buAutoNum type="arabicPeriod"/>
            </a:pPr>
            <a:r>
              <a:rPr lang="en-US" sz="2609" dirty="0">
                <a:solidFill>
                  <a:srgbClr val="000000"/>
                </a:solidFill>
                <a:latin typeface="Arial"/>
                <a:ea typeface="Arial"/>
                <a:cs typeface="Arial"/>
                <a:sym typeface="Arial"/>
              </a:rPr>
              <a:t>5 steps conversation guide (Adapted from acute DST)</a:t>
            </a:r>
          </a:p>
          <a:p>
            <a:pPr marL="563298" lvl="1" indent="-281649" algn="l">
              <a:lnSpc>
                <a:spcPts val="3391"/>
              </a:lnSpc>
              <a:buAutoNum type="arabicPeriod"/>
            </a:pPr>
            <a:r>
              <a:rPr lang="en-US" sz="2609" dirty="0">
                <a:solidFill>
                  <a:srgbClr val="000000"/>
                </a:solidFill>
                <a:latin typeface="Arial"/>
                <a:ea typeface="Arial"/>
                <a:cs typeface="Arial"/>
                <a:sym typeface="Arial"/>
              </a:rPr>
              <a:t>Ideas to stay alive</a:t>
            </a:r>
          </a:p>
          <a:p>
            <a:pPr marL="563298" lvl="1" indent="-281649" algn="l">
              <a:lnSpc>
                <a:spcPts val="3391"/>
              </a:lnSpc>
              <a:buAutoNum type="arabicPeriod"/>
            </a:pPr>
            <a:r>
              <a:rPr lang="en-US" sz="2609" dirty="0">
                <a:solidFill>
                  <a:srgbClr val="000000"/>
                </a:solidFill>
                <a:latin typeface="Arial"/>
                <a:ea typeface="Arial"/>
                <a:cs typeface="Arial"/>
                <a:sym typeface="Arial"/>
              </a:rPr>
              <a:t>Harm reduction resources (Naloxone training/distribution)</a:t>
            </a:r>
          </a:p>
          <a:p>
            <a:pPr algn="l">
              <a:lnSpc>
                <a:spcPts val="3391"/>
              </a:lnSpc>
            </a:pPr>
            <a:endParaRPr lang="en-US" sz="2609" dirty="0">
              <a:solidFill>
                <a:srgbClr val="000000"/>
              </a:solidFill>
              <a:latin typeface="Arial"/>
              <a:ea typeface="Arial"/>
              <a:cs typeface="Arial"/>
              <a:sym typeface="Arial"/>
            </a:endParaRPr>
          </a:p>
          <a:p>
            <a:pPr algn="l">
              <a:lnSpc>
                <a:spcPts val="3391"/>
              </a:lnSpc>
            </a:pPr>
            <a:r>
              <a:rPr lang="en-US" sz="2609" b="1" dirty="0">
                <a:solidFill>
                  <a:srgbClr val="000000"/>
                </a:solidFill>
                <a:latin typeface="Arial Bold"/>
                <a:ea typeface="Arial Bold"/>
                <a:cs typeface="Arial Bold"/>
                <a:sym typeface="Arial Bold"/>
              </a:rPr>
              <a:t>Appendix B: Identifying and responding to withdrawal</a:t>
            </a:r>
          </a:p>
          <a:p>
            <a:pPr algn="l">
              <a:lnSpc>
                <a:spcPts val="2469"/>
              </a:lnSpc>
            </a:pPr>
            <a:r>
              <a:rPr lang="en-US" sz="1899" b="1" dirty="0">
                <a:solidFill>
                  <a:srgbClr val="01648F"/>
                </a:solidFill>
                <a:latin typeface="Arial Bold"/>
                <a:ea typeface="Arial Bold"/>
                <a:cs typeface="Arial Bold"/>
                <a:sym typeface="Arial Bold"/>
              </a:rPr>
              <a:t>Do I know what withdrawal symptoms look like?</a:t>
            </a:r>
          </a:p>
          <a:p>
            <a:pPr marL="563298" lvl="1" indent="-281649" algn="l">
              <a:lnSpc>
                <a:spcPts val="3391"/>
              </a:lnSpc>
              <a:buAutoNum type="arabicPeriod"/>
            </a:pPr>
            <a:r>
              <a:rPr lang="en-US" sz="2609" dirty="0">
                <a:solidFill>
                  <a:srgbClr val="000000"/>
                </a:solidFill>
                <a:latin typeface="Arial"/>
                <a:ea typeface="Arial"/>
                <a:cs typeface="Arial"/>
                <a:sym typeface="Arial"/>
              </a:rPr>
              <a:t>Other assessment tools (CIWA, COWS </a:t>
            </a:r>
            <a:r>
              <a:rPr lang="en-US" sz="2609" dirty="0" err="1">
                <a:solidFill>
                  <a:srgbClr val="000000"/>
                </a:solidFill>
                <a:latin typeface="Arial"/>
                <a:ea typeface="Arial"/>
                <a:cs typeface="Arial"/>
                <a:sym typeface="Arial"/>
              </a:rPr>
              <a:t>etc</a:t>
            </a:r>
            <a:r>
              <a:rPr lang="en-US" sz="2609" dirty="0">
                <a:solidFill>
                  <a:srgbClr val="000000"/>
                </a:solidFill>
                <a:latin typeface="Arial"/>
                <a:ea typeface="Arial"/>
                <a:cs typeface="Arial"/>
                <a:sym typeface="Arial"/>
              </a:rPr>
              <a:t>)</a:t>
            </a:r>
          </a:p>
          <a:p>
            <a:pPr marL="563298" lvl="1" indent="-281649" algn="l">
              <a:lnSpc>
                <a:spcPts val="3391"/>
              </a:lnSpc>
              <a:buAutoNum type="arabicPeriod"/>
            </a:pPr>
            <a:r>
              <a:rPr lang="en-US" sz="2609" dirty="0">
                <a:solidFill>
                  <a:srgbClr val="000000"/>
                </a:solidFill>
                <a:latin typeface="Arial"/>
                <a:ea typeface="Arial"/>
                <a:cs typeface="Arial"/>
                <a:sym typeface="Arial"/>
              </a:rPr>
              <a:t>Benzo vs Opioid withdrawal table</a:t>
            </a:r>
          </a:p>
          <a:p>
            <a:pPr algn="l">
              <a:lnSpc>
                <a:spcPts val="3391"/>
              </a:lnSpc>
            </a:pPr>
            <a:endParaRPr lang="en-US" sz="2609" dirty="0">
              <a:solidFill>
                <a:srgbClr val="000000"/>
              </a:solidFill>
              <a:latin typeface="Arial"/>
              <a:ea typeface="Arial"/>
              <a:cs typeface="Arial"/>
              <a:sym typeface="Arial"/>
            </a:endParaRPr>
          </a:p>
          <a:p>
            <a:pPr algn="l">
              <a:lnSpc>
                <a:spcPts val="3391"/>
              </a:lnSpc>
            </a:pPr>
            <a:r>
              <a:rPr lang="en-US" sz="2609" b="1" dirty="0">
                <a:solidFill>
                  <a:srgbClr val="000000"/>
                </a:solidFill>
                <a:latin typeface="Arial Bold"/>
                <a:ea typeface="Arial Bold"/>
                <a:cs typeface="Arial Bold"/>
                <a:sym typeface="Arial Bold"/>
              </a:rPr>
              <a:t>Appendix C: OAT Administration and Assessment</a:t>
            </a:r>
          </a:p>
          <a:p>
            <a:pPr algn="l">
              <a:lnSpc>
                <a:spcPts val="2469"/>
              </a:lnSpc>
            </a:pPr>
            <a:r>
              <a:rPr lang="en-US" sz="1899" b="1" dirty="0">
                <a:solidFill>
                  <a:srgbClr val="01648F"/>
                </a:solidFill>
                <a:latin typeface="Arial Bold"/>
                <a:ea typeface="Arial Bold"/>
                <a:cs typeface="Arial Bold"/>
                <a:sym typeface="Arial Bold"/>
              </a:rPr>
              <a:t>Do I know what to do if a patient needs OAT? Do I know how to use the POSS?</a:t>
            </a:r>
          </a:p>
          <a:p>
            <a:pPr marL="563298" lvl="1" indent="-281649" algn="l">
              <a:lnSpc>
                <a:spcPts val="3391"/>
              </a:lnSpc>
              <a:buAutoNum type="arabicPeriod"/>
            </a:pPr>
            <a:r>
              <a:rPr lang="en-US" sz="2609" dirty="0">
                <a:solidFill>
                  <a:srgbClr val="000000"/>
                </a:solidFill>
                <a:latin typeface="Arial"/>
                <a:ea typeface="Arial"/>
                <a:cs typeface="Arial"/>
                <a:sym typeface="Arial"/>
              </a:rPr>
              <a:t>POSS (</a:t>
            </a:r>
            <a:r>
              <a:rPr lang="en-US" sz="2609" dirty="0" err="1">
                <a:solidFill>
                  <a:srgbClr val="000000"/>
                </a:solidFill>
                <a:latin typeface="Arial"/>
                <a:ea typeface="Arial"/>
                <a:cs typeface="Arial"/>
                <a:sym typeface="Arial"/>
              </a:rPr>
              <a:t>Pasero</a:t>
            </a:r>
            <a:r>
              <a:rPr lang="en-US" sz="2609" dirty="0">
                <a:solidFill>
                  <a:srgbClr val="000000"/>
                </a:solidFill>
                <a:latin typeface="Arial"/>
                <a:ea typeface="Arial"/>
                <a:cs typeface="Arial"/>
                <a:sym typeface="Arial"/>
              </a:rPr>
              <a:t> Opioid Sedation Scale) example &amp; resources</a:t>
            </a:r>
          </a:p>
          <a:p>
            <a:pPr marL="563298" lvl="1" indent="-281649" algn="l">
              <a:lnSpc>
                <a:spcPts val="3391"/>
              </a:lnSpc>
              <a:buAutoNum type="arabicPeriod"/>
            </a:pPr>
            <a:r>
              <a:rPr lang="en-US" sz="2609" dirty="0">
                <a:solidFill>
                  <a:srgbClr val="000000"/>
                </a:solidFill>
                <a:latin typeface="Arial"/>
                <a:ea typeface="Arial"/>
                <a:cs typeface="Arial"/>
                <a:sym typeface="Arial"/>
              </a:rPr>
              <a:t>Power Plan Screen Examples</a:t>
            </a:r>
          </a:p>
          <a:p>
            <a:pPr algn="l">
              <a:lnSpc>
                <a:spcPts val="3391"/>
              </a:lnSpc>
            </a:pPr>
            <a:endParaRPr lang="en-US" sz="2609" dirty="0">
              <a:solidFill>
                <a:srgbClr val="000000"/>
              </a:solidFill>
              <a:latin typeface="Arial"/>
              <a:ea typeface="Arial"/>
              <a:cs typeface="Arial"/>
              <a:sym typeface="Arial"/>
            </a:endParaRPr>
          </a:p>
          <a:p>
            <a:pPr algn="l">
              <a:lnSpc>
                <a:spcPts val="3391"/>
              </a:lnSpc>
            </a:pPr>
            <a:r>
              <a:rPr lang="en-US" sz="2609" b="1" dirty="0">
                <a:solidFill>
                  <a:srgbClr val="000000"/>
                </a:solidFill>
                <a:latin typeface="Arial Bold"/>
                <a:ea typeface="Arial Bold"/>
                <a:cs typeface="Arial Bold"/>
                <a:sym typeface="Arial Bold"/>
              </a:rPr>
              <a:t>Appendix D: Connection to care and Resources for Learning</a:t>
            </a:r>
          </a:p>
          <a:p>
            <a:pPr algn="l">
              <a:lnSpc>
                <a:spcPts val="2469"/>
              </a:lnSpc>
            </a:pPr>
            <a:r>
              <a:rPr lang="en-US" sz="1899" b="1" dirty="0">
                <a:solidFill>
                  <a:srgbClr val="01648F"/>
                </a:solidFill>
                <a:latin typeface="Arial Bold"/>
                <a:ea typeface="Arial Bold"/>
                <a:cs typeface="Arial Bold"/>
                <a:sym typeface="Arial Bold"/>
              </a:rPr>
              <a:t>Do I know where to direct patients to community supports?</a:t>
            </a:r>
          </a:p>
          <a:p>
            <a:pPr marL="563298" lvl="1" indent="-281649" algn="l">
              <a:lnSpc>
                <a:spcPts val="3391"/>
              </a:lnSpc>
              <a:buAutoNum type="arabicPeriod"/>
            </a:pPr>
            <a:r>
              <a:rPr lang="en-US" sz="2609" dirty="0">
                <a:solidFill>
                  <a:srgbClr val="000000"/>
                </a:solidFill>
                <a:latin typeface="Arial"/>
                <a:ea typeface="Arial"/>
                <a:cs typeface="Arial"/>
                <a:sym typeface="Arial"/>
              </a:rPr>
              <a:t>Ongoing care and community resources</a:t>
            </a:r>
          </a:p>
          <a:p>
            <a:pPr marL="563298" lvl="1" indent="-281649" algn="l">
              <a:lnSpc>
                <a:spcPts val="3391"/>
              </a:lnSpc>
              <a:buAutoNum type="arabicPeriod"/>
            </a:pPr>
            <a:r>
              <a:rPr lang="en-US" sz="2609" dirty="0">
                <a:solidFill>
                  <a:srgbClr val="000000"/>
                </a:solidFill>
                <a:latin typeface="Arial"/>
                <a:ea typeface="Arial"/>
                <a:cs typeface="Arial"/>
                <a:sym typeface="Arial"/>
              </a:rPr>
              <a:t>Further training opportunities for staff learning</a:t>
            </a:r>
          </a:p>
        </p:txBody>
      </p:sp>
      <p:sp>
        <p:nvSpPr>
          <p:cNvPr id="18" name="Freeform 18"/>
          <p:cNvSpPr/>
          <p:nvPr/>
        </p:nvSpPr>
        <p:spPr>
          <a:xfrm>
            <a:off x="6478713" y="980854"/>
            <a:ext cx="1193251" cy="485016"/>
          </a:xfrm>
          <a:custGeom>
            <a:avLst/>
            <a:gdLst/>
            <a:ahLst/>
            <a:cxnLst/>
            <a:rect l="l" t="t" r="r" b="b"/>
            <a:pathLst>
              <a:path w="1193251" h="485016">
                <a:moveTo>
                  <a:pt x="0" y="0"/>
                </a:moveTo>
                <a:lnTo>
                  <a:pt x="1193252" y="0"/>
                </a:lnTo>
                <a:lnTo>
                  <a:pt x="1193252" y="485016"/>
                </a:lnTo>
                <a:lnTo>
                  <a:pt x="0" y="485016"/>
                </a:lnTo>
                <a:lnTo>
                  <a:pt x="0" y="0"/>
                </a:lnTo>
                <a:close/>
              </a:path>
            </a:pathLst>
          </a:custGeom>
          <a:blipFill>
            <a:blip r:embed="rId2"/>
            <a:stretch>
              <a:fillRect t="-71968" b="-74054"/>
            </a:stretch>
          </a:blipFill>
        </p:spPr>
        <p:txBody>
          <a:bodyPr/>
          <a:lstStyle/>
          <a:p>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711747"/>
            <a:ext cx="17080749" cy="9003751"/>
            <a:chOff x="0" y="0"/>
            <a:chExt cx="4274726" cy="2218232"/>
          </a:xfrm>
        </p:grpSpPr>
        <p:sp>
          <p:nvSpPr>
            <p:cNvPr id="3" name="Freeform 3"/>
            <p:cNvSpPr/>
            <p:nvPr/>
          </p:nvSpPr>
          <p:spPr>
            <a:xfrm>
              <a:off x="0" y="0"/>
              <a:ext cx="4274726" cy="2218232"/>
            </a:xfrm>
            <a:custGeom>
              <a:avLst/>
              <a:gdLst/>
              <a:ahLst/>
              <a:cxnLst/>
              <a:rect l="l" t="t" r="r" b="b"/>
              <a:pathLst>
                <a:path w="4274726" h="2218232">
                  <a:moveTo>
                    <a:pt x="14051" y="0"/>
                  </a:moveTo>
                  <a:lnTo>
                    <a:pt x="4260675" y="0"/>
                  </a:lnTo>
                  <a:cubicBezTo>
                    <a:pt x="4268435" y="0"/>
                    <a:pt x="4274726" y="6291"/>
                    <a:pt x="4274726" y="14051"/>
                  </a:cubicBezTo>
                  <a:lnTo>
                    <a:pt x="4274726" y="2204181"/>
                  </a:lnTo>
                  <a:cubicBezTo>
                    <a:pt x="4274726" y="2211941"/>
                    <a:pt x="4268435" y="2218232"/>
                    <a:pt x="4260675" y="2218232"/>
                  </a:cubicBezTo>
                  <a:lnTo>
                    <a:pt x="14051" y="2218232"/>
                  </a:lnTo>
                  <a:cubicBezTo>
                    <a:pt x="6291" y="2218232"/>
                    <a:pt x="0" y="2211941"/>
                    <a:pt x="0" y="2204181"/>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237282"/>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428572" y="2383400"/>
            <a:ext cx="6235927" cy="6597945"/>
            <a:chOff x="0" y="0"/>
            <a:chExt cx="1721959" cy="1821925"/>
          </a:xfrm>
        </p:grpSpPr>
        <p:sp>
          <p:nvSpPr>
            <p:cNvPr id="6" name="Freeform 6"/>
            <p:cNvSpPr/>
            <p:nvPr/>
          </p:nvSpPr>
          <p:spPr>
            <a:xfrm>
              <a:off x="0" y="0"/>
              <a:ext cx="1721959" cy="1821925"/>
            </a:xfrm>
            <a:custGeom>
              <a:avLst/>
              <a:gdLst/>
              <a:ahLst/>
              <a:cxnLst/>
              <a:rect l="l" t="t" r="r" b="b"/>
              <a:pathLst>
                <a:path w="1721959" h="1821925">
                  <a:moveTo>
                    <a:pt x="38487" y="0"/>
                  </a:moveTo>
                  <a:lnTo>
                    <a:pt x="1683472" y="0"/>
                  </a:lnTo>
                  <a:cubicBezTo>
                    <a:pt x="1704728" y="0"/>
                    <a:pt x="1721959" y="17231"/>
                    <a:pt x="1721959" y="38487"/>
                  </a:cubicBezTo>
                  <a:lnTo>
                    <a:pt x="1721959" y="1783438"/>
                  </a:lnTo>
                  <a:cubicBezTo>
                    <a:pt x="1721959" y="1804694"/>
                    <a:pt x="1704728" y="1821925"/>
                    <a:pt x="1683472" y="1821925"/>
                  </a:cubicBezTo>
                  <a:lnTo>
                    <a:pt x="38487" y="1821925"/>
                  </a:lnTo>
                  <a:cubicBezTo>
                    <a:pt x="17231" y="1821925"/>
                    <a:pt x="0" y="1804694"/>
                    <a:pt x="0" y="1783438"/>
                  </a:cubicBezTo>
                  <a:lnTo>
                    <a:pt x="0" y="38487"/>
                  </a:lnTo>
                  <a:cubicBezTo>
                    <a:pt x="0" y="17231"/>
                    <a:pt x="17231" y="0"/>
                    <a:pt x="38487" y="0"/>
                  </a:cubicBezTo>
                  <a:close/>
                </a:path>
              </a:pathLst>
            </a:custGeom>
            <a:solidFill>
              <a:srgbClr val="01648F"/>
            </a:solidFill>
            <a:ln w="9525" cap="rnd">
              <a:solidFill>
                <a:srgbClr val="000000"/>
              </a:solidFill>
              <a:prstDash val="solid"/>
              <a:round/>
            </a:ln>
          </p:spPr>
          <p:txBody>
            <a:bodyPr/>
            <a:lstStyle/>
            <a:p>
              <a:endParaRPr lang="en-CA"/>
            </a:p>
          </p:txBody>
        </p:sp>
        <p:sp>
          <p:nvSpPr>
            <p:cNvPr id="7" name="TextBox 7"/>
            <p:cNvSpPr txBox="1"/>
            <p:nvPr/>
          </p:nvSpPr>
          <p:spPr>
            <a:xfrm>
              <a:off x="0" y="-19050"/>
              <a:ext cx="1721959" cy="1840975"/>
            </a:xfrm>
            <a:prstGeom prst="rect">
              <a:avLst/>
            </a:prstGeom>
          </p:spPr>
          <p:txBody>
            <a:bodyPr lIns="50800" tIns="50800" rIns="50800" bIns="50800" rtlCol="0" anchor="ctr"/>
            <a:lstStyle/>
            <a:p>
              <a:pPr algn="ctr">
                <a:lnSpc>
                  <a:spcPts val="2859"/>
                </a:lnSpc>
              </a:pPr>
              <a:endParaRPr/>
            </a:p>
          </p:txBody>
        </p:sp>
      </p:grpSp>
      <p:sp>
        <p:nvSpPr>
          <p:cNvPr id="8" name="AutoShape 8"/>
          <p:cNvSpPr/>
          <p:nvPr/>
        </p:nvSpPr>
        <p:spPr>
          <a:xfrm>
            <a:off x="603627" y="1720593"/>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9" name="Group 9"/>
          <p:cNvGrpSpPr/>
          <p:nvPr/>
        </p:nvGrpSpPr>
        <p:grpSpPr>
          <a:xfrm>
            <a:off x="1028700" y="1091740"/>
            <a:ext cx="263243" cy="2632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436469" y="1091740"/>
            <a:ext cx="263243" cy="2632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1844238" y="1091740"/>
            <a:ext cx="263243" cy="26324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8" name="Group 18"/>
          <p:cNvGrpSpPr>
            <a:grpSpLocks noChangeAspect="1"/>
          </p:cNvGrpSpPr>
          <p:nvPr/>
        </p:nvGrpSpPr>
        <p:grpSpPr>
          <a:xfrm>
            <a:off x="12460798" y="2383400"/>
            <a:ext cx="4398630" cy="6597945"/>
            <a:chOff x="0" y="0"/>
            <a:chExt cx="6350000" cy="9525000"/>
          </a:xfrm>
        </p:grpSpPr>
        <p:sp>
          <p:nvSpPr>
            <p:cNvPr id="19" name="Freeform 19">
              <a:hlinkClick r:id="rId2" tooltip="https://www.vch.ca/en/document-library/toxic-drugs-ideas-to-stay-alive"/>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27610" t="-19921" r="-24992" b="-11637"/>
              </a:stretch>
            </a:blipFill>
          </p:spPr>
          <p:txBody>
            <a:bodyPr/>
            <a:lstStyle/>
            <a:p>
              <a:endParaRPr lang="en-CA"/>
            </a:p>
          </p:txBody>
        </p:sp>
      </p:grpSp>
      <p:grpSp>
        <p:nvGrpSpPr>
          <p:cNvPr id="20" name="Group 20"/>
          <p:cNvGrpSpPr>
            <a:grpSpLocks noChangeAspect="1"/>
          </p:cNvGrpSpPr>
          <p:nvPr/>
        </p:nvGrpSpPr>
        <p:grpSpPr>
          <a:xfrm>
            <a:off x="7864524" y="2383400"/>
            <a:ext cx="4398630" cy="6597945"/>
            <a:chOff x="0" y="0"/>
            <a:chExt cx="6350000" cy="9525000"/>
          </a:xfrm>
        </p:grpSpPr>
        <p:sp>
          <p:nvSpPr>
            <p:cNvPr id="21" name="Freeform 21">
              <a:hlinkClick r:id="rId4" tooltip="https://www.vch.ca/en/media/23126"/>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16921" t="-11271" r="-53502" b="-4597"/>
              </a:stretch>
            </a:blipFill>
          </p:spPr>
          <p:txBody>
            <a:bodyPr/>
            <a:lstStyle/>
            <a:p>
              <a:endParaRPr lang="en-CA"/>
            </a:p>
          </p:txBody>
        </p:sp>
      </p:grpSp>
      <p:grpSp>
        <p:nvGrpSpPr>
          <p:cNvPr id="22" name="Group 22"/>
          <p:cNvGrpSpPr>
            <a:grpSpLocks noChangeAspect="1"/>
          </p:cNvGrpSpPr>
          <p:nvPr/>
        </p:nvGrpSpPr>
        <p:grpSpPr>
          <a:xfrm>
            <a:off x="1436469" y="5473681"/>
            <a:ext cx="6235927" cy="3507665"/>
            <a:chOff x="0" y="0"/>
            <a:chExt cx="11289030" cy="6350000"/>
          </a:xfrm>
        </p:grpSpPr>
        <p:sp>
          <p:nvSpPr>
            <p:cNvPr id="23" name="Freeform 23">
              <a:hlinkClick r:id="rId6" tooltip="https://learninghub.phsa.ca/Courses/26657/take-home-naloxone-distribution-a-virtual-train-the-trainer"/>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9102" b="-9102"/>
              </a:stretch>
            </a:blipFill>
          </p:spPr>
          <p:txBody>
            <a:bodyPr/>
            <a:lstStyle/>
            <a:p>
              <a:endParaRPr lang="en-CA"/>
            </a:p>
          </p:txBody>
        </p:sp>
      </p:grpSp>
      <p:sp>
        <p:nvSpPr>
          <p:cNvPr id="24" name="Freeform 24"/>
          <p:cNvSpPr/>
          <p:nvPr/>
        </p:nvSpPr>
        <p:spPr>
          <a:xfrm>
            <a:off x="7040553" y="2753658"/>
            <a:ext cx="355551" cy="88888"/>
          </a:xfrm>
          <a:custGeom>
            <a:avLst/>
            <a:gdLst/>
            <a:ahLst/>
            <a:cxnLst/>
            <a:rect l="l" t="t" r="r" b="b"/>
            <a:pathLst>
              <a:path w="355551" h="88888">
                <a:moveTo>
                  <a:pt x="0" y="0"/>
                </a:moveTo>
                <a:lnTo>
                  <a:pt x="355551" y="0"/>
                </a:lnTo>
                <a:lnTo>
                  <a:pt x="355551" y="88888"/>
                </a:lnTo>
                <a:lnTo>
                  <a:pt x="0" y="888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25" name="AutoShape 25"/>
          <p:cNvSpPr/>
          <p:nvPr/>
        </p:nvSpPr>
        <p:spPr>
          <a:xfrm>
            <a:off x="1436469" y="3190413"/>
            <a:ext cx="6227844"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26" name="Group 26"/>
          <p:cNvGrpSpPr/>
          <p:nvPr/>
        </p:nvGrpSpPr>
        <p:grpSpPr>
          <a:xfrm>
            <a:off x="8148742" y="7482305"/>
            <a:ext cx="1248328" cy="1248328"/>
            <a:chOff x="0" y="0"/>
            <a:chExt cx="1664437" cy="1664437"/>
          </a:xfrm>
        </p:grpSpPr>
        <p:sp>
          <p:nvSpPr>
            <p:cNvPr id="27" name="Freeform 27"/>
            <p:cNvSpPr/>
            <p:nvPr/>
          </p:nvSpPr>
          <p:spPr>
            <a:xfrm>
              <a:off x="0" y="0"/>
              <a:ext cx="1664437" cy="1664437"/>
            </a:xfrm>
            <a:custGeom>
              <a:avLst/>
              <a:gdLst/>
              <a:ahLst/>
              <a:cxnLst/>
              <a:rect l="l" t="t" r="r" b="b"/>
              <a:pathLst>
                <a:path w="1664437" h="1664437">
                  <a:moveTo>
                    <a:pt x="0" y="0"/>
                  </a:moveTo>
                  <a:lnTo>
                    <a:pt x="1664437" y="0"/>
                  </a:lnTo>
                  <a:lnTo>
                    <a:pt x="1664437" y="1664437"/>
                  </a:lnTo>
                  <a:lnTo>
                    <a:pt x="0" y="16644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grpSp>
      <p:grpSp>
        <p:nvGrpSpPr>
          <p:cNvPr id="28" name="Group 28"/>
          <p:cNvGrpSpPr/>
          <p:nvPr/>
        </p:nvGrpSpPr>
        <p:grpSpPr>
          <a:xfrm>
            <a:off x="12748929" y="7482305"/>
            <a:ext cx="1248328" cy="1248328"/>
            <a:chOff x="0" y="0"/>
            <a:chExt cx="1664437" cy="1664437"/>
          </a:xfrm>
        </p:grpSpPr>
        <p:sp>
          <p:nvSpPr>
            <p:cNvPr id="29" name="Freeform 29"/>
            <p:cNvSpPr/>
            <p:nvPr/>
          </p:nvSpPr>
          <p:spPr>
            <a:xfrm>
              <a:off x="0" y="0"/>
              <a:ext cx="1664437" cy="1664437"/>
            </a:xfrm>
            <a:custGeom>
              <a:avLst/>
              <a:gdLst/>
              <a:ahLst/>
              <a:cxnLst/>
              <a:rect l="l" t="t" r="r" b="b"/>
              <a:pathLst>
                <a:path w="1664437" h="1664437">
                  <a:moveTo>
                    <a:pt x="0" y="0"/>
                  </a:moveTo>
                  <a:lnTo>
                    <a:pt x="1664437" y="0"/>
                  </a:lnTo>
                  <a:lnTo>
                    <a:pt x="1664437" y="1664437"/>
                  </a:lnTo>
                  <a:lnTo>
                    <a:pt x="0" y="16644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grpSp>
      <p:grpSp>
        <p:nvGrpSpPr>
          <p:cNvPr id="30" name="Group 30"/>
          <p:cNvGrpSpPr/>
          <p:nvPr/>
        </p:nvGrpSpPr>
        <p:grpSpPr>
          <a:xfrm>
            <a:off x="1699712" y="7444404"/>
            <a:ext cx="1286229" cy="1286229"/>
            <a:chOff x="0" y="0"/>
            <a:chExt cx="1714973" cy="1714973"/>
          </a:xfrm>
        </p:grpSpPr>
        <p:sp>
          <p:nvSpPr>
            <p:cNvPr id="31" name="Freeform 31"/>
            <p:cNvSpPr/>
            <p:nvPr/>
          </p:nvSpPr>
          <p:spPr>
            <a:xfrm>
              <a:off x="0" y="0"/>
              <a:ext cx="1714973" cy="1714973"/>
            </a:xfrm>
            <a:custGeom>
              <a:avLst/>
              <a:gdLst/>
              <a:ahLst/>
              <a:cxnLst/>
              <a:rect l="l" t="t" r="r" b="b"/>
              <a:pathLst>
                <a:path w="1714973" h="1714973">
                  <a:moveTo>
                    <a:pt x="0" y="0"/>
                  </a:moveTo>
                  <a:lnTo>
                    <a:pt x="1714973" y="0"/>
                  </a:lnTo>
                  <a:lnTo>
                    <a:pt x="1714973" y="1714973"/>
                  </a:lnTo>
                  <a:lnTo>
                    <a:pt x="0" y="17149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grpSp>
      <p:sp>
        <p:nvSpPr>
          <p:cNvPr id="32" name="TextBox 32"/>
          <p:cNvSpPr txBox="1"/>
          <p:nvPr/>
        </p:nvSpPr>
        <p:spPr>
          <a:xfrm>
            <a:off x="2659931" y="942974"/>
            <a:ext cx="14599369" cy="695326"/>
          </a:xfrm>
          <a:prstGeom prst="rect">
            <a:avLst/>
          </a:prstGeom>
        </p:spPr>
        <p:txBody>
          <a:bodyPr lIns="0" tIns="0" rIns="0" bIns="0" rtlCol="0" anchor="t">
            <a:spAutoFit/>
          </a:bodyPr>
          <a:lstStyle/>
          <a:p>
            <a:pPr algn="l">
              <a:lnSpc>
                <a:spcPts val="5249"/>
              </a:lnSpc>
            </a:pPr>
            <a:r>
              <a:rPr lang="en-US" sz="3499" b="1" dirty="0">
                <a:solidFill>
                  <a:srgbClr val="000000"/>
                </a:solidFill>
                <a:latin typeface="Arial Bold"/>
                <a:ea typeface="Arial Bold"/>
                <a:cs typeface="Arial Bold"/>
                <a:sym typeface="Arial Bold"/>
              </a:rPr>
              <a:t>APPENDIX A: Checking In With Patients About Substance Use</a:t>
            </a:r>
          </a:p>
        </p:txBody>
      </p:sp>
      <p:sp>
        <p:nvSpPr>
          <p:cNvPr id="33" name="Freeform 33"/>
          <p:cNvSpPr/>
          <p:nvPr/>
        </p:nvSpPr>
        <p:spPr>
          <a:xfrm>
            <a:off x="16171938" y="1028700"/>
            <a:ext cx="1193251" cy="485016"/>
          </a:xfrm>
          <a:custGeom>
            <a:avLst/>
            <a:gdLst/>
            <a:ahLst/>
            <a:cxnLst/>
            <a:rect l="l" t="t" r="r" b="b"/>
            <a:pathLst>
              <a:path w="1193251" h="485016">
                <a:moveTo>
                  <a:pt x="0" y="0"/>
                </a:moveTo>
                <a:lnTo>
                  <a:pt x="1193251" y="0"/>
                </a:lnTo>
                <a:lnTo>
                  <a:pt x="1193251" y="485016"/>
                </a:lnTo>
                <a:lnTo>
                  <a:pt x="0" y="485016"/>
                </a:lnTo>
                <a:lnTo>
                  <a:pt x="0" y="0"/>
                </a:lnTo>
                <a:close/>
              </a:path>
            </a:pathLst>
          </a:custGeom>
          <a:blipFill>
            <a:blip r:embed="rId16"/>
            <a:stretch>
              <a:fillRect t="-71968" b="-74054"/>
            </a:stretch>
          </a:blipFill>
        </p:spPr>
        <p:txBody>
          <a:bodyPr/>
          <a:lstStyle/>
          <a:p>
            <a:endParaRPr lang="en-CA"/>
          </a:p>
        </p:txBody>
      </p:sp>
      <p:sp>
        <p:nvSpPr>
          <p:cNvPr id="34" name="Freeform 34"/>
          <p:cNvSpPr/>
          <p:nvPr/>
        </p:nvSpPr>
        <p:spPr>
          <a:xfrm>
            <a:off x="6925431" y="5682373"/>
            <a:ext cx="585796" cy="585796"/>
          </a:xfrm>
          <a:custGeom>
            <a:avLst/>
            <a:gdLst/>
            <a:ahLst/>
            <a:cxnLst/>
            <a:rect l="l" t="t" r="r" b="b"/>
            <a:pathLst>
              <a:path w="585796" h="585796">
                <a:moveTo>
                  <a:pt x="0" y="0"/>
                </a:moveTo>
                <a:lnTo>
                  <a:pt x="585795" y="0"/>
                </a:lnTo>
                <a:lnTo>
                  <a:pt x="585795" y="585796"/>
                </a:lnTo>
                <a:lnTo>
                  <a:pt x="0" y="58579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sp>
        <p:nvSpPr>
          <p:cNvPr id="35" name="Freeform 35"/>
          <p:cNvSpPr/>
          <p:nvPr/>
        </p:nvSpPr>
        <p:spPr>
          <a:xfrm>
            <a:off x="11554894" y="2583220"/>
            <a:ext cx="518651" cy="518651"/>
          </a:xfrm>
          <a:custGeom>
            <a:avLst/>
            <a:gdLst/>
            <a:ahLst/>
            <a:cxnLst/>
            <a:rect l="l" t="t" r="r" b="b"/>
            <a:pathLst>
              <a:path w="518651" h="518651">
                <a:moveTo>
                  <a:pt x="0" y="0"/>
                </a:moveTo>
                <a:lnTo>
                  <a:pt x="518651" y="0"/>
                </a:lnTo>
                <a:lnTo>
                  <a:pt x="518651" y="518651"/>
                </a:lnTo>
                <a:lnTo>
                  <a:pt x="0" y="5186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sp>
        <p:nvSpPr>
          <p:cNvPr id="36" name="Freeform 36"/>
          <p:cNvSpPr/>
          <p:nvPr/>
        </p:nvSpPr>
        <p:spPr>
          <a:xfrm>
            <a:off x="16149354" y="2618701"/>
            <a:ext cx="571712" cy="571712"/>
          </a:xfrm>
          <a:custGeom>
            <a:avLst/>
            <a:gdLst/>
            <a:ahLst/>
            <a:cxnLst/>
            <a:rect l="l" t="t" r="r" b="b"/>
            <a:pathLst>
              <a:path w="571712" h="571712">
                <a:moveTo>
                  <a:pt x="0" y="0"/>
                </a:moveTo>
                <a:lnTo>
                  <a:pt x="571712" y="0"/>
                </a:lnTo>
                <a:lnTo>
                  <a:pt x="571712" y="571712"/>
                </a:lnTo>
                <a:lnTo>
                  <a:pt x="0" y="57171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
        <p:nvSpPr>
          <p:cNvPr id="37" name="TextBox 37"/>
          <p:cNvSpPr txBox="1"/>
          <p:nvPr/>
        </p:nvSpPr>
        <p:spPr>
          <a:xfrm>
            <a:off x="1436469" y="3499976"/>
            <a:ext cx="6227844" cy="1303721"/>
          </a:xfrm>
          <a:prstGeom prst="rect">
            <a:avLst/>
          </a:prstGeom>
        </p:spPr>
        <p:txBody>
          <a:bodyPr lIns="0" tIns="0" rIns="0" bIns="0" rtlCol="0" anchor="t">
            <a:spAutoFit/>
          </a:bodyPr>
          <a:lstStyle/>
          <a:p>
            <a:pPr marL="485289" lvl="1" indent="-242645" algn="l">
              <a:lnSpc>
                <a:spcPts val="3371"/>
              </a:lnSpc>
              <a:buAutoNum type="arabicPeriod"/>
            </a:pPr>
            <a:r>
              <a:rPr lang="en-US" sz="2247">
                <a:solidFill>
                  <a:srgbClr val="FFFFFF"/>
                </a:solidFill>
                <a:latin typeface="Arial"/>
                <a:ea typeface="Arial"/>
                <a:cs typeface="Arial"/>
                <a:sym typeface="Arial"/>
              </a:rPr>
              <a:t>Naloxone distribution training (Learning hub)</a:t>
            </a:r>
          </a:p>
          <a:p>
            <a:pPr marL="485289" lvl="1" indent="-242645" algn="l">
              <a:lnSpc>
                <a:spcPts val="3371"/>
              </a:lnSpc>
              <a:buAutoNum type="arabicPeriod"/>
            </a:pPr>
            <a:r>
              <a:rPr lang="en-US" sz="2247">
                <a:solidFill>
                  <a:srgbClr val="FFFFFF"/>
                </a:solidFill>
                <a:latin typeface="Arial"/>
                <a:ea typeface="Arial"/>
                <a:cs typeface="Arial"/>
                <a:sym typeface="Arial"/>
              </a:rPr>
              <a:t> Substance use Safety Planning step by step</a:t>
            </a:r>
          </a:p>
          <a:p>
            <a:pPr marL="485289" lvl="1" indent="-242645" algn="l">
              <a:lnSpc>
                <a:spcPts val="3371"/>
              </a:lnSpc>
              <a:buAutoNum type="arabicPeriod"/>
            </a:pPr>
            <a:r>
              <a:rPr lang="en-US" sz="2247">
                <a:solidFill>
                  <a:srgbClr val="FFFFFF"/>
                </a:solidFill>
                <a:latin typeface="Arial"/>
                <a:ea typeface="Arial"/>
                <a:cs typeface="Arial"/>
                <a:sym typeface="Arial"/>
              </a:rPr>
              <a:t>Ideas to stay alive harm reduction strategies</a:t>
            </a:r>
          </a:p>
        </p:txBody>
      </p:sp>
      <p:sp>
        <p:nvSpPr>
          <p:cNvPr id="38" name="TextBox 38"/>
          <p:cNvSpPr txBox="1"/>
          <p:nvPr/>
        </p:nvSpPr>
        <p:spPr>
          <a:xfrm>
            <a:off x="1737734" y="2445353"/>
            <a:ext cx="5064694" cy="670561"/>
          </a:xfrm>
          <a:prstGeom prst="rect">
            <a:avLst/>
          </a:prstGeom>
        </p:spPr>
        <p:txBody>
          <a:bodyPr lIns="0" tIns="0" rIns="0" bIns="0" rtlCol="0" anchor="t">
            <a:spAutoFit/>
          </a:bodyPr>
          <a:lstStyle/>
          <a:p>
            <a:pPr algn="l">
              <a:lnSpc>
                <a:spcPts val="5099"/>
              </a:lnSpc>
            </a:pPr>
            <a:r>
              <a:rPr lang="en-US" sz="3399" b="1">
                <a:solidFill>
                  <a:srgbClr val="FFFFFF"/>
                </a:solidFill>
                <a:latin typeface="Arial Bold"/>
                <a:ea typeface="Arial Bold"/>
                <a:cs typeface="Arial Bold"/>
                <a:sym typeface="Arial Bold"/>
              </a:rPr>
              <a:t>Resources</a:t>
            </a:r>
          </a:p>
        </p:txBody>
      </p:sp>
      <p:sp>
        <p:nvSpPr>
          <p:cNvPr id="39" name="TextBox 39"/>
          <p:cNvSpPr txBox="1"/>
          <p:nvPr/>
        </p:nvSpPr>
        <p:spPr>
          <a:xfrm>
            <a:off x="1805026" y="6857022"/>
            <a:ext cx="1075602" cy="497206"/>
          </a:xfrm>
          <a:prstGeom prst="rect">
            <a:avLst/>
          </a:prstGeom>
        </p:spPr>
        <p:txBody>
          <a:bodyPr lIns="0" tIns="0" rIns="0" bIns="0" rtlCol="0" anchor="t">
            <a:spAutoFit/>
          </a:bodyPr>
          <a:lstStyle/>
          <a:p>
            <a:pPr algn="ctr">
              <a:lnSpc>
                <a:spcPts val="1200"/>
              </a:lnSpc>
            </a:pPr>
            <a:r>
              <a:rPr lang="en-US" sz="1200">
                <a:solidFill>
                  <a:srgbClr val="000000"/>
                </a:solidFill>
                <a:latin typeface="Arial"/>
                <a:ea typeface="Arial"/>
                <a:cs typeface="Arial"/>
                <a:sym typeface="Arial"/>
              </a:rPr>
              <a:t>Naloxone LearningHub Course</a:t>
            </a:r>
          </a:p>
        </p:txBody>
      </p:sp>
      <p:sp>
        <p:nvSpPr>
          <p:cNvPr id="40" name="TextBox 40"/>
          <p:cNvSpPr txBox="1"/>
          <p:nvPr/>
        </p:nvSpPr>
        <p:spPr>
          <a:xfrm>
            <a:off x="8235106" y="6832699"/>
            <a:ext cx="1075602" cy="649606"/>
          </a:xfrm>
          <a:prstGeom prst="rect">
            <a:avLst/>
          </a:prstGeom>
        </p:spPr>
        <p:txBody>
          <a:bodyPr lIns="0" tIns="0" rIns="0" bIns="0" rtlCol="0" anchor="t">
            <a:spAutoFit/>
          </a:bodyPr>
          <a:lstStyle/>
          <a:p>
            <a:pPr algn="ctr">
              <a:lnSpc>
                <a:spcPts val="1200"/>
              </a:lnSpc>
            </a:pPr>
            <a:r>
              <a:rPr lang="en-US" sz="1200">
                <a:solidFill>
                  <a:srgbClr val="000000"/>
                </a:solidFill>
                <a:latin typeface="Arial"/>
                <a:ea typeface="Arial"/>
                <a:cs typeface="Arial"/>
                <a:sym typeface="Arial"/>
              </a:rPr>
              <a:t>Step by Step Safety Conversation Guide</a:t>
            </a:r>
          </a:p>
        </p:txBody>
      </p:sp>
      <p:sp>
        <p:nvSpPr>
          <p:cNvPr id="41" name="TextBox 41"/>
          <p:cNvSpPr txBox="1"/>
          <p:nvPr/>
        </p:nvSpPr>
        <p:spPr>
          <a:xfrm>
            <a:off x="13997257" y="8077994"/>
            <a:ext cx="1075602" cy="649606"/>
          </a:xfrm>
          <a:prstGeom prst="rect">
            <a:avLst/>
          </a:prstGeom>
        </p:spPr>
        <p:txBody>
          <a:bodyPr lIns="0" tIns="0" rIns="0" bIns="0" rtlCol="0" anchor="t">
            <a:spAutoFit/>
          </a:bodyPr>
          <a:lstStyle/>
          <a:p>
            <a:pPr algn="ctr">
              <a:lnSpc>
                <a:spcPts val="1200"/>
              </a:lnSpc>
            </a:pPr>
            <a:r>
              <a:rPr lang="en-US" sz="1200">
                <a:solidFill>
                  <a:srgbClr val="000000"/>
                </a:solidFill>
                <a:latin typeface="Arial"/>
                <a:ea typeface="Arial"/>
                <a:cs typeface="Arial"/>
                <a:sym typeface="Arial"/>
              </a:rPr>
              <a:t>Ideas to stay alive Harm Reduction Strategies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354619" y="711747"/>
            <a:ext cx="17516511" cy="9003753"/>
            <a:chOff x="0" y="0"/>
            <a:chExt cx="4383782" cy="2219081"/>
          </a:xfrm>
        </p:grpSpPr>
        <p:sp>
          <p:nvSpPr>
            <p:cNvPr id="3" name="Freeform 3"/>
            <p:cNvSpPr/>
            <p:nvPr/>
          </p:nvSpPr>
          <p:spPr>
            <a:xfrm>
              <a:off x="0" y="0"/>
              <a:ext cx="4383782" cy="2219081"/>
            </a:xfrm>
            <a:custGeom>
              <a:avLst/>
              <a:gdLst/>
              <a:ahLst/>
              <a:cxnLst/>
              <a:rect l="l" t="t" r="r" b="b"/>
              <a:pathLst>
                <a:path w="4383782" h="2219081">
                  <a:moveTo>
                    <a:pt x="13701" y="0"/>
                  </a:moveTo>
                  <a:lnTo>
                    <a:pt x="4370081" y="0"/>
                  </a:lnTo>
                  <a:cubicBezTo>
                    <a:pt x="4373715" y="0"/>
                    <a:pt x="4377200" y="1444"/>
                    <a:pt x="4379769" y="4013"/>
                  </a:cubicBezTo>
                  <a:cubicBezTo>
                    <a:pt x="4382339" y="6583"/>
                    <a:pt x="4383782" y="10068"/>
                    <a:pt x="4383782" y="13701"/>
                  </a:cubicBezTo>
                  <a:lnTo>
                    <a:pt x="4383782" y="2205379"/>
                  </a:lnTo>
                  <a:cubicBezTo>
                    <a:pt x="4383782" y="2209013"/>
                    <a:pt x="4382339" y="2212498"/>
                    <a:pt x="4379769" y="2215068"/>
                  </a:cubicBezTo>
                  <a:cubicBezTo>
                    <a:pt x="4377200" y="2217637"/>
                    <a:pt x="4373715" y="2219081"/>
                    <a:pt x="4370081" y="2219081"/>
                  </a:cubicBezTo>
                  <a:lnTo>
                    <a:pt x="13701" y="2219081"/>
                  </a:lnTo>
                  <a:cubicBezTo>
                    <a:pt x="10068" y="2219081"/>
                    <a:pt x="6583" y="2217637"/>
                    <a:pt x="4013" y="2215068"/>
                  </a:cubicBezTo>
                  <a:cubicBezTo>
                    <a:pt x="1444" y="2212498"/>
                    <a:pt x="0" y="2209013"/>
                    <a:pt x="0" y="2205379"/>
                  </a:cubicBezTo>
                  <a:lnTo>
                    <a:pt x="0" y="13701"/>
                  </a:lnTo>
                  <a:cubicBezTo>
                    <a:pt x="0" y="10068"/>
                    <a:pt x="1444" y="6583"/>
                    <a:pt x="4013" y="4013"/>
                  </a:cubicBezTo>
                  <a:cubicBezTo>
                    <a:pt x="6583" y="1444"/>
                    <a:pt x="10068" y="0"/>
                    <a:pt x="1370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383782" cy="2238131"/>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895350" y="2107175"/>
            <a:ext cx="6082172" cy="6597945"/>
            <a:chOff x="0" y="0"/>
            <a:chExt cx="1679502" cy="1821925"/>
          </a:xfrm>
        </p:grpSpPr>
        <p:sp>
          <p:nvSpPr>
            <p:cNvPr id="6" name="Freeform 6"/>
            <p:cNvSpPr/>
            <p:nvPr/>
          </p:nvSpPr>
          <p:spPr>
            <a:xfrm>
              <a:off x="0" y="0"/>
              <a:ext cx="1679502" cy="1821925"/>
            </a:xfrm>
            <a:custGeom>
              <a:avLst/>
              <a:gdLst/>
              <a:ahLst/>
              <a:cxnLst/>
              <a:rect l="l" t="t" r="r" b="b"/>
              <a:pathLst>
                <a:path w="1679502" h="1821925">
                  <a:moveTo>
                    <a:pt x="39460" y="0"/>
                  </a:moveTo>
                  <a:lnTo>
                    <a:pt x="1640042" y="0"/>
                  </a:lnTo>
                  <a:cubicBezTo>
                    <a:pt x="1650508" y="0"/>
                    <a:pt x="1660544" y="4157"/>
                    <a:pt x="1667944" y="11557"/>
                  </a:cubicBezTo>
                  <a:cubicBezTo>
                    <a:pt x="1675344" y="18958"/>
                    <a:pt x="1679502" y="28994"/>
                    <a:pt x="1679502" y="39460"/>
                  </a:cubicBezTo>
                  <a:lnTo>
                    <a:pt x="1679502" y="1782465"/>
                  </a:lnTo>
                  <a:cubicBezTo>
                    <a:pt x="1679502" y="1804258"/>
                    <a:pt x="1661835" y="1821925"/>
                    <a:pt x="1640042" y="1821925"/>
                  </a:cubicBezTo>
                  <a:lnTo>
                    <a:pt x="39460" y="1821925"/>
                  </a:lnTo>
                  <a:cubicBezTo>
                    <a:pt x="28994" y="1821925"/>
                    <a:pt x="18958" y="1817768"/>
                    <a:pt x="11557" y="1810367"/>
                  </a:cubicBezTo>
                  <a:cubicBezTo>
                    <a:pt x="4157" y="1802967"/>
                    <a:pt x="0" y="1792931"/>
                    <a:pt x="0" y="1782465"/>
                  </a:cubicBezTo>
                  <a:lnTo>
                    <a:pt x="0" y="39460"/>
                  </a:lnTo>
                  <a:cubicBezTo>
                    <a:pt x="0" y="17667"/>
                    <a:pt x="17667" y="0"/>
                    <a:pt x="39460" y="0"/>
                  </a:cubicBezTo>
                  <a:close/>
                </a:path>
              </a:pathLst>
            </a:custGeom>
            <a:solidFill>
              <a:srgbClr val="01648F"/>
            </a:solidFill>
            <a:ln w="9525" cap="rnd">
              <a:solidFill>
                <a:srgbClr val="000000"/>
              </a:solidFill>
              <a:prstDash val="solid"/>
              <a:round/>
            </a:ln>
          </p:spPr>
          <p:txBody>
            <a:bodyPr/>
            <a:lstStyle/>
            <a:p>
              <a:endParaRPr lang="en-CA"/>
            </a:p>
          </p:txBody>
        </p:sp>
        <p:sp>
          <p:nvSpPr>
            <p:cNvPr id="7" name="TextBox 7"/>
            <p:cNvSpPr txBox="1"/>
            <p:nvPr/>
          </p:nvSpPr>
          <p:spPr>
            <a:xfrm>
              <a:off x="0" y="-19050"/>
              <a:ext cx="1679502" cy="1840975"/>
            </a:xfrm>
            <a:prstGeom prst="rect">
              <a:avLst/>
            </a:prstGeom>
          </p:spPr>
          <p:txBody>
            <a:bodyPr lIns="50800" tIns="50800" rIns="50800" bIns="50800" rtlCol="0" anchor="ctr"/>
            <a:lstStyle/>
            <a:p>
              <a:pPr algn="ctr">
                <a:lnSpc>
                  <a:spcPts val="2859"/>
                </a:lnSpc>
              </a:pPr>
              <a:endParaRPr/>
            </a:p>
          </p:txBody>
        </p:sp>
      </p:grpSp>
      <p:sp>
        <p:nvSpPr>
          <p:cNvPr id="8" name="AutoShape 8"/>
          <p:cNvSpPr/>
          <p:nvPr/>
        </p:nvSpPr>
        <p:spPr>
          <a:xfrm flipV="1">
            <a:off x="354619" y="1720593"/>
            <a:ext cx="17516511"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9" name="Group 9"/>
          <p:cNvGrpSpPr/>
          <p:nvPr/>
        </p:nvGrpSpPr>
        <p:grpSpPr>
          <a:xfrm>
            <a:off x="1028700" y="1091740"/>
            <a:ext cx="263243" cy="2632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436469" y="1091740"/>
            <a:ext cx="263243" cy="2632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1844238" y="1091740"/>
            <a:ext cx="263243" cy="26324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8" name="Group 18"/>
          <p:cNvGrpSpPr>
            <a:grpSpLocks noChangeAspect="1"/>
          </p:cNvGrpSpPr>
          <p:nvPr/>
        </p:nvGrpSpPr>
        <p:grpSpPr>
          <a:xfrm>
            <a:off x="903247" y="5556114"/>
            <a:ext cx="6082172" cy="3421179"/>
            <a:chOff x="0" y="0"/>
            <a:chExt cx="11289030" cy="6350000"/>
          </a:xfrm>
        </p:grpSpPr>
        <p:sp>
          <p:nvSpPr>
            <p:cNvPr id="19" name="Freeform 19">
              <a:hlinkClick r:id="rId3" tooltip="https://learninghub.phsa.ca/Courses/32048/clinical-institute-withdrawal-assessment-alcohol-revised-ciwa-ar"/>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16914" r="-15180" b="-24633"/>
              </a:stretch>
            </a:blipFill>
          </p:spPr>
          <p:txBody>
            <a:bodyPr/>
            <a:lstStyle/>
            <a:p>
              <a:endParaRPr lang="en-CA"/>
            </a:p>
          </p:txBody>
        </p:sp>
      </p:grpSp>
      <p:sp>
        <p:nvSpPr>
          <p:cNvPr id="20" name="Freeform 20"/>
          <p:cNvSpPr/>
          <p:nvPr/>
        </p:nvSpPr>
        <p:spPr>
          <a:xfrm>
            <a:off x="6387331" y="2432665"/>
            <a:ext cx="355551" cy="88888"/>
          </a:xfrm>
          <a:custGeom>
            <a:avLst/>
            <a:gdLst/>
            <a:ahLst/>
            <a:cxnLst/>
            <a:rect l="l" t="t" r="r" b="b"/>
            <a:pathLst>
              <a:path w="355551" h="88888">
                <a:moveTo>
                  <a:pt x="0" y="0"/>
                </a:moveTo>
                <a:lnTo>
                  <a:pt x="355551" y="0"/>
                </a:lnTo>
                <a:lnTo>
                  <a:pt x="355551" y="88888"/>
                </a:lnTo>
                <a:lnTo>
                  <a:pt x="0" y="888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21" name="AutoShape 21"/>
          <p:cNvSpPr/>
          <p:nvPr/>
        </p:nvSpPr>
        <p:spPr>
          <a:xfrm>
            <a:off x="957174" y="2761583"/>
            <a:ext cx="5947775" cy="0"/>
          </a:xfrm>
          <a:prstGeom prst="line">
            <a:avLst/>
          </a:prstGeom>
          <a:ln w="9525" cap="flat">
            <a:solidFill>
              <a:srgbClr val="000000"/>
            </a:solidFill>
            <a:prstDash val="solid"/>
            <a:headEnd type="none" w="sm" len="sm"/>
            <a:tailEnd type="none" w="sm" len="sm"/>
          </a:ln>
        </p:spPr>
        <p:txBody>
          <a:bodyPr/>
          <a:lstStyle/>
          <a:p>
            <a:endParaRPr lang="en-CA"/>
          </a:p>
        </p:txBody>
      </p:sp>
      <p:sp>
        <p:nvSpPr>
          <p:cNvPr id="22" name="TextBox 22"/>
          <p:cNvSpPr txBox="1"/>
          <p:nvPr/>
        </p:nvSpPr>
        <p:spPr>
          <a:xfrm>
            <a:off x="2451036" y="942974"/>
            <a:ext cx="14599369" cy="695326"/>
          </a:xfrm>
          <a:prstGeom prst="rect">
            <a:avLst/>
          </a:prstGeom>
        </p:spPr>
        <p:txBody>
          <a:bodyPr lIns="0" tIns="0" rIns="0" bIns="0" rtlCol="0" anchor="t">
            <a:spAutoFit/>
          </a:bodyPr>
          <a:lstStyle/>
          <a:p>
            <a:pPr algn="l">
              <a:lnSpc>
                <a:spcPts val="5249"/>
              </a:lnSpc>
            </a:pPr>
            <a:r>
              <a:rPr lang="en-US" sz="3499" b="1" dirty="0">
                <a:solidFill>
                  <a:srgbClr val="000000"/>
                </a:solidFill>
                <a:latin typeface="Arial Bold"/>
                <a:ea typeface="Arial Bold"/>
                <a:cs typeface="Arial Bold"/>
                <a:sym typeface="Arial Bold"/>
              </a:rPr>
              <a:t>APPENDIX B: Identifying and Responding to Withdrawal</a:t>
            </a:r>
          </a:p>
        </p:txBody>
      </p:sp>
      <p:sp>
        <p:nvSpPr>
          <p:cNvPr id="23" name="Freeform 23"/>
          <p:cNvSpPr/>
          <p:nvPr/>
        </p:nvSpPr>
        <p:spPr>
          <a:xfrm>
            <a:off x="16066049" y="1020504"/>
            <a:ext cx="1193251" cy="485016"/>
          </a:xfrm>
          <a:custGeom>
            <a:avLst/>
            <a:gdLst/>
            <a:ahLst/>
            <a:cxnLst/>
            <a:rect l="l" t="t" r="r" b="b"/>
            <a:pathLst>
              <a:path w="1193251" h="485016">
                <a:moveTo>
                  <a:pt x="0" y="0"/>
                </a:moveTo>
                <a:lnTo>
                  <a:pt x="1193251" y="0"/>
                </a:lnTo>
                <a:lnTo>
                  <a:pt x="1193251" y="485016"/>
                </a:lnTo>
                <a:lnTo>
                  <a:pt x="0" y="485016"/>
                </a:lnTo>
                <a:lnTo>
                  <a:pt x="0" y="0"/>
                </a:lnTo>
                <a:close/>
              </a:path>
            </a:pathLst>
          </a:custGeom>
          <a:blipFill>
            <a:blip r:embed="rId7"/>
            <a:stretch>
              <a:fillRect t="-71968" b="-74054"/>
            </a:stretch>
          </a:blipFill>
        </p:spPr>
        <p:txBody>
          <a:bodyPr/>
          <a:lstStyle/>
          <a:p>
            <a:endParaRPr lang="en-CA"/>
          </a:p>
        </p:txBody>
      </p:sp>
      <p:grpSp>
        <p:nvGrpSpPr>
          <p:cNvPr id="24" name="Group 24"/>
          <p:cNvGrpSpPr>
            <a:grpSpLocks noChangeAspect="1"/>
          </p:cNvGrpSpPr>
          <p:nvPr/>
        </p:nvGrpSpPr>
        <p:grpSpPr>
          <a:xfrm>
            <a:off x="7082297" y="2152831"/>
            <a:ext cx="5857077" cy="3294565"/>
            <a:chOff x="0" y="0"/>
            <a:chExt cx="11289030" cy="6350000"/>
          </a:xfrm>
        </p:grpSpPr>
        <p:sp>
          <p:nvSpPr>
            <p:cNvPr id="25" name="Freeform 25">
              <a:hlinkClick r:id="rId8" tooltip="https://www.bccsu.ca/clinical-care-guidance/other-clinical-resources/"/>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9"/>
              <a:stretch>
                <a:fillRect t="-13733" b="-13733"/>
              </a:stretch>
            </a:blipFill>
          </p:spPr>
          <p:txBody>
            <a:bodyPr/>
            <a:lstStyle/>
            <a:p>
              <a:endParaRPr lang="en-CA"/>
            </a:p>
          </p:txBody>
        </p:sp>
      </p:grpSp>
      <p:grpSp>
        <p:nvGrpSpPr>
          <p:cNvPr id="26" name="Group 26"/>
          <p:cNvGrpSpPr>
            <a:grpSpLocks noChangeAspect="1"/>
          </p:cNvGrpSpPr>
          <p:nvPr/>
        </p:nvGrpSpPr>
        <p:grpSpPr>
          <a:xfrm>
            <a:off x="7101347" y="5710444"/>
            <a:ext cx="5807804" cy="3266849"/>
            <a:chOff x="0" y="0"/>
            <a:chExt cx="11289030" cy="6350000"/>
          </a:xfrm>
        </p:grpSpPr>
        <p:sp>
          <p:nvSpPr>
            <p:cNvPr id="27" name="Freeform 27">
              <a:hlinkClick r:id="rId10" tooltip="https://nida.nih.gov/sites/default/files/ClinicalOpiateWithdrawalScale.pdf"/>
            </p:cNvPr>
            <p:cNvSpPr/>
            <p:nvPr/>
          </p:nvSpPr>
          <p:spPr>
            <a:xfrm rot="-1036680">
              <a:off x="-618727" y="-1463254"/>
              <a:ext cx="12524838" cy="9275239"/>
            </a:xfrm>
            <a:custGeom>
              <a:avLst/>
              <a:gdLst/>
              <a:ahLst/>
              <a:cxnLst/>
              <a:rect l="l" t="t" r="r" b="b"/>
              <a:pathLst>
                <a:path w="12524838" h="9275239">
                  <a:moveTo>
                    <a:pt x="86379" y="5491619"/>
                  </a:moveTo>
                  <a:lnTo>
                    <a:pt x="1660061" y="432272"/>
                  </a:lnTo>
                  <a:cubicBezTo>
                    <a:pt x="1746440" y="154565"/>
                    <a:pt x="2040570" y="0"/>
                    <a:pt x="2318276" y="86379"/>
                  </a:cubicBezTo>
                  <a:lnTo>
                    <a:pt x="12092566" y="3126617"/>
                  </a:lnTo>
                  <a:cubicBezTo>
                    <a:pt x="12370273" y="3212996"/>
                    <a:pt x="12524839" y="3507126"/>
                    <a:pt x="12438460" y="3784832"/>
                  </a:cubicBezTo>
                  <a:lnTo>
                    <a:pt x="10865155" y="8842967"/>
                  </a:lnTo>
                  <a:cubicBezTo>
                    <a:pt x="10778776" y="9120673"/>
                    <a:pt x="10484646" y="9275239"/>
                    <a:pt x="10206940" y="9188860"/>
                  </a:cubicBezTo>
                  <a:lnTo>
                    <a:pt x="432650" y="6148621"/>
                  </a:lnTo>
                  <a:cubicBezTo>
                    <a:pt x="155779" y="6063832"/>
                    <a:pt x="0" y="5769325"/>
                    <a:pt x="86379" y="5491619"/>
                  </a:cubicBezTo>
                  <a:cubicBezTo>
                    <a:pt x="86379" y="5491619"/>
                    <a:pt x="86379" y="5491619"/>
                    <a:pt x="86379" y="5491619"/>
                  </a:cubicBezTo>
                  <a:close/>
                </a:path>
              </a:pathLst>
            </a:custGeom>
            <a:blipFill>
              <a:blip r:embed="rId11"/>
              <a:stretch>
                <a:fillRect t="-31907" r="-17927" b="-59537"/>
              </a:stretch>
            </a:blipFill>
          </p:spPr>
          <p:txBody>
            <a:bodyPr/>
            <a:lstStyle/>
            <a:p>
              <a:endParaRPr lang="en-CA"/>
            </a:p>
          </p:txBody>
        </p:sp>
      </p:grpSp>
      <p:grpSp>
        <p:nvGrpSpPr>
          <p:cNvPr id="28" name="Group 28"/>
          <p:cNvGrpSpPr/>
          <p:nvPr/>
        </p:nvGrpSpPr>
        <p:grpSpPr>
          <a:xfrm>
            <a:off x="7306686" y="6929367"/>
            <a:ext cx="1246929" cy="1246929"/>
            <a:chOff x="0" y="0"/>
            <a:chExt cx="1662572" cy="1662572"/>
          </a:xfrm>
        </p:grpSpPr>
        <p:sp>
          <p:nvSpPr>
            <p:cNvPr id="29" name="Freeform 29"/>
            <p:cNvSpPr/>
            <p:nvPr/>
          </p:nvSpPr>
          <p:spPr>
            <a:xfrm>
              <a:off x="0" y="0"/>
              <a:ext cx="1662572" cy="1662572"/>
            </a:xfrm>
            <a:custGeom>
              <a:avLst/>
              <a:gdLst/>
              <a:ahLst/>
              <a:cxnLst/>
              <a:rect l="l" t="t" r="r" b="b"/>
              <a:pathLst>
                <a:path w="1662572" h="1662572">
                  <a:moveTo>
                    <a:pt x="0" y="0"/>
                  </a:moveTo>
                  <a:lnTo>
                    <a:pt x="1662572" y="0"/>
                  </a:lnTo>
                  <a:lnTo>
                    <a:pt x="1662572" y="1662572"/>
                  </a:lnTo>
                  <a:lnTo>
                    <a:pt x="0" y="16625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grpSp>
      <p:grpSp>
        <p:nvGrpSpPr>
          <p:cNvPr id="30" name="Group 30"/>
          <p:cNvGrpSpPr/>
          <p:nvPr/>
        </p:nvGrpSpPr>
        <p:grpSpPr>
          <a:xfrm>
            <a:off x="7317955" y="2561431"/>
            <a:ext cx="844199" cy="844199"/>
            <a:chOff x="0" y="0"/>
            <a:chExt cx="1125599" cy="1125599"/>
          </a:xfrm>
        </p:grpSpPr>
        <p:sp>
          <p:nvSpPr>
            <p:cNvPr id="31" name="Freeform 31"/>
            <p:cNvSpPr/>
            <p:nvPr/>
          </p:nvSpPr>
          <p:spPr>
            <a:xfrm>
              <a:off x="0" y="0"/>
              <a:ext cx="1125599" cy="1125599"/>
            </a:xfrm>
            <a:custGeom>
              <a:avLst/>
              <a:gdLst/>
              <a:ahLst/>
              <a:cxnLst/>
              <a:rect l="l" t="t" r="r" b="b"/>
              <a:pathLst>
                <a:path w="1125599" h="1125599">
                  <a:moveTo>
                    <a:pt x="0" y="0"/>
                  </a:moveTo>
                  <a:lnTo>
                    <a:pt x="1125599" y="0"/>
                  </a:lnTo>
                  <a:lnTo>
                    <a:pt x="1125599" y="1125599"/>
                  </a:lnTo>
                  <a:lnTo>
                    <a:pt x="0" y="11255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grpSp>
      <p:grpSp>
        <p:nvGrpSpPr>
          <p:cNvPr id="32" name="Group 32"/>
          <p:cNvGrpSpPr/>
          <p:nvPr/>
        </p:nvGrpSpPr>
        <p:grpSpPr>
          <a:xfrm>
            <a:off x="7328705" y="3795489"/>
            <a:ext cx="844199" cy="844199"/>
            <a:chOff x="0" y="0"/>
            <a:chExt cx="1125599" cy="1125599"/>
          </a:xfrm>
        </p:grpSpPr>
        <p:sp>
          <p:nvSpPr>
            <p:cNvPr id="33" name="Freeform 33"/>
            <p:cNvSpPr/>
            <p:nvPr/>
          </p:nvSpPr>
          <p:spPr>
            <a:xfrm>
              <a:off x="0" y="0"/>
              <a:ext cx="1125599" cy="1125599"/>
            </a:xfrm>
            <a:custGeom>
              <a:avLst/>
              <a:gdLst/>
              <a:ahLst/>
              <a:cxnLst/>
              <a:rect l="l" t="t" r="r" b="b"/>
              <a:pathLst>
                <a:path w="1125599" h="1125599">
                  <a:moveTo>
                    <a:pt x="0" y="0"/>
                  </a:moveTo>
                  <a:lnTo>
                    <a:pt x="1125599" y="0"/>
                  </a:lnTo>
                  <a:lnTo>
                    <a:pt x="1125599" y="1125599"/>
                  </a:lnTo>
                  <a:lnTo>
                    <a:pt x="0" y="11255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grpSp>
      <p:grpSp>
        <p:nvGrpSpPr>
          <p:cNvPr id="34" name="Group 34"/>
          <p:cNvGrpSpPr/>
          <p:nvPr/>
        </p:nvGrpSpPr>
        <p:grpSpPr>
          <a:xfrm>
            <a:off x="1204512" y="6819742"/>
            <a:ext cx="1246524" cy="1246524"/>
            <a:chOff x="0" y="0"/>
            <a:chExt cx="1662032" cy="1662032"/>
          </a:xfrm>
        </p:grpSpPr>
        <p:sp>
          <p:nvSpPr>
            <p:cNvPr id="35" name="Freeform 35"/>
            <p:cNvSpPr/>
            <p:nvPr/>
          </p:nvSpPr>
          <p:spPr>
            <a:xfrm>
              <a:off x="0" y="0"/>
              <a:ext cx="1662032" cy="1662032"/>
            </a:xfrm>
            <a:custGeom>
              <a:avLst/>
              <a:gdLst/>
              <a:ahLst/>
              <a:cxnLst/>
              <a:rect l="l" t="t" r="r" b="b"/>
              <a:pathLst>
                <a:path w="1662032" h="1662032">
                  <a:moveTo>
                    <a:pt x="0" y="0"/>
                  </a:moveTo>
                  <a:lnTo>
                    <a:pt x="1662032" y="0"/>
                  </a:lnTo>
                  <a:lnTo>
                    <a:pt x="1662032" y="1662032"/>
                  </a:lnTo>
                  <a:lnTo>
                    <a:pt x="0" y="1662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CA"/>
            </a:p>
          </p:txBody>
        </p:sp>
      </p:grpSp>
      <p:grpSp>
        <p:nvGrpSpPr>
          <p:cNvPr id="36" name="Group 36"/>
          <p:cNvGrpSpPr>
            <a:grpSpLocks noChangeAspect="1"/>
          </p:cNvGrpSpPr>
          <p:nvPr/>
        </p:nvGrpSpPr>
        <p:grpSpPr>
          <a:xfrm>
            <a:off x="13101300" y="2107175"/>
            <a:ext cx="4561771" cy="6842656"/>
            <a:chOff x="0" y="0"/>
            <a:chExt cx="6350000" cy="9525000"/>
          </a:xfrm>
        </p:grpSpPr>
        <p:sp>
          <p:nvSpPr>
            <p:cNvPr id="37" name="Freeform 37">
              <a:hlinkClick r:id="rId20" tooltip="https://shop.healthcarebc.ca/CST_Documents/BCCSU/HCWBCUDS0924.pdf"/>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1"/>
              <a:stretch>
                <a:fillRect l="-12011" t="-31902" r="-46251" b="-7579"/>
              </a:stretch>
            </a:blipFill>
          </p:spPr>
          <p:txBody>
            <a:bodyPr/>
            <a:lstStyle/>
            <a:p>
              <a:endParaRPr lang="en-CA"/>
            </a:p>
          </p:txBody>
        </p:sp>
      </p:grpSp>
      <p:grpSp>
        <p:nvGrpSpPr>
          <p:cNvPr id="38" name="Group 38"/>
          <p:cNvGrpSpPr/>
          <p:nvPr/>
        </p:nvGrpSpPr>
        <p:grpSpPr>
          <a:xfrm>
            <a:off x="13394356" y="7122158"/>
            <a:ext cx="1373242" cy="1373242"/>
            <a:chOff x="0" y="0"/>
            <a:chExt cx="1830990" cy="1830990"/>
          </a:xfrm>
        </p:grpSpPr>
        <p:sp>
          <p:nvSpPr>
            <p:cNvPr id="39" name="Freeform 39"/>
            <p:cNvSpPr/>
            <p:nvPr/>
          </p:nvSpPr>
          <p:spPr>
            <a:xfrm>
              <a:off x="0" y="0"/>
              <a:ext cx="1830990" cy="1830990"/>
            </a:xfrm>
            <a:custGeom>
              <a:avLst/>
              <a:gdLst/>
              <a:ahLst/>
              <a:cxnLst/>
              <a:rect l="l" t="t" r="r" b="b"/>
              <a:pathLst>
                <a:path w="1830990" h="1830990">
                  <a:moveTo>
                    <a:pt x="0" y="0"/>
                  </a:moveTo>
                  <a:lnTo>
                    <a:pt x="1830990" y="0"/>
                  </a:lnTo>
                  <a:lnTo>
                    <a:pt x="1830990" y="1830990"/>
                  </a:lnTo>
                  <a:lnTo>
                    <a:pt x="0" y="183099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CA"/>
            </a:p>
          </p:txBody>
        </p:sp>
      </p:grpSp>
      <p:sp>
        <p:nvSpPr>
          <p:cNvPr id="40" name="Freeform 40"/>
          <p:cNvSpPr/>
          <p:nvPr/>
        </p:nvSpPr>
        <p:spPr>
          <a:xfrm>
            <a:off x="6320177" y="5710444"/>
            <a:ext cx="489860" cy="489860"/>
          </a:xfrm>
          <a:custGeom>
            <a:avLst/>
            <a:gdLst/>
            <a:ahLst/>
            <a:cxnLst/>
            <a:rect l="l" t="t" r="r" b="b"/>
            <a:pathLst>
              <a:path w="489860" h="489860">
                <a:moveTo>
                  <a:pt x="0" y="0"/>
                </a:moveTo>
                <a:lnTo>
                  <a:pt x="489859" y="0"/>
                </a:lnTo>
                <a:lnTo>
                  <a:pt x="489859" y="489859"/>
                </a:lnTo>
                <a:lnTo>
                  <a:pt x="0" y="48985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CA"/>
          </a:p>
        </p:txBody>
      </p:sp>
      <p:sp>
        <p:nvSpPr>
          <p:cNvPr id="41" name="Freeform 41"/>
          <p:cNvSpPr/>
          <p:nvPr/>
        </p:nvSpPr>
        <p:spPr>
          <a:xfrm>
            <a:off x="12200281" y="2302106"/>
            <a:ext cx="518651" cy="518651"/>
          </a:xfrm>
          <a:custGeom>
            <a:avLst/>
            <a:gdLst/>
            <a:ahLst/>
            <a:cxnLst/>
            <a:rect l="l" t="t" r="r" b="b"/>
            <a:pathLst>
              <a:path w="518651" h="518651">
                <a:moveTo>
                  <a:pt x="0" y="0"/>
                </a:moveTo>
                <a:lnTo>
                  <a:pt x="518650" y="0"/>
                </a:lnTo>
                <a:lnTo>
                  <a:pt x="518650" y="518651"/>
                </a:lnTo>
                <a:lnTo>
                  <a:pt x="0" y="518651"/>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CA"/>
          </a:p>
        </p:txBody>
      </p:sp>
      <p:sp>
        <p:nvSpPr>
          <p:cNvPr id="42" name="Freeform 42"/>
          <p:cNvSpPr/>
          <p:nvPr/>
        </p:nvSpPr>
        <p:spPr>
          <a:xfrm>
            <a:off x="12147220" y="5914447"/>
            <a:ext cx="571712" cy="571712"/>
          </a:xfrm>
          <a:custGeom>
            <a:avLst/>
            <a:gdLst/>
            <a:ahLst/>
            <a:cxnLst/>
            <a:rect l="l" t="t" r="r" b="b"/>
            <a:pathLst>
              <a:path w="571712" h="571712">
                <a:moveTo>
                  <a:pt x="0" y="0"/>
                </a:moveTo>
                <a:lnTo>
                  <a:pt x="571711" y="0"/>
                </a:lnTo>
                <a:lnTo>
                  <a:pt x="571711" y="571712"/>
                </a:lnTo>
                <a:lnTo>
                  <a:pt x="0" y="5717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CA"/>
          </a:p>
        </p:txBody>
      </p:sp>
      <p:sp>
        <p:nvSpPr>
          <p:cNvPr id="43" name="Freeform 43"/>
          <p:cNvSpPr/>
          <p:nvPr/>
        </p:nvSpPr>
        <p:spPr>
          <a:xfrm>
            <a:off x="16977975" y="2255145"/>
            <a:ext cx="532815" cy="532815"/>
          </a:xfrm>
          <a:custGeom>
            <a:avLst/>
            <a:gdLst/>
            <a:ahLst/>
            <a:cxnLst/>
            <a:rect l="l" t="t" r="r" b="b"/>
            <a:pathLst>
              <a:path w="532815" h="532815">
                <a:moveTo>
                  <a:pt x="0" y="0"/>
                </a:moveTo>
                <a:lnTo>
                  <a:pt x="532814" y="0"/>
                </a:lnTo>
                <a:lnTo>
                  <a:pt x="532814" y="532815"/>
                </a:lnTo>
                <a:lnTo>
                  <a:pt x="0" y="53281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CA"/>
          </a:p>
        </p:txBody>
      </p:sp>
      <p:sp>
        <p:nvSpPr>
          <p:cNvPr id="44" name="TextBox 44"/>
          <p:cNvSpPr txBox="1"/>
          <p:nvPr/>
        </p:nvSpPr>
        <p:spPr>
          <a:xfrm>
            <a:off x="903247" y="2808971"/>
            <a:ext cx="5996447" cy="2556510"/>
          </a:xfrm>
          <a:prstGeom prst="rect">
            <a:avLst/>
          </a:prstGeom>
        </p:spPr>
        <p:txBody>
          <a:bodyPr lIns="0" tIns="0" rIns="0" bIns="0" rtlCol="0" anchor="t">
            <a:spAutoFit/>
          </a:bodyPr>
          <a:lstStyle/>
          <a:p>
            <a:pPr marL="410213" lvl="1" indent="-205106" algn="l">
              <a:lnSpc>
                <a:spcPts val="2850"/>
              </a:lnSpc>
              <a:buAutoNum type="arabicPeriod"/>
            </a:pPr>
            <a:r>
              <a:rPr lang="en-US" sz="1900">
                <a:solidFill>
                  <a:srgbClr val="FFFFFF"/>
                </a:solidFill>
                <a:latin typeface="Arial"/>
                <a:ea typeface="Arial"/>
                <a:cs typeface="Arial"/>
                <a:sym typeface="Arial"/>
              </a:rPr>
              <a:t>CIWA Alcohol Withdrawal (Learning hub course)</a:t>
            </a:r>
          </a:p>
          <a:p>
            <a:pPr marL="410213" lvl="1" indent="-205106" algn="just">
              <a:lnSpc>
                <a:spcPts val="2850"/>
              </a:lnSpc>
              <a:buAutoNum type="arabicPeriod"/>
            </a:pPr>
            <a:r>
              <a:rPr lang="en-US" sz="1900">
                <a:solidFill>
                  <a:srgbClr val="FFFFFF"/>
                </a:solidFill>
                <a:latin typeface="Arial"/>
                <a:ea typeface="Arial"/>
                <a:cs typeface="Arial"/>
                <a:sym typeface="Arial"/>
              </a:rPr>
              <a:t>BCCSU Resources</a:t>
            </a:r>
          </a:p>
          <a:p>
            <a:pPr marL="820425" lvl="2" indent="-273475" algn="l">
              <a:lnSpc>
                <a:spcPts val="2850"/>
              </a:lnSpc>
              <a:buAutoNum type="alphaLcPeriod"/>
            </a:pPr>
            <a:r>
              <a:rPr lang="en-US" sz="1900">
                <a:solidFill>
                  <a:srgbClr val="FFFFFF"/>
                </a:solidFill>
                <a:latin typeface="Arial"/>
                <a:ea typeface="Arial"/>
                <a:cs typeface="Arial"/>
                <a:sym typeface="Arial"/>
              </a:rPr>
              <a:t>Managing Acute Opioid Withdrawal</a:t>
            </a:r>
          </a:p>
          <a:p>
            <a:pPr marL="820425" lvl="2" indent="-273475" algn="l">
              <a:lnSpc>
                <a:spcPts val="2850"/>
              </a:lnSpc>
              <a:buAutoNum type="alphaLcPeriod"/>
            </a:pPr>
            <a:r>
              <a:rPr lang="en-US" sz="1900">
                <a:solidFill>
                  <a:srgbClr val="FFFFFF"/>
                </a:solidFill>
                <a:latin typeface="Arial"/>
                <a:ea typeface="Arial"/>
                <a:cs typeface="Arial"/>
                <a:sym typeface="Arial"/>
              </a:rPr>
              <a:t>Managing Acute Stimulant Intoxication and Withdrawal</a:t>
            </a:r>
          </a:p>
          <a:p>
            <a:pPr marL="410213" lvl="1" indent="-205106" algn="just">
              <a:lnSpc>
                <a:spcPts val="2850"/>
              </a:lnSpc>
              <a:buAutoNum type="arabicPeriod"/>
            </a:pPr>
            <a:r>
              <a:rPr lang="en-US" sz="1900">
                <a:solidFill>
                  <a:srgbClr val="FFFFFF"/>
                </a:solidFill>
                <a:latin typeface="Arial"/>
                <a:ea typeface="Arial"/>
                <a:cs typeface="Arial"/>
                <a:sym typeface="Arial"/>
              </a:rPr>
              <a:t>COWS (Opiate Withdrawal Scale)</a:t>
            </a:r>
          </a:p>
          <a:p>
            <a:pPr marL="410213" lvl="1" indent="-205106" algn="l">
              <a:lnSpc>
                <a:spcPts val="2850"/>
              </a:lnSpc>
              <a:buAutoNum type="arabicPeriod"/>
            </a:pPr>
            <a:r>
              <a:rPr lang="en-US" sz="1900">
                <a:solidFill>
                  <a:srgbClr val="FFFFFF"/>
                </a:solidFill>
                <a:latin typeface="Arial"/>
                <a:ea typeface="Arial"/>
                <a:cs typeface="Arial"/>
                <a:sym typeface="Arial"/>
              </a:rPr>
              <a:t>Withdrawal from Benzo Contamination VCH guide</a:t>
            </a:r>
          </a:p>
        </p:txBody>
      </p:sp>
      <p:sp>
        <p:nvSpPr>
          <p:cNvPr id="45" name="TextBox 45"/>
          <p:cNvSpPr txBox="1"/>
          <p:nvPr/>
        </p:nvSpPr>
        <p:spPr>
          <a:xfrm>
            <a:off x="1160322" y="2105310"/>
            <a:ext cx="5064694" cy="670561"/>
          </a:xfrm>
          <a:prstGeom prst="rect">
            <a:avLst/>
          </a:prstGeom>
        </p:spPr>
        <p:txBody>
          <a:bodyPr lIns="0" tIns="0" rIns="0" bIns="0" rtlCol="0" anchor="t">
            <a:spAutoFit/>
          </a:bodyPr>
          <a:lstStyle/>
          <a:p>
            <a:pPr algn="l">
              <a:lnSpc>
                <a:spcPts val="5099"/>
              </a:lnSpc>
            </a:pPr>
            <a:r>
              <a:rPr lang="en-US" sz="3399" b="1">
                <a:solidFill>
                  <a:srgbClr val="FFFFFF"/>
                </a:solidFill>
                <a:latin typeface="Arial Bold"/>
                <a:ea typeface="Arial Bold"/>
                <a:cs typeface="Arial Bold"/>
                <a:sym typeface="Arial Bold"/>
              </a:rPr>
              <a:t>Resources</a:t>
            </a:r>
          </a:p>
        </p:txBody>
      </p:sp>
      <p:sp>
        <p:nvSpPr>
          <p:cNvPr id="46" name="TextBox 46"/>
          <p:cNvSpPr txBox="1"/>
          <p:nvPr/>
        </p:nvSpPr>
        <p:spPr>
          <a:xfrm>
            <a:off x="7266054" y="3439498"/>
            <a:ext cx="872059" cy="258726"/>
          </a:xfrm>
          <a:prstGeom prst="rect">
            <a:avLst/>
          </a:prstGeom>
        </p:spPr>
        <p:txBody>
          <a:bodyPr lIns="0" tIns="0" rIns="0" bIns="0" rtlCol="0" anchor="t">
            <a:spAutoFit/>
          </a:bodyPr>
          <a:lstStyle/>
          <a:p>
            <a:pPr algn="ctr">
              <a:lnSpc>
                <a:spcPts val="972"/>
              </a:lnSpc>
            </a:pPr>
            <a:r>
              <a:rPr lang="en-US" sz="972" b="1">
                <a:solidFill>
                  <a:srgbClr val="000000"/>
                </a:solidFill>
                <a:latin typeface="Arial Bold"/>
                <a:ea typeface="Arial Bold"/>
                <a:cs typeface="Arial Bold"/>
                <a:sym typeface="Arial Bold"/>
              </a:rPr>
              <a:t>Opioid Withdrawal</a:t>
            </a:r>
          </a:p>
        </p:txBody>
      </p:sp>
      <p:sp>
        <p:nvSpPr>
          <p:cNvPr id="47" name="TextBox 47"/>
          <p:cNvSpPr txBox="1"/>
          <p:nvPr/>
        </p:nvSpPr>
        <p:spPr>
          <a:xfrm>
            <a:off x="7132435" y="4671646"/>
            <a:ext cx="1079490" cy="644117"/>
          </a:xfrm>
          <a:prstGeom prst="rect">
            <a:avLst/>
          </a:prstGeom>
        </p:spPr>
        <p:txBody>
          <a:bodyPr lIns="0" tIns="0" rIns="0" bIns="0" rtlCol="0" anchor="t">
            <a:spAutoFit/>
          </a:bodyPr>
          <a:lstStyle/>
          <a:p>
            <a:pPr algn="ctr">
              <a:lnSpc>
                <a:spcPts val="1204"/>
              </a:lnSpc>
            </a:pPr>
            <a:r>
              <a:rPr lang="en-US" sz="1204" b="1">
                <a:solidFill>
                  <a:srgbClr val="000000"/>
                </a:solidFill>
                <a:latin typeface="Arial Bold"/>
                <a:ea typeface="Arial Bold"/>
                <a:cs typeface="Arial Bold"/>
                <a:sym typeface="Arial Bold"/>
              </a:rPr>
              <a:t>Stimulant Intoxication and Withdrawal</a:t>
            </a:r>
          </a:p>
        </p:txBody>
      </p:sp>
      <p:sp>
        <p:nvSpPr>
          <p:cNvPr id="48" name="TextBox 48"/>
          <p:cNvSpPr txBox="1"/>
          <p:nvPr/>
        </p:nvSpPr>
        <p:spPr>
          <a:xfrm>
            <a:off x="7358672" y="6539362"/>
            <a:ext cx="1080057" cy="336549"/>
          </a:xfrm>
          <a:prstGeom prst="rect">
            <a:avLst/>
          </a:prstGeom>
        </p:spPr>
        <p:txBody>
          <a:bodyPr lIns="0" tIns="0" rIns="0" bIns="0" rtlCol="0" anchor="t">
            <a:spAutoFit/>
          </a:bodyPr>
          <a:lstStyle/>
          <a:p>
            <a:pPr algn="ctr">
              <a:lnSpc>
                <a:spcPts val="1205"/>
              </a:lnSpc>
            </a:pPr>
            <a:r>
              <a:rPr lang="en-US" sz="1205" b="1">
                <a:solidFill>
                  <a:srgbClr val="000000"/>
                </a:solidFill>
                <a:latin typeface="Arial Bold"/>
                <a:ea typeface="Arial Bold"/>
                <a:cs typeface="Arial Bold"/>
                <a:sym typeface="Arial Bold"/>
              </a:rPr>
              <a:t>COWS Assessment </a:t>
            </a:r>
          </a:p>
        </p:txBody>
      </p:sp>
      <p:sp>
        <p:nvSpPr>
          <p:cNvPr id="49" name="TextBox 49"/>
          <p:cNvSpPr txBox="1"/>
          <p:nvPr/>
        </p:nvSpPr>
        <p:spPr>
          <a:xfrm>
            <a:off x="1301491" y="6313011"/>
            <a:ext cx="1075602" cy="497206"/>
          </a:xfrm>
          <a:prstGeom prst="rect">
            <a:avLst/>
          </a:prstGeom>
        </p:spPr>
        <p:txBody>
          <a:bodyPr lIns="0" tIns="0" rIns="0" bIns="0" rtlCol="0" anchor="t">
            <a:spAutoFit/>
          </a:bodyPr>
          <a:lstStyle/>
          <a:p>
            <a:pPr algn="ctr">
              <a:lnSpc>
                <a:spcPts val="1200"/>
              </a:lnSpc>
            </a:pPr>
            <a:r>
              <a:rPr lang="en-US" sz="1200">
                <a:solidFill>
                  <a:srgbClr val="000000"/>
                </a:solidFill>
                <a:latin typeface="Arial"/>
                <a:ea typeface="Arial"/>
                <a:cs typeface="Arial"/>
                <a:sym typeface="Arial"/>
              </a:rPr>
              <a:t>CIWA LearningHub Course</a:t>
            </a:r>
          </a:p>
        </p:txBody>
      </p:sp>
      <p:sp>
        <p:nvSpPr>
          <p:cNvPr id="50" name="TextBox 50"/>
          <p:cNvSpPr txBox="1"/>
          <p:nvPr/>
        </p:nvSpPr>
        <p:spPr>
          <a:xfrm>
            <a:off x="13540948" y="6572600"/>
            <a:ext cx="1080057" cy="484758"/>
          </a:xfrm>
          <a:prstGeom prst="rect">
            <a:avLst/>
          </a:prstGeom>
        </p:spPr>
        <p:txBody>
          <a:bodyPr lIns="0" tIns="0" rIns="0" bIns="0" rtlCol="0" anchor="t">
            <a:spAutoFit/>
          </a:bodyPr>
          <a:lstStyle/>
          <a:p>
            <a:pPr algn="ctr">
              <a:lnSpc>
                <a:spcPts val="1205"/>
              </a:lnSpc>
            </a:pPr>
            <a:r>
              <a:rPr lang="en-US" sz="1205" b="1">
                <a:solidFill>
                  <a:srgbClr val="000000"/>
                </a:solidFill>
                <a:latin typeface="Arial Bold"/>
                <a:ea typeface="Arial Bold"/>
                <a:cs typeface="Arial Bold"/>
                <a:sym typeface="Arial Bold"/>
              </a:rPr>
              <a:t>Withdrawlal from Benzo Contamination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540297"/>
            <a:ext cx="17080749" cy="9268143"/>
            <a:chOff x="0" y="0"/>
            <a:chExt cx="4274726" cy="2319498"/>
          </a:xfrm>
        </p:grpSpPr>
        <p:sp>
          <p:nvSpPr>
            <p:cNvPr id="3" name="Freeform 3"/>
            <p:cNvSpPr/>
            <p:nvPr/>
          </p:nvSpPr>
          <p:spPr>
            <a:xfrm>
              <a:off x="0" y="0"/>
              <a:ext cx="4274726" cy="2319499"/>
            </a:xfrm>
            <a:custGeom>
              <a:avLst/>
              <a:gdLst/>
              <a:ahLst/>
              <a:cxnLst/>
              <a:rect l="l" t="t" r="r" b="b"/>
              <a:pathLst>
                <a:path w="4274726" h="2319499">
                  <a:moveTo>
                    <a:pt x="14051" y="0"/>
                  </a:moveTo>
                  <a:lnTo>
                    <a:pt x="4260675" y="0"/>
                  </a:lnTo>
                  <a:cubicBezTo>
                    <a:pt x="4268435" y="0"/>
                    <a:pt x="4274726" y="6291"/>
                    <a:pt x="4274726" y="14051"/>
                  </a:cubicBezTo>
                  <a:lnTo>
                    <a:pt x="4274726" y="2305448"/>
                  </a:lnTo>
                  <a:cubicBezTo>
                    <a:pt x="4274726" y="2313208"/>
                    <a:pt x="4268435" y="2319499"/>
                    <a:pt x="4260675" y="2319499"/>
                  </a:cubicBezTo>
                  <a:lnTo>
                    <a:pt x="14051" y="2319499"/>
                  </a:lnTo>
                  <a:cubicBezTo>
                    <a:pt x="6291" y="2319499"/>
                    <a:pt x="0" y="2313208"/>
                    <a:pt x="0" y="2305448"/>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338548"/>
            </a:xfrm>
            <a:prstGeom prst="rect">
              <a:avLst/>
            </a:prstGeom>
          </p:spPr>
          <p:txBody>
            <a:bodyPr lIns="50800" tIns="50800" rIns="50800" bIns="50800" rtlCol="0" anchor="ctr"/>
            <a:lstStyle/>
            <a:p>
              <a:pPr algn="ctr">
                <a:lnSpc>
                  <a:spcPts val="2859"/>
                </a:lnSpc>
              </a:pPr>
              <a:endParaRPr/>
            </a:p>
          </p:txBody>
        </p:sp>
      </p:grpSp>
      <p:sp>
        <p:nvSpPr>
          <p:cNvPr id="5" name="AutoShape 5"/>
          <p:cNvSpPr/>
          <p:nvPr/>
        </p:nvSpPr>
        <p:spPr>
          <a:xfrm>
            <a:off x="603627" y="1482468"/>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6" name="Group 6"/>
          <p:cNvGrpSpPr/>
          <p:nvPr/>
        </p:nvGrpSpPr>
        <p:grpSpPr>
          <a:xfrm>
            <a:off x="1028700" y="920290"/>
            <a:ext cx="263243" cy="2632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436469" y="920290"/>
            <a:ext cx="263243" cy="2632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844238" y="920290"/>
            <a:ext cx="263243" cy="2632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3631319" y="1582481"/>
            <a:ext cx="11025362" cy="552450"/>
          </a:xfrm>
          <a:prstGeom prst="rect">
            <a:avLst/>
          </a:prstGeom>
        </p:spPr>
        <p:txBody>
          <a:bodyPr lIns="0" tIns="0" rIns="0" bIns="0" rtlCol="0" anchor="t">
            <a:spAutoFit/>
          </a:bodyPr>
          <a:lstStyle/>
          <a:p>
            <a:pPr algn="ctr">
              <a:lnSpc>
                <a:spcPts val="3840"/>
              </a:lnSpc>
            </a:pPr>
            <a:r>
              <a:rPr lang="en-US" sz="3200">
                <a:solidFill>
                  <a:srgbClr val="000000"/>
                </a:solidFill>
                <a:latin typeface="Arial"/>
                <a:ea typeface="Arial"/>
                <a:cs typeface="Arial"/>
                <a:sym typeface="Arial"/>
              </a:rPr>
              <a:t>Benzodiazepine Vs. Opioid Withdrawal Symptoms</a:t>
            </a:r>
          </a:p>
        </p:txBody>
      </p:sp>
      <p:sp>
        <p:nvSpPr>
          <p:cNvPr id="16" name="TextBox 16"/>
          <p:cNvSpPr txBox="1"/>
          <p:nvPr/>
        </p:nvSpPr>
        <p:spPr>
          <a:xfrm>
            <a:off x="2451036" y="714374"/>
            <a:ext cx="13814464" cy="695326"/>
          </a:xfrm>
          <a:prstGeom prst="rect">
            <a:avLst/>
          </a:prstGeom>
        </p:spPr>
        <p:txBody>
          <a:bodyPr lIns="0" tIns="0" rIns="0" bIns="0" rtlCol="0" anchor="t">
            <a:spAutoFit/>
          </a:bodyPr>
          <a:lstStyle/>
          <a:p>
            <a:pPr algn="l">
              <a:lnSpc>
                <a:spcPts val="5249"/>
              </a:lnSpc>
            </a:pPr>
            <a:r>
              <a:rPr lang="en-US" sz="3499" b="1" dirty="0">
                <a:solidFill>
                  <a:srgbClr val="000000"/>
                </a:solidFill>
                <a:latin typeface="Arial Bold"/>
                <a:ea typeface="Arial Bold"/>
                <a:cs typeface="Arial Bold"/>
                <a:sym typeface="Arial Bold"/>
              </a:rPr>
              <a:t>APPENDIX B: Identifying and Responding to Withdrawal</a:t>
            </a:r>
          </a:p>
        </p:txBody>
      </p:sp>
      <p:graphicFrame>
        <p:nvGraphicFramePr>
          <p:cNvPr id="17" name="Table 17"/>
          <p:cNvGraphicFramePr>
            <a:graphicFrameLocks noGrp="1"/>
          </p:cNvGraphicFramePr>
          <p:nvPr/>
        </p:nvGraphicFramePr>
        <p:xfrm>
          <a:off x="3968989" y="2211131"/>
          <a:ext cx="10350022" cy="7394831"/>
        </p:xfrm>
        <a:graphic>
          <a:graphicData uri="http://schemas.openxmlformats.org/drawingml/2006/table">
            <a:tbl>
              <a:tblPr/>
              <a:tblGrid>
                <a:gridCol w="5276086">
                  <a:extLst>
                    <a:ext uri="{9D8B030D-6E8A-4147-A177-3AD203B41FA5}">
                      <a16:colId xmlns:a16="http://schemas.microsoft.com/office/drawing/2014/main" val="20000"/>
                    </a:ext>
                  </a:extLst>
                </a:gridCol>
                <a:gridCol w="5073936">
                  <a:extLst>
                    <a:ext uri="{9D8B030D-6E8A-4147-A177-3AD203B41FA5}">
                      <a16:colId xmlns:a16="http://schemas.microsoft.com/office/drawing/2014/main" val="20001"/>
                    </a:ext>
                  </a:extLst>
                </a:gridCol>
              </a:tblGrid>
              <a:tr h="913702">
                <a:tc>
                  <a:txBody>
                    <a:bodyPr/>
                    <a:lstStyle/>
                    <a:p>
                      <a:pPr algn="ctr">
                        <a:lnSpc>
                          <a:spcPts val="2940"/>
                        </a:lnSpc>
                        <a:defRPr/>
                      </a:pPr>
                      <a:r>
                        <a:rPr lang="en-US" sz="2100" b="1">
                          <a:solidFill>
                            <a:srgbClr val="FFFFFF"/>
                          </a:solidFill>
                          <a:latin typeface="Arial Bold"/>
                          <a:ea typeface="Arial Bold"/>
                          <a:cs typeface="Arial Bold"/>
                          <a:sym typeface="Arial Bold"/>
                        </a:rPr>
                        <a:t>BENZODIAZEPINE WITHDRAWAL</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F608F"/>
                    </a:solidFill>
                  </a:tcPr>
                </a:tc>
                <a:tc>
                  <a:txBody>
                    <a:bodyPr/>
                    <a:lstStyle/>
                    <a:p>
                      <a:pPr algn="ctr">
                        <a:lnSpc>
                          <a:spcPts val="2940"/>
                        </a:lnSpc>
                        <a:defRPr/>
                      </a:pPr>
                      <a:r>
                        <a:rPr lang="en-US" sz="2100" b="1">
                          <a:solidFill>
                            <a:srgbClr val="FFFFFF"/>
                          </a:solidFill>
                          <a:latin typeface="Arial Bold"/>
                          <a:ea typeface="Arial Bold"/>
                          <a:cs typeface="Arial Bold"/>
                          <a:sym typeface="Arial Bold"/>
                        </a:rPr>
                        <a:t>OPIOID WITHDRAWAL</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F94B1"/>
                    </a:solidFill>
                  </a:tcPr>
                </a:tc>
                <a:extLst>
                  <a:ext uri="{0D108BD9-81ED-4DB2-BD59-A6C34878D82A}">
                    <a16:rowId xmlns:a16="http://schemas.microsoft.com/office/drawing/2014/main" val="10000"/>
                  </a:ext>
                </a:extLst>
              </a:tr>
              <a:tr h="449993">
                <a:tc>
                  <a:txBody>
                    <a:bodyPr/>
                    <a:lstStyle/>
                    <a:p>
                      <a:pPr algn="ctr">
                        <a:lnSpc>
                          <a:spcPts val="2940"/>
                        </a:lnSpc>
                        <a:defRPr/>
                      </a:pPr>
                      <a:r>
                        <a:rPr lang="en-US" sz="2100">
                          <a:solidFill>
                            <a:srgbClr val="000000"/>
                          </a:solidFill>
                          <a:latin typeface="Arial"/>
                          <a:ea typeface="Arial"/>
                          <a:cs typeface="Arial"/>
                          <a:sym typeface="Arial"/>
                        </a:rPr>
                        <a:t>Anxiety</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al"/>
                          <a:ea typeface="Arial"/>
                          <a:cs typeface="Arial"/>
                          <a:sym typeface="Arial"/>
                        </a:rPr>
                        <a:t>Anxiety</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9993">
                <a:tc>
                  <a:txBody>
                    <a:bodyPr/>
                    <a:lstStyle/>
                    <a:p>
                      <a:pPr algn="ctr">
                        <a:lnSpc>
                          <a:spcPts val="2940"/>
                        </a:lnSpc>
                        <a:defRPr/>
                      </a:pPr>
                      <a:r>
                        <a:rPr lang="en-US" sz="2100">
                          <a:solidFill>
                            <a:srgbClr val="000000"/>
                          </a:solidFill>
                          <a:latin typeface="Arial"/>
                          <a:ea typeface="Arial"/>
                          <a:cs typeface="Arial"/>
                          <a:sym typeface="Arial"/>
                        </a:rPr>
                        <a:t>Tremor</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al"/>
                          <a:ea typeface="Arial"/>
                          <a:cs typeface="Arial"/>
                          <a:sym typeface="Arial"/>
                        </a:rPr>
                        <a:t>Tremor</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8639">
                <a:tc>
                  <a:txBody>
                    <a:bodyPr/>
                    <a:lstStyle/>
                    <a:p>
                      <a:pPr algn="ctr">
                        <a:lnSpc>
                          <a:spcPts val="2940"/>
                        </a:lnSpc>
                        <a:defRPr/>
                      </a:pPr>
                      <a:r>
                        <a:rPr lang="en-US" sz="2100">
                          <a:solidFill>
                            <a:srgbClr val="000000"/>
                          </a:solidFill>
                          <a:latin typeface="Arial"/>
                          <a:ea typeface="Arial"/>
                          <a:cs typeface="Arial"/>
                          <a:sym typeface="Arial"/>
                        </a:rPr>
                        <a:t>Diaphoresis</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al"/>
                          <a:ea typeface="Arial"/>
                          <a:cs typeface="Arial"/>
                          <a:sym typeface="Arial"/>
                        </a:rPr>
                        <a:t>Diaphoresis</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28639">
                <a:tc>
                  <a:txBody>
                    <a:bodyPr/>
                    <a:lstStyle/>
                    <a:p>
                      <a:pPr algn="ctr">
                        <a:lnSpc>
                          <a:spcPts val="2940"/>
                        </a:lnSpc>
                        <a:defRPr/>
                      </a:pPr>
                      <a:r>
                        <a:rPr lang="en-US" sz="2100">
                          <a:solidFill>
                            <a:srgbClr val="000000"/>
                          </a:solidFill>
                          <a:latin typeface="Arial"/>
                          <a:ea typeface="Arial"/>
                          <a:cs typeface="Arial"/>
                          <a:sym typeface="Arial"/>
                        </a:rPr>
                        <a:t>Hypertension/Tachycardia</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al"/>
                          <a:ea typeface="Arial"/>
                          <a:cs typeface="Arial"/>
                          <a:sym typeface="Arial"/>
                        </a:rPr>
                        <a:t>Hypertension/Tachycardia</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28639">
                <a:tc>
                  <a:txBody>
                    <a:bodyPr/>
                    <a:lstStyle/>
                    <a:p>
                      <a:pPr algn="ctr">
                        <a:lnSpc>
                          <a:spcPts val="2940"/>
                        </a:lnSpc>
                        <a:defRPr/>
                      </a:pPr>
                      <a:r>
                        <a:rPr lang="en-US" sz="2100">
                          <a:solidFill>
                            <a:srgbClr val="000000"/>
                          </a:solidFill>
                          <a:latin typeface="Arial"/>
                          <a:ea typeface="Arial"/>
                          <a:cs typeface="Arial"/>
                          <a:sym typeface="Arial"/>
                        </a:rPr>
                        <a:t>Nausea/ Vomiting</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al"/>
                          <a:ea typeface="Arial"/>
                          <a:cs typeface="Arial"/>
                          <a:sym typeface="Arial"/>
                        </a:rPr>
                        <a:t>Nausea/Vomiting</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28639">
                <a:tc>
                  <a:txBody>
                    <a:bodyPr/>
                    <a:lstStyle/>
                    <a:p>
                      <a:pPr algn="ctr">
                        <a:lnSpc>
                          <a:spcPts val="2940"/>
                        </a:lnSpc>
                        <a:defRPr/>
                      </a:pPr>
                      <a:r>
                        <a:rPr lang="en-US" sz="2100">
                          <a:solidFill>
                            <a:srgbClr val="000000"/>
                          </a:solidFill>
                          <a:latin typeface="Arial"/>
                          <a:ea typeface="Arial"/>
                          <a:cs typeface="Arial"/>
                          <a:sym typeface="Arial"/>
                        </a:rPr>
                        <a:t>Headache</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al"/>
                          <a:ea typeface="Arial"/>
                          <a:cs typeface="Arial"/>
                          <a:sym typeface="Arial"/>
                        </a:rPr>
                        <a:t>Mydriasis</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28639">
                <a:tc>
                  <a:txBody>
                    <a:bodyPr/>
                    <a:lstStyle/>
                    <a:p>
                      <a:pPr algn="ctr">
                        <a:lnSpc>
                          <a:spcPts val="2940"/>
                        </a:lnSpc>
                        <a:defRPr/>
                      </a:pPr>
                      <a:r>
                        <a:rPr lang="en-US" sz="2100">
                          <a:solidFill>
                            <a:srgbClr val="FC0201"/>
                          </a:solidFill>
                          <a:latin typeface="Arial"/>
                          <a:ea typeface="Arial"/>
                          <a:cs typeface="Arial"/>
                          <a:sym typeface="Arial"/>
                        </a:rPr>
                        <a:t>Insomnia</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FC0201"/>
                          </a:solidFill>
                          <a:latin typeface="Arial"/>
                          <a:ea typeface="Arial"/>
                          <a:cs typeface="Arial"/>
                          <a:sym typeface="Arial"/>
                        </a:rPr>
                        <a:t>Severe Muscle Aches</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28639">
                <a:tc>
                  <a:txBody>
                    <a:bodyPr/>
                    <a:lstStyle/>
                    <a:p>
                      <a:pPr algn="ctr">
                        <a:lnSpc>
                          <a:spcPts val="2940"/>
                        </a:lnSpc>
                        <a:defRPr/>
                      </a:pPr>
                      <a:r>
                        <a:rPr lang="en-US" sz="2100">
                          <a:solidFill>
                            <a:srgbClr val="FC0201"/>
                          </a:solidFill>
                          <a:latin typeface="Arial"/>
                          <a:ea typeface="Arial"/>
                          <a:cs typeface="Arial"/>
                          <a:sym typeface="Arial"/>
                        </a:rPr>
                        <a:t>Psychosis</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FC0201"/>
                          </a:solidFill>
                          <a:latin typeface="Arial"/>
                          <a:ea typeface="Arial"/>
                          <a:cs typeface="Arial"/>
                          <a:sym typeface="Arial"/>
                        </a:rPr>
                        <a:t>Yawning</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823392">
                <a:tc>
                  <a:txBody>
                    <a:bodyPr/>
                    <a:lstStyle/>
                    <a:p>
                      <a:pPr algn="ctr">
                        <a:lnSpc>
                          <a:spcPts val="2940"/>
                        </a:lnSpc>
                        <a:defRPr/>
                      </a:pPr>
                      <a:r>
                        <a:rPr lang="en-US" sz="2100">
                          <a:solidFill>
                            <a:srgbClr val="FC0201"/>
                          </a:solidFill>
                          <a:latin typeface="Arial"/>
                          <a:ea typeface="Arial"/>
                          <a:cs typeface="Arial"/>
                          <a:sym typeface="Arial"/>
                        </a:rPr>
                        <a:t>Perceptual Distrubances (Audio/Visual hallucinations, Photo/phonophobia)</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FC0201"/>
                          </a:solidFill>
                          <a:latin typeface="Arial"/>
                          <a:ea typeface="Arial"/>
                          <a:cs typeface="Arial"/>
                          <a:sym typeface="Arial"/>
                        </a:rPr>
                        <a:t>Piloerection</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28639">
                <a:tc>
                  <a:txBody>
                    <a:bodyPr/>
                    <a:lstStyle/>
                    <a:p>
                      <a:pPr algn="ctr">
                        <a:lnSpc>
                          <a:spcPts val="2940"/>
                        </a:lnSpc>
                        <a:defRPr/>
                      </a:pPr>
                      <a:r>
                        <a:rPr lang="en-US" sz="2100">
                          <a:solidFill>
                            <a:srgbClr val="FC0201"/>
                          </a:solidFill>
                          <a:latin typeface="Arial"/>
                          <a:ea typeface="Arial"/>
                          <a:cs typeface="Arial"/>
                          <a:sym typeface="Arial"/>
                        </a:rPr>
                        <a:t>Delerium</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FC0201"/>
                          </a:solidFill>
                          <a:latin typeface="Arial"/>
                          <a:ea typeface="Arial"/>
                          <a:cs typeface="Arial"/>
                          <a:sym typeface="Arial"/>
                        </a:rPr>
                        <a:t>Rhinorrhea</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28639">
                <a:tc>
                  <a:txBody>
                    <a:bodyPr/>
                    <a:lstStyle/>
                    <a:p>
                      <a:pPr algn="ctr">
                        <a:lnSpc>
                          <a:spcPts val="2940"/>
                        </a:lnSpc>
                        <a:defRPr/>
                      </a:pPr>
                      <a:r>
                        <a:rPr lang="en-US" sz="2100">
                          <a:solidFill>
                            <a:srgbClr val="FC0201"/>
                          </a:solidFill>
                          <a:latin typeface="Arial"/>
                          <a:ea typeface="Arial"/>
                          <a:cs typeface="Arial"/>
                          <a:sym typeface="Arial"/>
                        </a:rPr>
                        <a:t>Seizures</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FC0201"/>
                          </a:solidFill>
                          <a:latin typeface="Arial"/>
                          <a:ea typeface="Arial"/>
                          <a:cs typeface="Arial"/>
                          <a:sym typeface="Arial"/>
                        </a:rPr>
                        <a:t>Diarrhea</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528639">
                <a:tc>
                  <a:txBody>
                    <a:bodyPr/>
                    <a:lstStyle/>
                    <a:p>
                      <a:pPr algn="ctr">
                        <a:lnSpc>
                          <a:spcPts val="2940"/>
                        </a:lnSpc>
                        <a:defRPr/>
                      </a:pPr>
                      <a:r>
                        <a:rPr lang="en-US" sz="2100">
                          <a:solidFill>
                            <a:srgbClr val="FC0201"/>
                          </a:solidFill>
                          <a:latin typeface="Arial"/>
                          <a:ea typeface="Arial"/>
                          <a:cs typeface="Arial"/>
                          <a:sym typeface="Arial"/>
                        </a:rPr>
                        <a:t>Catatonia</a:t>
                      </a: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endParaRPr lang="en-US" sz="1100"/>
                    </a:p>
                  </a:txBody>
                  <a:tcPr marL="9525" marR="9525" marT="9525" marB="95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18" name="Freeform 18"/>
          <p:cNvSpPr/>
          <p:nvPr/>
        </p:nvSpPr>
        <p:spPr>
          <a:xfrm>
            <a:off x="16066049" y="698518"/>
            <a:ext cx="1193251" cy="485016"/>
          </a:xfrm>
          <a:custGeom>
            <a:avLst/>
            <a:gdLst/>
            <a:ahLst/>
            <a:cxnLst/>
            <a:rect l="l" t="t" r="r" b="b"/>
            <a:pathLst>
              <a:path w="1193251" h="485016">
                <a:moveTo>
                  <a:pt x="0" y="0"/>
                </a:moveTo>
                <a:lnTo>
                  <a:pt x="1193251" y="0"/>
                </a:lnTo>
                <a:lnTo>
                  <a:pt x="1193251" y="485015"/>
                </a:lnTo>
                <a:lnTo>
                  <a:pt x="0" y="485015"/>
                </a:lnTo>
                <a:lnTo>
                  <a:pt x="0" y="0"/>
                </a:lnTo>
                <a:close/>
              </a:path>
            </a:pathLst>
          </a:custGeom>
          <a:blipFill>
            <a:blip r:embed="rId2"/>
            <a:stretch>
              <a:fillRect t="-71968" b="-74054"/>
            </a:stretch>
          </a:blipFill>
        </p:spPr>
        <p:txBody>
          <a:bodyPr/>
          <a:lstStyle/>
          <a:p>
            <a:endParaRPr lang="en-CA"/>
          </a:p>
        </p:txBody>
      </p:sp>
      <p:grpSp>
        <p:nvGrpSpPr>
          <p:cNvPr id="19" name="Group 19"/>
          <p:cNvGrpSpPr/>
          <p:nvPr/>
        </p:nvGrpSpPr>
        <p:grpSpPr>
          <a:xfrm>
            <a:off x="15373701" y="8000287"/>
            <a:ext cx="1384696" cy="1384696"/>
            <a:chOff x="0" y="0"/>
            <a:chExt cx="1846262" cy="1846262"/>
          </a:xfrm>
        </p:grpSpPr>
        <p:sp>
          <p:nvSpPr>
            <p:cNvPr id="20" name="Freeform 20"/>
            <p:cNvSpPr/>
            <p:nvPr/>
          </p:nvSpPr>
          <p:spPr>
            <a:xfrm>
              <a:off x="0" y="0"/>
              <a:ext cx="1846262" cy="1846262"/>
            </a:xfrm>
            <a:custGeom>
              <a:avLst/>
              <a:gdLst/>
              <a:ahLst/>
              <a:cxnLst/>
              <a:rect l="l" t="t" r="r" b="b"/>
              <a:pathLst>
                <a:path w="1846262" h="1846262">
                  <a:moveTo>
                    <a:pt x="0" y="0"/>
                  </a:moveTo>
                  <a:lnTo>
                    <a:pt x="1846262" y="0"/>
                  </a:lnTo>
                  <a:lnTo>
                    <a:pt x="1846262" y="1846262"/>
                  </a:lnTo>
                  <a:lnTo>
                    <a:pt x="0" y="18462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sp>
        <p:nvSpPr>
          <p:cNvPr id="21" name="TextBox 21"/>
          <p:cNvSpPr txBox="1"/>
          <p:nvPr/>
        </p:nvSpPr>
        <p:spPr>
          <a:xfrm>
            <a:off x="15516495" y="7338864"/>
            <a:ext cx="1080057" cy="632967"/>
          </a:xfrm>
          <a:prstGeom prst="rect">
            <a:avLst/>
          </a:prstGeom>
        </p:spPr>
        <p:txBody>
          <a:bodyPr lIns="0" tIns="0" rIns="0" bIns="0" rtlCol="0" anchor="t">
            <a:spAutoFit/>
          </a:bodyPr>
          <a:lstStyle/>
          <a:p>
            <a:pPr algn="ctr">
              <a:lnSpc>
                <a:spcPts val="1205"/>
              </a:lnSpc>
            </a:pPr>
            <a:r>
              <a:rPr lang="en-US" sz="1205" b="1">
                <a:solidFill>
                  <a:srgbClr val="000000"/>
                </a:solidFill>
                <a:latin typeface="Arial Bold"/>
                <a:ea typeface="Arial Bold"/>
                <a:cs typeface="Arial Bold"/>
                <a:sym typeface="Arial Bold"/>
              </a:rPr>
              <a:t>Withdrawlal from Benzo Contamination VCH Guidance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540297"/>
            <a:ext cx="17080749" cy="9268143"/>
            <a:chOff x="0" y="0"/>
            <a:chExt cx="4274726" cy="2319498"/>
          </a:xfrm>
        </p:grpSpPr>
        <p:sp>
          <p:nvSpPr>
            <p:cNvPr id="3" name="Freeform 3"/>
            <p:cNvSpPr/>
            <p:nvPr/>
          </p:nvSpPr>
          <p:spPr>
            <a:xfrm>
              <a:off x="0" y="0"/>
              <a:ext cx="4274726" cy="2319499"/>
            </a:xfrm>
            <a:custGeom>
              <a:avLst/>
              <a:gdLst/>
              <a:ahLst/>
              <a:cxnLst/>
              <a:rect l="l" t="t" r="r" b="b"/>
              <a:pathLst>
                <a:path w="4274726" h="2319499">
                  <a:moveTo>
                    <a:pt x="14051" y="0"/>
                  </a:moveTo>
                  <a:lnTo>
                    <a:pt x="4260675" y="0"/>
                  </a:lnTo>
                  <a:cubicBezTo>
                    <a:pt x="4268435" y="0"/>
                    <a:pt x="4274726" y="6291"/>
                    <a:pt x="4274726" y="14051"/>
                  </a:cubicBezTo>
                  <a:lnTo>
                    <a:pt x="4274726" y="2305448"/>
                  </a:lnTo>
                  <a:cubicBezTo>
                    <a:pt x="4274726" y="2313208"/>
                    <a:pt x="4268435" y="2319499"/>
                    <a:pt x="4260675" y="2319499"/>
                  </a:cubicBezTo>
                  <a:lnTo>
                    <a:pt x="14051" y="2319499"/>
                  </a:lnTo>
                  <a:cubicBezTo>
                    <a:pt x="6291" y="2319499"/>
                    <a:pt x="0" y="2313208"/>
                    <a:pt x="0" y="2305448"/>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338548"/>
            </a:xfrm>
            <a:prstGeom prst="rect">
              <a:avLst/>
            </a:prstGeom>
          </p:spPr>
          <p:txBody>
            <a:bodyPr lIns="50800" tIns="50800" rIns="50800" bIns="50800" rtlCol="0" anchor="ctr"/>
            <a:lstStyle/>
            <a:p>
              <a:pPr algn="ctr">
                <a:lnSpc>
                  <a:spcPts val="2859"/>
                </a:lnSpc>
              </a:pPr>
              <a:endParaRPr/>
            </a:p>
          </p:txBody>
        </p:sp>
      </p:grpSp>
      <p:sp>
        <p:nvSpPr>
          <p:cNvPr id="5" name="AutoShape 5"/>
          <p:cNvSpPr/>
          <p:nvPr/>
        </p:nvSpPr>
        <p:spPr>
          <a:xfrm>
            <a:off x="603627" y="1482468"/>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6" name="Group 6"/>
          <p:cNvGrpSpPr/>
          <p:nvPr/>
        </p:nvGrpSpPr>
        <p:grpSpPr>
          <a:xfrm>
            <a:off x="1028700" y="920290"/>
            <a:ext cx="263243" cy="2632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436469" y="920290"/>
            <a:ext cx="263243" cy="2632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844238" y="920290"/>
            <a:ext cx="263243" cy="2632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2451036" y="677604"/>
            <a:ext cx="13814464" cy="695326"/>
          </a:xfrm>
          <a:prstGeom prst="rect">
            <a:avLst/>
          </a:prstGeom>
        </p:spPr>
        <p:txBody>
          <a:bodyPr lIns="0" tIns="0" rIns="0" bIns="0" rtlCol="0" anchor="t">
            <a:spAutoFit/>
          </a:bodyPr>
          <a:lstStyle/>
          <a:p>
            <a:pPr algn="l">
              <a:lnSpc>
                <a:spcPts val="5249"/>
              </a:lnSpc>
            </a:pPr>
            <a:r>
              <a:rPr lang="en-US" sz="3499" b="1">
                <a:solidFill>
                  <a:srgbClr val="000000"/>
                </a:solidFill>
                <a:latin typeface="Arial Bold"/>
                <a:ea typeface="Arial Bold"/>
                <a:cs typeface="Arial Bold"/>
                <a:sym typeface="Arial Bold"/>
              </a:rPr>
              <a:t>APPENDIX C: OAT Administration and Assessment</a:t>
            </a:r>
          </a:p>
        </p:txBody>
      </p:sp>
      <p:sp>
        <p:nvSpPr>
          <p:cNvPr id="16" name="Freeform 16"/>
          <p:cNvSpPr/>
          <p:nvPr/>
        </p:nvSpPr>
        <p:spPr>
          <a:xfrm>
            <a:off x="16066049" y="698518"/>
            <a:ext cx="1193251" cy="485016"/>
          </a:xfrm>
          <a:custGeom>
            <a:avLst/>
            <a:gdLst/>
            <a:ahLst/>
            <a:cxnLst/>
            <a:rect l="l" t="t" r="r" b="b"/>
            <a:pathLst>
              <a:path w="1193251" h="485016">
                <a:moveTo>
                  <a:pt x="0" y="0"/>
                </a:moveTo>
                <a:lnTo>
                  <a:pt x="1193251" y="0"/>
                </a:lnTo>
                <a:lnTo>
                  <a:pt x="1193251" y="485015"/>
                </a:lnTo>
                <a:lnTo>
                  <a:pt x="0" y="485015"/>
                </a:lnTo>
                <a:lnTo>
                  <a:pt x="0" y="0"/>
                </a:lnTo>
                <a:close/>
              </a:path>
            </a:pathLst>
          </a:custGeom>
          <a:blipFill>
            <a:blip r:embed="rId2"/>
            <a:stretch>
              <a:fillRect t="-71968" b="-74054"/>
            </a:stretch>
          </a:blipFill>
        </p:spPr>
        <p:txBody>
          <a:bodyPr/>
          <a:lstStyle/>
          <a:p>
            <a:endParaRPr lang="en-CA"/>
          </a:p>
        </p:txBody>
      </p:sp>
      <p:sp>
        <p:nvSpPr>
          <p:cNvPr id="17" name="Freeform 17"/>
          <p:cNvSpPr/>
          <p:nvPr/>
        </p:nvSpPr>
        <p:spPr>
          <a:xfrm>
            <a:off x="926321" y="2780651"/>
            <a:ext cx="13362620" cy="5879553"/>
          </a:xfrm>
          <a:custGeom>
            <a:avLst/>
            <a:gdLst/>
            <a:ahLst/>
            <a:cxnLst/>
            <a:rect l="l" t="t" r="r" b="b"/>
            <a:pathLst>
              <a:path w="13362620" h="5879553">
                <a:moveTo>
                  <a:pt x="0" y="0"/>
                </a:moveTo>
                <a:lnTo>
                  <a:pt x="13362620" y="0"/>
                </a:lnTo>
                <a:lnTo>
                  <a:pt x="13362620" y="5879553"/>
                </a:lnTo>
                <a:lnTo>
                  <a:pt x="0" y="5879553"/>
                </a:lnTo>
                <a:lnTo>
                  <a:pt x="0" y="0"/>
                </a:lnTo>
                <a:close/>
              </a:path>
            </a:pathLst>
          </a:custGeom>
          <a:blipFill>
            <a:blip r:embed="rId3"/>
            <a:stretch>
              <a:fillRect/>
            </a:stretch>
          </a:blipFill>
        </p:spPr>
        <p:txBody>
          <a:bodyPr/>
          <a:lstStyle/>
          <a:p>
            <a:endParaRPr lang="en-CA"/>
          </a:p>
        </p:txBody>
      </p:sp>
      <p:sp>
        <p:nvSpPr>
          <p:cNvPr id="18" name="TextBox 18"/>
          <p:cNvSpPr txBox="1"/>
          <p:nvPr/>
        </p:nvSpPr>
        <p:spPr>
          <a:xfrm>
            <a:off x="2094950" y="2055174"/>
            <a:ext cx="11025362" cy="487313"/>
          </a:xfrm>
          <a:prstGeom prst="rect">
            <a:avLst/>
          </a:prstGeom>
        </p:spPr>
        <p:txBody>
          <a:bodyPr lIns="0" tIns="0" rIns="0" bIns="0" rtlCol="0" anchor="t">
            <a:spAutoFit/>
          </a:bodyPr>
          <a:lstStyle/>
          <a:p>
            <a:pPr algn="ctr">
              <a:lnSpc>
                <a:spcPts val="3840"/>
              </a:lnSpc>
            </a:pPr>
            <a:r>
              <a:rPr lang="en-US" sz="3200" b="1" dirty="0" err="1">
                <a:solidFill>
                  <a:srgbClr val="000000"/>
                </a:solidFill>
                <a:latin typeface="Arial"/>
                <a:ea typeface="Arial"/>
                <a:cs typeface="Arial"/>
                <a:sym typeface="Arial"/>
              </a:rPr>
              <a:t>Pasero</a:t>
            </a:r>
            <a:r>
              <a:rPr lang="en-US" sz="3200" b="1" dirty="0">
                <a:solidFill>
                  <a:srgbClr val="000000"/>
                </a:solidFill>
                <a:latin typeface="Arial"/>
                <a:ea typeface="Arial"/>
                <a:cs typeface="Arial"/>
                <a:sym typeface="Arial"/>
              </a:rPr>
              <a:t> Opioid-induced Sedation Scale (POSS)</a:t>
            </a:r>
          </a:p>
        </p:txBody>
      </p:sp>
      <p:sp>
        <p:nvSpPr>
          <p:cNvPr id="19" name="Freeform 19">
            <a:hlinkClick r:id="rId4" tooltip="https://www.tiktok.com/@jimbriantbanusan/video/7231022940282686725"/>
          </p:cNvPr>
          <p:cNvSpPr/>
          <p:nvPr/>
        </p:nvSpPr>
        <p:spPr>
          <a:xfrm>
            <a:off x="14755164" y="2970218"/>
            <a:ext cx="1778106" cy="1794880"/>
          </a:xfrm>
          <a:custGeom>
            <a:avLst/>
            <a:gdLst/>
            <a:ahLst/>
            <a:cxnLst/>
            <a:rect l="l" t="t" r="r" b="b"/>
            <a:pathLst>
              <a:path w="1778106" h="1794880">
                <a:moveTo>
                  <a:pt x="0" y="0"/>
                </a:moveTo>
                <a:lnTo>
                  <a:pt x="1778106" y="0"/>
                </a:lnTo>
                <a:lnTo>
                  <a:pt x="1778106" y="1794880"/>
                </a:lnTo>
                <a:lnTo>
                  <a:pt x="0" y="1794880"/>
                </a:lnTo>
                <a:lnTo>
                  <a:pt x="0" y="0"/>
                </a:lnTo>
                <a:close/>
              </a:path>
            </a:pathLst>
          </a:custGeom>
          <a:blipFill>
            <a:blip r:embed="rId5"/>
            <a:stretch>
              <a:fillRect/>
            </a:stretch>
          </a:blipFill>
        </p:spPr>
        <p:txBody>
          <a:bodyPr/>
          <a:lstStyle/>
          <a:p>
            <a:endParaRPr lang="en-CA"/>
          </a:p>
        </p:txBody>
      </p:sp>
      <p:sp>
        <p:nvSpPr>
          <p:cNvPr id="20" name="TextBox 20"/>
          <p:cNvSpPr txBox="1"/>
          <p:nvPr/>
        </p:nvSpPr>
        <p:spPr>
          <a:xfrm>
            <a:off x="14765029" y="4715770"/>
            <a:ext cx="1768241" cy="1002929"/>
          </a:xfrm>
          <a:prstGeom prst="rect">
            <a:avLst/>
          </a:prstGeom>
        </p:spPr>
        <p:txBody>
          <a:bodyPr lIns="0" tIns="0" rIns="0" bIns="0" rtlCol="0" anchor="t">
            <a:spAutoFit/>
          </a:bodyPr>
          <a:lstStyle/>
          <a:p>
            <a:pPr algn="ctr">
              <a:lnSpc>
                <a:spcPts val="2579"/>
              </a:lnSpc>
            </a:pPr>
            <a:r>
              <a:rPr lang="en-US" sz="1719">
                <a:solidFill>
                  <a:srgbClr val="000000"/>
                </a:solidFill>
                <a:latin typeface="Arial"/>
                <a:ea typeface="Arial"/>
                <a:cs typeface="Arial"/>
                <a:sym typeface="Arial"/>
              </a:rPr>
              <a:t>Short TikTok:</a:t>
            </a:r>
          </a:p>
          <a:p>
            <a:pPr algn="ctr">
              <a:lnSpc>
                <a:spcPts val="2579"/>
              </a:lnSpc>
            </a:pPr>
            <a:r>
              <a:rPr lang="en-US" sz="1719">
                <a:solidFill>
                  <a:srgbClr val="000000"/>
                </a:solidFill>
                <a:latin typeface="Arial"/>
                <a:ea typeface="Arial"/>
                <a:cs typeface="Arial"/>
                <a:sym typeface="Arial"/>
              </a:rPr>
              <a:t> </a:t>
            </a:r>
            <a:r>
              <a:rPr lang="en-US" sz="1719" b="1">
                <a:solidFill>
                  <a:srgbClr val="000000"/>
                </a:solidFill>
                <a:latin typeface="Arial Bold"/>
                <a:ea typeface="Arial Bold"/>
                <a:cs typeface="Arial Bold"/>
                <a:sym typeface="Arial Bold"/>
              </a:rPr>
              <a:t>How to use POSS</a:t>
            </a:r>
          </a:p>
        </p:txBody>
      </p:sp>
      <p:sp>
        <p:nvSpPr>
          <p:cNvPr id="21" name="Freeform 21">
            <a:hlinkClick r:id="rId6" tooltip="https://youtu.be/92X9JaqJ1zw?feature=shared"/>
          </p:cNvPr>
          <p:cNvSpPr/>
          <p:nvPr/>
        </p:nvSpPr>
        <p:spPr>
          <a:xfrm>
            <a:off x="14765029" y="6064470"/>
            <a:ext cx="1768241" cy="1716445"/>
          </a:xfrm>
          <a:custGeom>
            <a:avLst/>
            <a:gdLst/>
            <a:ahLst/>
            <a:cxnLst/>
            <a:rect l="l" t="t" r="r" b="b"/>
            <a:pathLst>
              <a:path w="1768241" h="1716445">
                <a:moveTo>
                  <a:pt x="0" y="0"/>
                </a:moveTo>
                <a:lnTo>
                  <a:pt x="1768241" y="0"/>
                </a:lnTo>
                <a:lnTo>
                  <a:pt x="1768241" y="1716445"/>
                </a:lnTo>
                <a:lnTo>
                  <a:pt x="0" y="1716445"/>
                </a:lnTo>
                <a:lnTo>
                  <a:pt x="0" y="0"/>
                </a:lnTo>
                <a:close/>
              </a:path>
            </a:pathLst>
          </a:custGeom>
          <a:blipFill>
            <a:blip r:embed="rId7"/>
            <a:stretch>
              <a:fillRect r="-2955" b="-2848"/>
            </a:stretch>
          </a:blipFill>
        </p:spPr>
        <p:txBody>
          <a:bodyPr/>
          <a:lstStyle/>
          <a:p>
            <a:endParaRPr lang="en-CA"/>
          </a:p>
        </p:txBody>
      </p:sp>
      <p:sp>
        <p:nvSpPr>
          <p:cNvPr id="22" name="TextBox 22"/>
          <p:cNvSpPr txBox="1"/>
          <p:nvPr/>
        </p:nvSpPr>
        <p:spPr>
          <a:xfrm>
            <a:off x="14496979" y="7795282"/>
            <a:ext cx="2304342" cy="675356"/>
          </a:xfrm>
          <a:prstGeom prst="rect">
            <a:avLst/>
          </a:prstGeom>
        </p:spPr>
        <p:txBody>
          <a:bodyPr lIns="0" tIns="0" rIns="0" bIns="0" rtlCol="0" anchor="t">
            <a:spAutoFit/>
          </a:bodyPr>
          <a:lstStyle/>
          <a:p>
            <a:pPr algn="ctr">
              <a:lnSpc>
                <a:spcPts val="2579"/>
              </a:lnSpc>
            </a:pPr>
            <a:r>
              <a:rPr lang="en-US" sz="1719">
                <a:solidFill>
                  <a:srgbClr val="000000"/>
                </a:solidFill>
                <a:latin typeface="Arial"/>
                <a:ea typeface="Arial"/>
                <a:cs typeface="Arial"/>
                <a:sym typeface="Arial"/>
              </a:rPr>
              <a:t>Video: </a:t>
            </a:r>
            <a:r>
              <a:rPr lang="en-US" sz="1719" b="1">
                <a:solidFill>
                  <a:srgbClr val="000000"/>
                </a:solidFill>
                <a:latin typeface="Arial Bold"/>
                <a:ea typeface="Arial Bold"/>
                <a:cs typeface="Arial Bold"/>
                <a:sym typeface="Arial Bold"/>
              </a:rPr>
              <a:t>How to document POSS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540297"/>
            <a:ext cx="17080749" cy="9487310"/>
            <a:chOff x="0" y="0"/>
            <a:chExt cx="4274726" cy="2374349"/>
          </a:xfrm>
        </p:grpSpPr>
        <p:sp>
          <p:nvSpPr>
            <p:cNvPr id="3" name="Freeform 3"/>
            <p:cNvSpPr/>
            <p:nvPr/>
          </p:nvSpPr>
          <p:spPr>
            <a:xfrm>
              <a:off x="0" y="0"/>
              <a:ext cx="4274726" cy="2374348"/>
            </a:xfrm>
            <a:custGeom>
              <a:avLst/>
              <a:gdLst/>
              <a:ahLst/>
              <a:cxnLst/>
              <a:rect l="l" t="t" r="r" b="b"/>
              <a:pathLst>
                <a:path w="4274726" h="2374348">
                  <a:moveTo>
                    <a:pt x="14051" y="0"/>
                  </a:moveTo>
                  <a:lnTo>
                    <a:pt x="4260675" y="0"/>
                  </a:lnTo>
                  <a:cubicBezTo>
                    <a:pt x="4268435" y="0"/>
                    <a:pt x="4274726" y="6291"/>
                    <a:pt x="4274726" y="14051"/>
                  </a:cubicBezTo>
                  <a:lnTo>
                    <a:pt x="4274726" y="2360298"/>
                  </a:lnTo>
                  <a:cubicBezTo>
                    <a:pt x="4274726" y="2364024"/>
                    <a:pt x="4273245" y="2367598"/>
                    <a:pt x="4270611" y="2370233"/>
                  </a:cubicBezTo>
                  <a:cubicBezTo>
                    <a:pt x="4267976" y="2372868"/>
                    <a:pt x="4264402" y="2374348"/>
                    <a:pt x="4260675" y="2374348"/>
                  </a:cubicBezTo>
                  <a:lnTo>
                    <a:pt x="14051" y="2374348"/>
                  </a:lnTo>
                  <a:cubicBezTo>
                    <a:pt x="6291" y="2374348"/>
                    <a:pt x="0" y="2368058"/>
                    <a:pt x="0" y="2360298"/>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393399"/>
            </a:xfrm>
            <a:prstGeom prst="rect">
              <a:avLst/>
            </a:prstGeom>
          </p:spPr>
          <p:txBody>
            <a:bodyPr lIns="50800" tIns="50800" rIns="50800" bIns="50800" rtlCol="0" anchor="ctr"/>
            <a:lstStyle/>
            <a:p>
              <a:pPr algn="ctr">
                <a:lnSpc>
                  <a:spcPts val="2859"/>
                </a:lnSpc>
              </a:pPr>
              <a:endParaRPr/>
            </a:p>
          </p:txBody>
        </p:sp>
      </p:grpSp>
      <p:sp>
        <p:nvSpPr>
          <p:cNvPr id="5" name="AutoShape 5"/>
          <p:cNvSpPr/>
          <p:nvPr/>
        </p:nvSpPr>
        <p:spPr>
          <a:xfrm>
            <a:off x="603627" y="1482468"/>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6" name="Group 6"/>
          <p:cNvGrpSpPr/>
          <p:nvPr/>
        </p:nvGrpSpPr>
        <p:grpSpPr>
          <a:xfrm>
            <a:off x="1028700" y="920290"/>
            <a:ext cx="263243" cy="2632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436469" y="920290"/>
            <a:ext cx="263243" cy="2632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844238" y="920290"/>
            <a:ext cx="263243" cy="2632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2451036" y="677604"/>
            <a:ext cx="13814464" cy="695326"/>
          </a:xfrm>
          <a:prstGeom prst="rect">
            <a:avLst/>
          </a:prstGeom>
        </p:spPr>
        <p:txBody>
          <a:bodyPr lIns="0" tIns="0" rIns="0" bIns="0" rtlCol="0" anchor="t">
            <a:spAutoFit/>
          </a:bodyPr>
          <a:lstStyle/>
          <a:p>
            <a:pPr algn="l">
              <a:lnSpc>
                <a:spcPts val="5249"/>
              </a:lnSpc>
            </a:pPr>
            <a:r>
              <a:rPr lang="en-US" sz="3499" b="1">
                <a:solidFill>
                  <a:srgbClr val="000000"/>
                </a:solidFill>
                <a:latin typeface="Arial Bold"/>
                <a:ea typeface="Arial Bold"/>
                <a:cs typeface="Arial Bold"/>
                <a:sym typeface="Arial Bold"/>
              </a:rPr>
              <a:t>APPENDIX C: OAT Administration and Assessment</a:t>
            </a:r>
          </a:p>
        </p:txBody>
      </p:sp>
      <p:sp>
        <p:nvSpPr>
          <p:cNvPr id="16" name="Freeform 16"/>
          <p:cNvSpPr/>
          <p:nvPr/>
        </p:nvSpPr>
        <p:spPr>
          <a:xfrm>
            <a:off x="16066049" y="698518"/>
            <a:ext cx="1193251" cy="485016"/>
          </a:xfrm>
          <a:custGeom>
            <a:avLst/>
            <a:gdLst/>
            <a:ahLst/>
            <a:cxnLst/>
            <a:rect l="l" t="t" r="r" b="b"/>
            <a:pathLst>
              <a:path w="1193251" h="485016">
                <a:moveTo>
                  <a:pt x="0" y="0"/>
                </a:moveTo>
                <a:lnTo>
                  <a:pt x="1193251" y="0"/>
                </a:lnTo>
                <a:lnTo>
                  <a:pt x="1193251" y="485015"/>
                </a:lnTo>
                <a:lnTo>
                  <a:pt x="0" y="485015"/>
                </a:lnTo>
                <a:lnTo>
                  <a:pt x="0" y="0"/>
                </a:lnTo>
                <a:close/>
              </a:path>
            </a:pathLst>
          </a:custGeom>
          <a:blipFill>
            <a:blip r:embed="rId2"/>
            <a:stretch>
              <a:fillRect t="-71968" b="-74054"/>
            </a:stretch>
          </a:blipFill>
        </p:spPr>
        <p:txBody>
          <a:bodyPr/>
          <a:lstStyle/>
          <a:p>
            <a:endParaRPr lang="en-CA"/>
          </a:p>
        </p:txBody>
      </p:sp>
      <p:sp>
        <p:nvSpPr>
          <p:cNvPr id="17" name="TextBox 17"/>
          <p:cNvSpPr txBox="1"/>
          <p:nvPr/>
        </p:nvSpPr>
        <p:spPr>
          <a:xfrm>
            <a:off x="5167002" y="1515806"/>
            <a:ext cx="7953995" cy="948978"/>
          </a:xfrm>
          <a:prstGeom prst="rect">
            <a:avLst/>
          </a:prstGeom>
        </p:spPr>
        <p:txBody>
          <a:bodyPr lIns="0" tIns="0" rIns="0" bIns="0" rtlCol="0" anchor="t">
            <a:spAutoFit/>
          </a:bodyPr>
          <a:lstStyle/>
          <a:p>
            <a:pPr algn="ctr">
              <a:lnSpc>
                <a:spcPts val="3720"/>
              </a:lnSpc>
            </a:pPr>
            <a:r>
              <a:rPr lang="en-US" sz="3100" b="1" dirty="0">
                <a:solidFill>
                  <a:srgbClr val="000000"/>
                </a:solidFill>
                <a:latin typeface="Arial"/>
                <a:ea typeface="Arial"/>
                <a:cs typeface="Arial"/>
                <a:sym typeface="Arial"/>
              </a:rPr>
              <a:t>ED Opioid Withdrawal Power Plan Example</a:t>
            </a:r>
          </a:p>
        </p:txBody>
      </p:sp>
      <p:sp>
        <p:nvSpPr>
          <p:cNvPr id="18" name="TextBox 18"/>
          <p:cNvSpPr txBox="1"/>
          <p:nvPr/>
        </p:nvSpPr>
        <p:spPr>
          <a:xfrm>
            <a:off x="1890134" y="8235844"/>
            <a:ext cx="6797859" cy="304800"/>
          </a:xfrm>
          <a:prstGeom prst="rect">
            <a:avLst/>
          </a:prstGeom>
        </p:spPr>
        <p:txBody>
          <a:bodyPr lIns="0" tIns="0" rIns="0" bIns="0" rtlCol="0" anchor="t">
            <a:spAutoFit/>
          </a:bodyPr>
          <a:lstStyle/>
          <a:p>
            <a:pPr algn="ctr">
              <a:lnSpc>
                <a:spcPts val="2160"/>
              </a:lnSpc>
            </a:pPr>
            <a:r>
              <a:rPr lang="en-US" sz="1800" b="1">
                <a:solidFill>
                  <a:srgbClr val="FF3131"/>
                </a:solidFill>
                <a:latin typeface="Arial Bold"/>
                <a:ea typeface="Arial Bold"/>
                <a:cs typeface="Arial Bold"/>
                <a:sym typeface="Arial Bold"/>
              </a:rPr>
              <a:t>Take note of the different tolerance levels and dosage ranges.</a:t>
            </a:r>
          </a:p>
        </p:txBody>
      </p:sp>
      <p:sp>
        <p:nvSpPr>
          <p:cNvPr id="19" name="Freeform 19"/>
          <p:cNvSpPr/>
          <p:nvPr/>
        </p:nvSpPr>
        <p:spPr>
          <a:xfrm>
            <a:off x="863670" y="1999450"/>
            <a:ext cx="16560659" cy="6145603"/>
          </a:xfrm>
          <a:custGeom>
            <a:avLst/>
            <a:gdLst/>
            <a:ahLst/>
            <a:cxnLst/>
            <a:rect l="l" t="t" r="r" b="b"/>
            <a:pathLst>
              <a:path w="16560659" h="6145603">
                <a:moveTo>
                  <a:pt x="0" y="0"/>
                </a:moveTo>
                <a:lnTo>
                  <a:pt x="16560660" y="0"/>
                </a:lnTo>
                <a:lnTo>
                  <a:pt x="16560660" y="6145603"/>
                </a:lnTo>
                <a:lnTo>
                  <a:pt x="0" y="6145603"/>
                </a:lnTo>
                <a:lnTo>
                  <a:pt x="0" y="0"/>
                </a:lnTo>
                <a:close/>
              </a:path>
            </a:pathLst>
          </a:custGeom>
          <a:blipFill>
            <a:blip r:embed="rId3"/>
            <a:stretch>
              <a:fillRect l="-573" t="-9309" b="-6889"/>
            </a:stretch>
          </a:blipFill>
        </p:spPr>
        <p:txBody>
          <a:bodyPr/>
          <a:lstStyle/>
          <a:p>
            <a:endParaRPr lang="en-CA"/>
          </a:p>
        </p:txBody>
      </p:sp>
      <p:sp>
        <p:nvSpPr>
          <p:cNvPr id="20" name="AutoShape 20"/>
          <p:cNvSpPr/>
          <p:nvPr/>
        </p:nvSpPr>
        <p:spPr>
          <a:xfrm>
            <a:off x="1151129" y="6017092"/>
            <a:ext cx="684979" cy="0"/>
          </a:xfrm>
          <a:prstGeom prst="line">
            <a:avLst/>
          </a:prstGeom>
          <a:ln w="38100" cap="flat">
            <a:solidFill>
              <a:srgbClr val="FC0201"/>
            </a:solidFill>
            <a:prstDash val="solid"/>
            <a:headEnd type="none" w="sm" len="sm"/>
            <a:tailEnd type="arrow" w="med" len="sm"/>
          </a:ln>
        </p:spPr>
        <p:txBody>
          <a:bodyPr/>
          <a:lstStyle/>
          <a:p>
            <a:endParaRPr lang="en-CA"/>
          </a:p>
        </p:txBody>
      </p:sp>
      <p:sp>
        <p:nvSpPr>
          <p:cNvPr id="21" name="AutoShape 21"/>
          <p:cNvSpPr/>
          <p:nvPr/>
        </p:nvSpPr>
        <p:spPr>
          <a:xfrm>
            <a:off x="1151129" y="7015188"/>
            <a:ext cx="684979" cy="0"/>
          </a:xfrm>
          <a:prstGeom prst="line">
            <a:avLst/>
          </a:prstGeom>
          <a:ln w="38100" cap="flat">
            <a:solidFill>
              <a:srgbClr val="FC0201"/>
            </a:solidFill>
            <a:prstDash val="solid"/>
            <a:headEnd type="none" w="sm" len="sm"/>
            <a:tailEnd type="arrow" w="med" len="sm"/>
          </a:ln>
        </p:spPr>
        <p:txBody>
          <a:bodyPr/>
          <a:lstStyle/>
          <a:p>
            <a:endParaRPr lang="en-CA"/>
          </a:p>
        </p:txBody>
      </p:sp>
      <p:sp>
        <p:nvSpPr>
          <p:cNvPr id="22" name="AutoShape 22"/>
          <p:cNvSpPr/>
          <p:nvPr/>
        </p:nvSpPr>
        <p:spPr>
          <a:xfrm>
            <a:off x="6938034" y="6245692"/>
            <a:ext cx="684979" cy="0"/>
          </a:xfrm>
          <a:prstGeom prst="line">
            <a:avLst/>
          </a:prstGeom>
          <a:ln w="38100" cap="flat">
            <a:solidFill>
              <a:srgbClr val="FC0201"/>
            </a:solidFill>
            <a:prstDash val="solid"/>
            <a:headEnd type="none" w="sm" len="sm"/>
            <a:tailEnd type="arrow" w="med" len="sm"/>
          </a:ln>
        </p:spPr>
        <p:txBody>
          <a:bodyPr/>
          <a:lstStyle/>
          <a:p>
            <a:endParaRPr lang="en-CA"/>
          </a:p>
        </p:txBody>
      </p:sp>
      <p:sp>
        <p:nvSpPr>
          <p:cNvPr id="23" name="TextBox 23"/>
          <p:cNvSpPr txBox="1"/>
          <p:nvPr/>
        </p:nvSpPr>
        <p:spPr>
          <a:xfrm>
            <a:off x="1028700" y="8550169"/>
            <a:ext cx="15967218" cy="1410643"/>
          </a:xfrm>
          <a:prstGeom prst="rect">
            <a:avLst/>
          </a:prstGeom>
        </p:spPr>
        <p:txBody>
          <a:bodyPr lIns="0" tIns="0" rIns="0" bIns="0" rtlCol="0" anchor="t">
            <a:spAutoFit/>
          </a:bodyPr>
          <a:lstStyle/>
          <a:p>
            <a:pPr marL="388646" lvl="1" indent="-194323" algn="l">
              <a:lnSpc>
                <a:spcPts val="2160"/>
              </a:lnSpc>
              <a:buFont typeface="Arial"/>
              <a:buChar char="•"/>
            </a:pPr>
            <a:r>
              <a:rPr lang="en-US" sz="2400" dirty="0">
                <a:solidFill>
                  <a:srgbClr val="000000"/>
                </a:solidFill>
                <a:latin typeface="Arial"/>
                <a:ea typeface="Arial"/>
                <a:cs typeface="Arial"/>
                <a:sym typeface="Arial"/>
              </a:rPr>
              <a:t>You may see more rapid titration or higher doses of medication for those with higher levels of tolerance.</a:t>
            </a:r>
          </a:p>
          <a:p>
            <a:pPr marL="388646" lvl="1" indent="-194323" algn="l">
              <a:lnSpc>
                <a:spcPts val="2160"/>
              </a:lnSpc>
              <a:buFont typeface="Arial"/>
              <a:buChar char="•"/>
            </a:pPr>
            <a:r>
              <a:rPr lang="en-US" sz="2400" dirty="0">
                <a:solidFill>
                  <a:srgbClr val="000000"/>
                </a:solidFill>
                <a:latin typeface="Arial"/>
                <a:ea typeface="Arial"/>
                <a:cs typeface="Arial"/>
                <a:sym typeface="Arial"/>
              </a:rPr>
              <a:t>If a patient is on daily dispense safer supply hydromorphone, consider asking them how much of these they would take at one time for withdrawal.</a:t>
            </a:r>
          </a:p>
          <a:p>
            <a:pPr marL="388646" lvl="1" indent="-194323" algn="l">
              <a:lnSpc>
                <a:spcPts val="2160"/>
              </a:lnSpc>
              <a:buFont typeface="Arial"/>
              <a:buChar char="•"/>
            </a:pPr>
            <a:r>
              <a:rPr lang="en-US" sz="2400" dirty="0">
                <a:solidFill>
                  <a:srgbClr val="000000"/>
                </a:solidFill>
                <a:latin typeface="Arial"/>
                <a:ea typeface="Arial"/>
                <a:cs typeface="Arial"/>
                <a:sym typeface="Arial"/>
              </a:rPr>
              <a:t>For all three tolerance levels, check in with your patient and re-assess how effective initial doses are. They may need to </a:t>
            </a:r>
            <a:r>
              <a:rPr lang="en-US" sz="2400" dirty="0" err="1">
                <a:solidFill>
                  <a:srgbClr val="000000"/>
                </a:solidFill>
                <a:latin typeface="Arial"/>
                <a:ea typeface="Arial"/>
                <a:cs typeface="Arial"/>
                <a:sym typeface="Arial"/>
              </a:rPr>
              <a:t>tirate</a:t>
            </a:r>
            <a:r>
              <a:rPr lang="en-US" sz="2400" dirty="0">
                <a:solidFill>
                  <a:srgbClr val="000000"/>
                </a:solidFill>
                <a:latin typeface="Arial"/>
                <a:ea typeface="Arial"/>
                <a:cs typeface="Arial"/>
                <a:sym typeface="Arial"/>
              </a:rPr>
              <a:t> more frequently with higher doses.</a:t>
            </a:r>
          </a:p>
        </p:txBody>
      </p:sp>
      <p:sp>
        <p:nvSpPr>
          <p:cNvPr id="24" name="AutoShape 24"/>
          <p:cNvSpPr/>
          <p:nvPr/>
        </p:nvSpPr>
        <p:spPr>
          <a:xfrm>
            <a:off x="1151129" y="8383178"/>
            <a:ext cx="684979" cy="0"/>
          </a:xfrm>
          <a:prstGeom prst="line">
            <a:avLst/>
          </a:prstGeom>
          <a:ln w="38100" cap="flat">
            <a:solidFill>
              <a:srgbClr val="FC0201"/>
            </a:solidFill>
            <a:prstDash val="solid"/>
            <a:headEnd type="none" w="sm" len="sm"/>
            <a:tailEnd type="arrow" w="med" len="sm"/>
          </a:ln>
        </p:spPr>
        <p:txBody>
          <a:bodyPr/>
          <a:lstStyle/>
          <a:p>
            <a:endParaRPr lang="en-CA"/>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540297"/>
            <a:ext cx="17080749" cy="9487310"/>
            <a:chOff x="0" y="0"/>
            <a:chExt cx="4274726" cy="2374349"/>
          </a:xfrm>
        </p:grpSpPr>
        <p:sp>
          <p:nvSpPr>
            <p:cNvPr id="3" name="Freeform 3"/>
            <p:cNvSpPr/>
            <p:nvPr/>
          </p:nvSpPr>
          <p:spPr>
            <a:xfrm>
              <a:off x="0" y="0"/>
              <a:ext cx="4274726" cy="2374348"/>
            </a:xfrm>
            <a:custGeom>
              <a:avLst/>
              <a:gdLst/>
              <a:ahLst/>
              <a:cxnLst/>
              <a:rect l="l" t="t" r="r" b="b"/>
              <a:pathLst>
                <a:path w="4274726" h="2374348">
                  <a:moveTo>
                    <a:pt x="14051" y="0"/>
                  </a:moveTo>
                  <a:lnTo>
                    <a:pt x="4260675" y="0"/>
                  </a:lnTo>
                  <a:cubicBezTo>
                    <a:pt x="4268435" y="0"/>
                    <a:pt x="4274726" y="6291"/>
                    <a:pt x="4274726" y="14051"/>
                  </a:cubicBezTo>
                  <a:lnTo>
                    <a:pt x="4274726" y="2360298"/>
                  </a:lnTo>
                  <a:cubicBezTo>
                    <a:pt x="4274726" y="2364024"/>
                    <a:pt x="4273245" y="2367598"/>
                    <a:pt x="4270611" y="2370233"/>
                  </a:cubicBezTo>
                  <a:cubicBezTo>
                    <a:pt x="4267976" y="2372868"/>
                    <a:pt x="4264402" y="2374348"/>
                    <a:pt x="4260675" y="2374348"/>
                  </a:cubicBezTo>
                  <a:lnTo>
                    <a:pt x="14051" y="2374348"/>
                  </a:lnTo>
                  <a:cubicBezTo>
                    <a:pt x="6291" y="2374348"/>
                    <a:pt x="0" y="2368058"/>
                    <a:pt x="0" y="2360298"/>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393399"/>
            </a:xfrm>
            <a:prstGeom prst="rect">
              <a:avLst/>
            </a:prstGeom>
          </p:spPr>
          <p:txBody>
            <a:bodyPr lIns="50800" tIns="50800" rIns="50800" bIns="50800" rtlCol="0" anchor="ctr"/>
            <a:lstStyle/>
            <a:p>
              <a:pPr algn="ctr">
                <a:lnSpc>
                  <a:spcPts val="2859"/>
                </a:lnSpc>
              </a:pPr>
              <a:endParaRPr/>
            </a:p>
          </p:txBody>
        </p:sp>
      </p:grpSp>
      <p:sp>
        <p:nvSpPr>
          <p:cNvPr id="5" name="AutoShape 5"/>
          <p:cNvSpPr/>
          <p:nvPr/>
        </p:nvSpPr>
        <p:spPr>
          <a:xfrm>
            <a:off x="603627" y="1482468"/>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6" name="Group 6"/>
          <p:cNvGrpSpPr/>
          <p:nvPr/>
        </p:nvGrpSpPr>
        <p:grpSpPr>
          <a:xfrm>
            <a:off x="1028700" y="920290"/>
            <a:ext cx="263243" cy="2632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436469" y="920290"/>
            <a:ext cx="263243" cy="2632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844238" y="920290"/>
            <a:ext cx="263243" cy="2632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2451036" y="677604"/>
            <a:ext cx="13814464" cy="695326"/>
          </a:xfrm>
          <a:prstGeom prst="rect">
            <a:avLst/>
          </a:prstGeom>
        </p:spPr>
        <p:txBody>
          <a:bodyPr lIns="0" tIns="0" rIns="0" bIns="0" rtlCol="0" anchor="t">
            <a:spAutoFit/>
          </a:bodyPr>
          <a:lstStyle/>
          <a:p>
            <a:pPr algn="l">
              <a:lnSpc>
                <a:spcPts val="5249"/>
              </a:lnSpc>
            </a:pPr>
            <a:r>
              <a:rPr lang="en-US" sz="3499" b="1">
                <a:solidFill>
                  <a:srgbClr val="000000"/>
                </a:solidFill>
                <a:latin typeface="Arial Bold"/>
                <a:ea typeface="Arial Bold"/>
                <a:cs typeface="Arial Bold"/>
                <a:sym typeface="Arial Bold"/>
              </a:rPr>
              <a:t>APPENDIX C: OAT Administration and Assessment</a:t>
            </a:r>
          </a:p>
        </p:txBody>
      </p:sp>
      <p:sp>
        <p:nvSpPr>
          <p:cNvPr id="16" name="Freeform 16"/>
          <p:cNvSpPr/>
          <p:nvPr/>
        </p:nvSpPr>
        <p:spPr>
          <a:xfrm>
            <a:off x="16066049" y="698518"/>
            <a:ext cx="1193251" cy="485016"/>
          </a:xfrm>
          <a:custGeom>
            <a:avLst/>
            <a:gdLst/>
            <a:ahLst/>
            <a:cxnLst/>
            <a:rect l="l" t="t" r="r" b="b"/>
            <a:pathLst>
              <a:path w="1193251" h="485016">
                <a:moveTo>
                  <a:pt x="0" y="0"/>
                </a:moveTo>
                <a:lnTo>
                  <a:pt x="1193251" y="0"/>
                </a:lnTo>
                <a:lnTo>
                  <a:pt x="1193251" y="485015"/>
                </a:lnTo>
                <a:lnTo>
                  <a:pt x="0" y="485015"/>
                </a:lnTo>
                <a:lnTo>
                  <a:pt x="0" y="0"/>
                </a:lnTo>
                <a:close/>
              </a:path>
            </a:pathLst>
          </a:custGeom>
          <a:blipFill>
            <a:blip r:embed="rId2"/>
            <a:stretch>
              <a:fillRect t="-71968" b="-74054"/>
            </a:stretch>
          </a:blipFill>
        </p:spPr>
        <p:txBody>
          <a:bodyPr/>
          <a:lstStyle/>
          <a:p>
            <a:endParaRPr lang="en-CA"/>
          </a:p>
        </p:txBody>
      </p:sp>
      <p:sp>
        <p:nvSpPr>
          <p:cNvPr id="17" name="Freeform 17"/>
          <p:cNvSpPr/>
          <p:nvPr/>
        </p:nvSpPr>
        <p:spPr>
          <a:xfrm>
            <a:off x="1445287" y="1958892"/>
            <a:ext cx="15469060" cy="6866021"/>
          </a:xfrm>
          <a:custGeom>
            <a:avLst/>
            <a:gdLst/>
            <a:ahLst/>
            <a:cxnLst/>
            <a:rect l="l" t="t" r="r" b="b"/>
            <a:pathLst>
              <a:path w="15469060" h="6866021">
                <a:moveTo>
                  <a:pt x="0" y="0"/>
                </a:moveTo>
                <a:lnTo>
                  <a:pt x="15469060" y="0"/>
                </a:lnTo>
                <a:lnTo>
                  <a:pt x="15469060" y="6866020"/>
                </a:lnTo>
                <a:lnTo>
                  <a:pt x="0" y="6866020"/>
                </a:lnTo>
                <a:lnTo>
                  <a:pt x="0" y="0"/>
                </a:lnTo>
                <a:close/>
              </a:path>
            </a:pathLst>
          </a:custGeom>
          <a:blipFill>
            <a:blip r:embed="rId3"/>
            <a:stretch>
              <a:fillRect l="-570" t="-1729" b="-17510"/>
            </a:stretch>
          </a:blipFill>
        </p:spPr>
        <p:txBody>
          <a:bodyPr/>
          <a:lstStyle/>
          <a:p>
            <a:endParaRPr lang="en-CA" dirty="0"/>
          </a:p>
        </p:txBody>
      </p:sp>
      <p:sp>
        <p:nvSpPr>
          <p:cNvPr id="18" name="TextBox 18"/>
          <p:cNvSpPr txBox="1"/>
          <p:nvPr/>
        </p:nvSpPr>
        <p:spPr>
          <a:xfrm>
            <a:off x="3221891" y="1477706"/>
            <a:ext cx="11844217" cy="461665"/>
          </a:xfrm>
          <a:prstGeom prst="rect">
            <a:avLst/>
          </a:prstGeom>
        </p:spPr>
        <p:txBody>
          <a:bodyPr lIns="0" tIns="0" rIns="0" bIns="0" rtlCol="0" anchor="t">
            <a:spAutoFit/>
          </a:bodyPr>
          <a:lstStyle/>
          <a:p>
            <a:pPr algn="ctr">
              <a:lnSpc>
                <a:spcPts val="3600"/>
              </a:lnSpc>
            </a:pPr>
            <a:r>
              <a:rPr lang="en-US" sz="3000" b="1" dirty="0">
                <a:solidFill>
                  <a:srgbClr val="000000"/>
                </a:solidFill>
                <a:latin typeface="Arial"/>
                <a:ea typeface="Arial"/>
                <a:cs typeface="Arial"/>
                <a:sym typeface="Arial"/>
              </a:rPr>
              <a:t>ED Methadone for Opioid Use Disorder (Module) Example</a:t>
            </a:r>
          </a:p>
        </p:txBody>
      </p:sp>
      <p:sp>
        <p:nvSpPr>
          <p:cNvPr id="19" name="TextBox 19"/>
          <p:cNvSpPr txBox="1"/>
          <p:nvPr/>
        </p:nvSpPr>
        <p:spPr>
          <a:xfrm>
            <a:off x="2056018" y="8939212"/>
            <a:ext cx="7292726" cy="304800"/>
          </a:xfrm>
          <a:prstGeom prst="rect">
            <a:avLst/>
          </a:prstGeom>
        </p:spPr>
        <p:txBody>
          <a:bodyPr lIns="0" tIns="0" rIns="0" bIns="0" rtlCol="0" anchor="t">
            <a:spAutoFit/>
          </a:bodyPr>
          <a:lstStyle/>
          <a:p>
            <a:pPr algn="ctr">
              <a:lnSpc>
                <a:spcPts val="2160"/>
              </a:lnSpc>
            </a:pPr>
            <a:r>
              <a:rPr lang="en-US" sz="1800" b="1">
                <a:solidFill>
                  <a:srgbClr val="FF3131"/>
                </a:solidFill>
                <a:latin typeface="Arial Bold"/>
                <a:ea typeface="Arial Bold"/>
                <a:cs typeface="Arial Bold"/>
                <a:sym typeface="Arial Bold"/>
              </a:rPr>
              <a:t>Take note of nursing related notes to help guide your practice.</a:t>
            </a:r>
          </a:p>
        </p:txBody>
      </p:sp>
      <p:sp>
        <p:nvSpPr>
          <p:cNvPr id="20" name="TextBox 20"/>
          <p:cNvSpPr txBox="1"/>
          <p:nvPr/>
        </p:nvSpPr>
        <p:spPr>
          <a:xfrm>
            <a:off x="1374659" y="9215438"/>
            <a:ext cx="15967218" cy="838200"/>
          </a:xfrm>
          <a:prstGeom prst="rect">
            <a:avLst/>
          </a:prstGeom>
        </p:spPr>
        <p:txBody>
          <a:bodyPr lIns="0" tIns="0" rIns="0" bIns="0" rtlCol="0" anchor="t">
            <a:spAutoFit/>
          </a:bodyPr>
          <a:lstStyle/>
          <a:p>
            <a:pPr marL="388646" lvl="1" indent="-194323" algn="l">
              <a:lnSpc>
                <a:spcPts val="2160"/>
              </a:lnSpc>
              <a:buFont typeface="Arial"/>
              <a:buChar char="•"/>
            </a:pPr>
            <a:r>
              <a:rPr lang="en-US" sz="1800">
                <a:solidFill>
                  <a:srgbClr val="000000"/>
                </a:solidFill>
                <a:latin typeface="Arial"/>
                <a:ea typeface="Arial"/>
                <a:cs typeface="Arial"/>
                <a:sym typeface="Arial"/>
              </a:rPr>
              <a:t>The Methadone module includes a section for initiation and continuation. Initiation section includes low and high tolerances just like the opioid withdrawal power plan. 20mg of methadone for low tolerance, 30mg for high tolerance, and 40mg for high tolerance. </a:t>
            </a:r>
          </a:p>
          <a:p>
            <a:pPr marL="388646" lvl="1" indent="-194323" algn="l">
              <a:lnSpc>
                <a:spcPts val="2160"/>
              </a:lnSpc>
              <a:buFont typeface="Arial"/>
              <a:buChar char="•"/>
            </a:pPr>
            <a:r>
              <a:rPr lang="en-US" sz="1800">
                <a:solidFill>
                  <a:srgbClr val="000000"/>
                </a:solidFill>
                <a:latin typeface="Arial"/>
                <a:ea typeface="Arial"/>
                <a:cs typeface="Arial"/>
                <a:sym typeface="Arial"/>
              </a:rPr>
              <a:t>For most patients, 40mg will still be a low dose initiation dose. Check in with your patients and be aware they may need more medication.</a:t>
            </a:r>
          </a:p>
        </p:txBody>
      </p:sp>
      <p:sp>
        <p:nvSpPr>
          <p:cNvPr id="21" name="AutoShape 21"/>
          <p:cNvSpPr/>
          <p:nvPr/>
        </p:nvSpPr>
        <p:spPr>
          <a:xfrm>
            <a:off x="1445287" y="9082087"/>
            <a:ext cx="684979" cy="0"/>
          </a:xfrm>
          <a:prstGeom prst="line">
            <a:avLst/>
          </a:prstGeom>
          <a:ln w="38100" cap="flat">
            <a:solidFill>
              <a:srgbClr val="FC0201"/>
            </a:solidFill>
            <a:prstDash val="solid"/>
            <a:headEnd type="none" w="sm" len="sm"/>
            <a:tailEnd type="arrow" w="med" len="sm"/>
          </a:ln>
        </p:spPr>
        <p:txBody>
          <a:bodyPr/>
          <a:lstStyle/>
          <a:p>
            <a:endParaRPr lang="en-CA"/>
          </a:p>
        </p:txBody>
      </p:sp>
      <p:sp>
        <p:nvSpPr>
          <p:cNvPr id="22" name="AutoShape 22"/>
          <p:cNvSpPr/>
          <p:nvPr/>
        </p:nvSpPr>
        <p:spPr>
          <a:xfrm>
            <a:off x="6793789" y="6686063"/>
            <a:ext cx="684979" cy="0"/>
          </a:xfrm>
          <a:prstGeom prst="line">
            <a:avLst/>
          </a:prstGeom>
          <a:ln w="38100" cap="flat">
            <a:solidFill>
              <a:srgbClr val="FC0201"/>
            </a:solidFill>
            <a:prstDash val="solid"/>
            <a:headEnd type="none" w="sm" len="sm"/>
            <a:tailEnd type="arrow" w="med" len="sm"/>
          </a:ln>
        </p:spPr>
        <p:txBody>
          <a:bodyPr/>
          <a:lstStyle/>
          <a:p>
            <a:endParaRPr lang="en-CA"/>
          </a:p>
        </p:txBody>
      </p:sp>
      <p:sp>
        <p:nvSpPr>
          <p:cNvPr id="23" name="AutoShape 23"/>
          <p:cNvSpPr/>
          <p:nvPr/>
        </p:nvSpPr>
        <p:spPr>
          <a:xfrm>
            <a:off x="6793789" y="7355589"/>
            <a:ext cx="684979" cy="0"/>
          </a:xfrm>
          <a:prstGeom prst="line">
            <a:avLst/>
          </a:prstGeom>
          <a:ln w="38100" cap="flat">
            <a:solidFill>
              <a:srgbClr val="FC0201"/>
            </a:solidFill>
            <a:prstDash val="solid"/>
            <a:headEnd type="none" w="sm" len="sm"/>
            <a:tailEnd type="arrow" w="med" len="sm"/>
          </a:ln>
        </p:spPr>
        <p:txBody>
          <a:bodyPr/>
          <a:lstStyle/>
          <a:p>
            <a:endParaRPr lang="en-CA"/>
          </a:p>
        </p:txBody>
      </p:sp>
      <p:sp>
        <p:nvSpPr>
          <p:cNvPr id="24" name="AutoShape 24"/>
          <p:cNvSpPr/>
          <p:nvPr/>
        </p:nvSpPr>
        <p:spPr>
          <a:xfrm>
            <a:off x="6793789" y="7932914"/>
            <a:ext cx="684979" cy="0"/>
          </a:xfrm>
          <a:prstGeom prst="line">
            <a:avLst/>
          </a:prstGeom>
          <a:ln w="38100" cap="flat">
            <a:solidFill>
              <a:srgbClr val="FC0201"/>
            </a:solidFill>
            <a:prstDash val="solid"/>
            <a:headEnd type="none" w="sm" len="sm"/>
            <a:tailEnd type="arrow" w="med" len="sm"/>
          </a:ln>
        </p:spPr>
        <p:txBody>
          <a:bodyPr/>
          <a:lstStyle/>
          <a:p>
            <a:endParaRPr lang="en-C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821365"/>
            <a:ext cx="17080749" cy="8863507"/>
            <a:chOff x="0" y="0"/>
            <a:chExt cx="4274726" cy="2218232"/>
          </a:xfrm>
        </p:grpSpPr>
        <p:sp>
          <p:nvSpPr>
            <p:cNvPr id="3" name="Freeform 3"/>
            <p:cNvSpPr/>
            <p:nvPr/>
          </p:nvSpPr>
          <p:spPr>
            <a:xfrm>
              <a:off x="0" y="0"/>
              <a:ext cx="4274726" cy="2218232"/>
            </a:xfrm>
            <a:custGeom>
              <a:avLst/>
              <a:gdLst/>
              <a:ahLst/>
              <a:cxnLst/>
              <a:rect l="l" t="t" r="r" b="b"/>
              <a:pathLst>
                <a:path w="4274726" h="2218232">
                  <a:moveTo>
                    <a:pt x="14051" y="0"/>
                  </a:moveTo>
                  <a:lnTo>
                    <a:pt x="4260675" y="0"/>
                  </a:lnTo>
                  <a:cubicBezTo>
                    <a:pt x="4268435" y="0"/>
                    <a:pt x="4274726" y="6291"/>
                    <a:pt x="4274726" y="14051"/>
                  </a:cubicBezTo>
                  <a:lnTo>
                    <a:pt x="4274726" y="2204181"/>
                  </a:lnTo>
                  <a:cubicBezTo>
                    <a:pt x="4274726" y="2211941"/>
                    <a:pt x="4268435" y="2218232"/>
                    <a:pt x="4260675" y="2218232"/>
                  </a:cubicBezTo>
                  <a:lnTo>
                    <a:pt x="14051" y="2218232"/>
                  </a:lnTo>
                  <a:cubicBezTo>
                    <a:pt x="6291" y="2218232"/>
                    <a:pt x="0" y="2211941"/>
                    <a:pt x="0" y="2204181"/>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237282"/>
            </a:xfrm>
            <a:prstGeom prst="rect">
              <a:avLst/>
            </a:prstGeom>
          </p:spPr>
          <p:txBody>
            <a:bodyPr lIns="50800" tIns="50800" rIns="50800" bIns="50800" rtlCol="0" anchor="ctr"/>
            <a:lstStyle/>
            <a:p>
              <a:pPr algn="ctr">
                <a:lnSpc>
                  <a:spcPts val="2859"/>
                </a:lnSpc>
              </a:pPr>
              <a:endParaRPr/>
            </a:p>
          </p:txBody>
        </p:sp>
      </p:grpSp>
      <p:sp>
        <p:nvSpPr>
          <p:cNvPr id="5" name="AutoShape 5"/>
          <p:cNvSpPr/>
          <p:nvPr/>
        </p:nvSpPr>
        <p:spPr>
          <a:xfrm>
            <a:off x="603627" y="1720593"/>
            <a:ext cx="17080746" cy="0"/>
          </a:xfrm>
          <a:prstGeom prst="line">
            <a:avLst/>
          </a:prstGeom>
          <a:ln w="9525" cap="flat">
            <a:solidFill>
              <a:srgbClr val="000000"/>
            </a:solidFill>
            <a:prstDash val="solid"/>
            <a:headEnd type="none" w="sm" len="sm"/>
            <a:tailEnd type="none" w="sm" len="sm"/>
          </a:ln>
        </p:spPr>
        <p:txBody>
          <a:bodyPr/>
          <a:lstStyle/>
          <a:p>
            <a:endParaRPr lang="en-CA"/>
          </a:p>
        </p:txBody>
      </p:sp>
      <p:sp>
        <p:nvSpPr>
          <p:cNvPr id="6" name="Freeform 6"/>
          <p:cNvSpPr/>
          <p:nvPr/>
        </p:nvSpPr>
        <p:spPr>
          <a:xfrm>
            <a:off x="15976946" y="7847157"/>
            <a:ext cx="389984" cy="389984"/>
          </a:xfrm>
          <a:custGeom>
            <a:avLst/>
            <a:gdLst/>
            <a:ahLst/>
            <a:cxnLst/>
            <a:rect l="l" t="t" r="r" b="b"/>
            <a:pathLst>
              <a:path w="389984" h="389984">
                <a:moveTo>
                  <a:pt x="0" y="0"/>
                </a:moveTo>
                <a:lnTo>
                  <a:pt x="389984" y="0"/>
                </a:lnTo>
                <a:lnTo>
                  <a:pt x="389984" y="389984"/>
                </a:lnTo>
                <a:lnTo>
                  <a:pt x="0" y="389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7" name="Group 7"/>
          <p:cNvGrpSpPr/>
          <p:nvPr/>
        </p:nvGrpSpPr>
        <p:grpSpPr>
          <a:xfrm>
            <a:off x="1028700" y="1091740"/>
            <a:ext cx="263243" cy="26324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9" name="TextBox 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0" name="Group 10"/>
          <p:cNvGrpSpPr/>
          <p:nvPr/>
        </p:nvGrpSpPr>
        <p:grpSpPr>
          <a:xfrm>
            <a:off x="1436469" y="1091740"/>
            <a:ext cx="263243" cy="26324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2" name="TextBox 12"/>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3" name="Group 13"/>
          <p:cNvGrpSpPr/>
          <p:nvPr/>
        </p:nvGrpSpPr>
        <p:grpSpPr>
          <a:xfrm>
            <a:off x="1844238" y="1091740"/>
            <a:ext cx="263243" cy="26324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5" name="TextBox 15"/>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6" name="Freeform 16"/>
          <p:cNvSpPr/>
          <p:nvPr/>
        </p:nvSpPr>
        <p:spPr>
          <a:xfrm>
            <a:off x="10803947" y="2635415"/>
            <a:ext cx="6736890" cy="6241039"/>
          </a:xfrm>
          <a:custGeom>
            <a:avLst/>
            <a:gdLst/>
            <a:ahLst/>
            <a:cxnLst/>
            <a:rect l="l" t="t" r="r" b="b"/>
            <a:pathLst>
              <a:path w="6736890" h="6241039">
                <a:moveTo>
                  <a:pt x="0" y="0"/>
                </a:moveTo>
                <a:lnTo>
                  <a:pt x="6736890" y="0"/>
                </a:lnTo>
                <a:lnTo>
                  <a:pt x="6736890" y="6241038"/>
                </a:lnTo>
                <a:lnTo>
                  <a:pt x="0" y="6241038"/>
                </a:lnTo>
                <a:lnTo>
                  <a:pt x="0" y="0"/>
                </a:lnTo>
                <a:close/>
              </a:path>
            </a:pathLst>
          </a:custGeom>
          <a:blipFill>
            <a:blip r:embed="rId5"/>
            <a:stretch>
              <a:fillRect l="-6481" r="-5979"/>
            </a:stretch>
          </a:blipFill>
        </p:spPr>
        <p:txBody>
          <a:bodyPr/>
          <a:lstStyle/>
          <a:p>
            <a:endParaRPr lang="en-CA"/>
          </a:p>
        </p:txBody>
      </p:sp>
      <p:sp>
        <p:nvSpPr>
          <p:cNvPr id="17" name="TextBox 17"/>
          <p:cNvSpPr txBox="1"/>
          <p:nvPr/>
        </p:nvSpPr>
        <p:spPr>
          <a:xfrm>
            <a:off x="1568090" y="2541769"/>
            <a:ext cx="8819934" cy="698717"/>
          </a:xfrm>
          <a:prstGeom prst="rect">
            <a:avLst/>
          </a:prstGeom>
        </p:spPr>
        <p:txBody>
          <a:bodyPr lIns="0" tIns="0" rIns="0" bIns="0" rtlCol="0" anchor="t">
            <a:spAutoFit/>
          </a:bodyPr>
          <a:lstStyle/>
          <a:p>
            <a:pPr algn="l">
              <a:lnSpc>
                <a:spcPts val="5789"/>
              </a:lnSpc>
            </a:pPr>
            <a:r>
              <a:rPr lang="en-US" sz="4824" b="1" dirty="0">
                <a:solidFill>
                  <a:srgbClr val="191919"/>
                </a:solidFill>
                <a:latin typeface="Arial"/>
                <a:ea typeface="Arial"/>
                <a:cs typeface="Arial"/>
                <a:sym typeface="Arial"/>
              </a:rPr>
              <a:t>Territorial Acknowledgement</a:t>
            </a:r>
          </a:p>
        </p:txBody>
      </p:sp>
      <p:sp>
        <p:nvSpPr>
          <p:cNvPr id="18" name="TextBox 18"/>
          <p:cNvSpPr txBox="1"/>
          <p:nvPr/>
        </p:nvSpPr>
        <p:spPr>
          <a:xfrm>
            <a:off x="1693170" y="3844328"/>
            <a:ext cx="8569774" cy="4846058"/>
          </a:xfrm>
          <a:prstGeom prst="rect">
            <a:avLst/>
          </a:prstGeom>
        </p:spPr>
        <p:txBody>
          <a:bodyPr lIns="0" tIns="0" rIns="0" bIns="0" rtlCol="0" anchor="t">
            <a:spAutoFit/>
          </a:bodyPr>
          <a:lstStyle/>
          <a:p>
            <a:pPr algn="l">
              <a:lnSpc>
                <a:spcPts val="3460"/>
              </a:lnSpc>
            </a:pPr>
            <a:r>
              <a:rPr lang="en-US" sz="2306" b="1">
                <a:solidFill>
                  <a:srgbClr val="000000"/>
                </a:solidFill>
                <a:latin typeface="Arial Bold"/>
                <a:ea typeface="Arial Bold"/>
                <a:cs typeface="Arial Bold"/>
                <a:sym typeface="Arial Bold"/>
              </a:rPr>
              <a:t>We wish to acknowledge that the land on which we gather is the traditional and unceded territory of the Coast Salish Peoples, including the Musqueam, Squamish, and Tsleil-Waututh Nations. </a:t>
            </a:r>
          </a:p>
          <a:p>
            <a:pPr algn="l">
              <a:lnSpc>
                <a:spcPts val="3460"/>
              </a:lnSpc>
            </a:pPr>
            <a:endParaRPr lang="en-US" sz="2306" b="1">
              <a:solidFill>
                <a:srgbClr val="000000"/>
              </a:solidFill>
              <a:latin typeface="Arial Bold"/>
              <a:ea typeface="Arial Bold"/>
              <a:cs typeface="Arial Bold"/>
              <a:sym typeface="Arial Bold"/>
            </a:endParaRPr>
          </a:p>
          <a:p>
            <a:pPr algn="l">
              <a:lnSpc>
                <a:spcPts val="3460"/>
              </a:lnSpc>
            </a:pPr>
            <a:r>
              <a:rPr lang="en-US" sz="2306">
                <a:solidFill>
                  <a:srgbClr val="000000"/>
                </a:solidFill>
                <a:latin typeface="Arial"/>
                <a:ea typeface="Arial"/>
                <a:cs typeface="Arial"/>
                <a:sym typeface="Arial"/>
              </a:rPr>
              <a:t>Vancouver Coastal Health is committed to delivering exceptional care to 1.25 million people, including the First Nations, Métis and Inuit, within the traditional territories of the Heiltsuk, Kitasoo-Xai'xais, Lil'wat, Musqueam, N'Quatqua, Nuxalk, Samahquam, shíshálh, Skatin, Squamish, Tla'amin, Tsleil-Waututh, Wuikinuxv, and Xa'xtsa.</a:t>
            </a:r>
          </a:p>
        </p:txBody>
      </p:sp>
      <p:sp>
        <p:nvSpPr>
          <p:cNvPr id="19" name="Freeform 19"/>
          <p:cNvSpPr/>
          <p:nvPr/>
        </p:nvSpPr>
        <p:spPr>
          <a:xfrm>
            <a:off x="16171938" y="1028700"/>
            <a:ext cx="1193251" cy="485016"/>
          </a:xfrm>
          <a:custGeom>
            <a:avLst/>
            <a:gdLst/>
            <a:ahLst/>
            <a:cxnLst/>
            <a:rect l="l" t="t" r="r" b="b"/>
            <a:pathLst>
              <a:path w="1193251" h="485016">
                <a:moveTo>
                  <a:pt x="0" y="0"/>
                </a:moveTo>
                <a:lnTo>
                  <a:pt x="1193251" y="0"/>
                </a:lnTo>
                <a:lnTo>
                  <a:pt x="1193251" y="485016"/>
                </a:lnTo>
                <a:lnTo>
                  <a:pt x="0" y="485016"/>
                </a:lnTo>
                <a:lnTo>
                  <a:pt x="0" y="0"/>
                </a:lnTo>
                <a:close/>
              </a:path>
            </a:pathLst>
          </a:custGeom>
          <a:blipFill>
            <a:blip r:embed="rId6"/>
            <a:stretch>
              <a:fillRect t="-71968" b="-74054"/>
            </a:stretch>
          </a:blipFill>
        </p:spPr>
        <p:txBody>
          <a:bodyPr/>
          <a:lstStyle/>
          <a:p>
            <a:endParaRPr lang="en-CA"/>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540297"/>
            <a:ext cx="17080749" cy="9487310"/>
            <a:chOff x="0" y="0"/>
            <a:chExt cx="4274726" cy="2374349"/>
          </a:xfrm>
        </p:grpSpPr>
        <p:sp>
          <p:nvSpPr>
            <p:cNvPr id="3" name="Freeform 3"/>
            <p:cNvSpPr/>
            <p:nvPr/>
          </p:nvSpPr>
          <p:spPr>
            <a:xfrm>
              <a:off x="0" y="0"/>
              <a:ext cx="4274726" cy="2374348"/>
            </a:xfrm>
            <a:custGeom>
              <a:avLst/>
              <a:gdLst/>
              <a:ahLst/>
              <a:cxnLst/>
              <a:rect l="l" t="t" r="r" b="b"/>
              <a:pathLst>
                <a:path w="4274726" h="2374348">
                  <a:moveTo>
                    <a:pt x="14051" y="0"/>
                  </a:moveTo>
                  <a:lnTo>
                    <a:pt x="4260675" y="0"/>
                  </a:lnTo>
                  <a:cubicBezTo>
                    <a:pt x="4268435" y="0"/>
                    <a:pt x="4274726" y="6291"/>
                    <a:pt x="4274726" y="14051"/>
                  </a:cubicBezTo>
                  <a:lnTo>
                    <a:pt x="4274726" y="2360298"/>
                  </a:lnTo>
                  <a:cubicBezTo>
                    <a:pt x="4274726" y="2364024"/>
                    <a:pt x="4273245" y="2367598"/>
                    <a:pt x="4270611" y="2370233"/>
                  </a:cubicBezTo>
                  <a:cubicBezTo>
                    <a:pt x="4267976" y="2372868"/>
                    <a:pt x="4264402" y="2374348"/>
                    <a:pt x="4260675" y="2374348"/>
                  </a:cubicBezTo>
                  <a:lnTo>
                    <a:pt x="14051" y="2374348"/>
                  </a:lnTo>
                  <a:cubicBezTo>
                    <a:pt x="6291" y="2374348"/>
                    <a:pt x="0" y="2368058"/>
                    <a:pt x="0" y="2360298"/>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393399"/>
            </a:xfrm>
            <a:prstGeom prst="rect">
              <a:avLst/>
            </a:prstGeom>
          </p:spPr>
          <p:txBody>
            <a:bodyPr lIns="50800" tIns="50800" rIns="50800" bIns="50800" rtlCol="0" anchor="ctr"/>
            <a:lstStyle/>
            <a:p>
              <a:pPr algn="ctr">
                <a:lnSpc>
                  <a:spcPts val="2859"/>
                </a:lnSpc>
              </a:pPr>
              <a:endParaRPr/>
            </a:p>
          </p:txBody>
        </p:sp>
      </p:grpSp>
      <p:sp>
        <p:nvSpPr>
          <p:cNvPr id="5" name="AutoShape 5"/>
          <p:cNvSpPr/>
          <p:nvPr/>
        </p:nvSpPr>
        <p:spPr>
          <a:xfrm>
            <a:off x="603627" y="1482468"/>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6" name="Group 6"/>
          <p:cNvGrpSpPr/>
          <p:nvPr/>
        </p:nvGrpSpPr>
        <p:grpSpPr>
          <a:xfrm>
            <a:off x="1028700" y="920290"/>
            <a:ext cx="263243" cy="2632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436469" y="920290"/>
            <a:ext cx="263243" cy="2632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844238" y="920290"/>
            <a:ext cx="263243" cy="2632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2451036" y="677604"/>
            <a:ext cx="13814464" cy="695326"/>
          </a:xfrm>
          <a:prstGeom prst="rect">
            <a:avLst/>
          </a:prstGeom>
        </p:spPr>
        <p:txBody>
          <a:bodyPr lIns="0" tIns="0" rIns="0" bIns="0" rtlCol="0" anchor="t">
            <a:spAutoFit/>
          </a:bodyPr>
          <a:lstStyle/>
          <a:p>
            <a:pPr algn="l">
              <a:lnSpc>
                <a:spcPts val="5249"/>
              </a:lnSpc>
            </a:pPr>
            <a:r>
              <a:rPr lang="en-US" sz="3499" b="1">
                <a:solidFill>
                  <a:srgbClr val="000000"/>
                </a:solidFill>
                <a:latin typeface="Arial Bold"/>
                <a:ea typeface="Arial Bold"/>
                <a:cs typeface="Arial Bold"/>
                <a:sym typeface="Arial Bold"/>
              </a:rPr>
              <a:t>APPENDIX C: OAT Administration and Assessment</a:t>
            </a:r>
          </a:p>
        </p:txBody>
      </p:sp>
      <p:sp>
        <p:nvSpPr>
          <p:cNvPr id="16" name="Freeform 16"/>
          <p:cNvSpPr/>
          <p:nvPr/>
        </p:nvSpPr>
        <p:spPr>
          <a:xfrm>
            <a:off x="16066049" y="698518"/>
            <a:ext cx="1193251" cy="485016"/>
          </a:xfrm>
          <a:custGeom>
            <a:avLst/>
            <a:gdLst/>
            <a:ahLst/>
            <a:cxnLst/>
            <a:rect l="l" t="t" r="r" b="b"/>
            <a:pathLst>
              <a:path w="1193251" h="485016">
                <a:moveTo>
                  <a:pt x="0" y="0"/>
                </a:moveTo>
                <a:lnTo>
                  <a:pt x="1193251" y="0"/>
                </a:lnTo>
                <a:lnTo>
                  <a:pt x="1193251" y="485015"/>
                </a:lnTo>
                <a:lnTo>
                  <a:pt x="0" y="485015"/>
                </a:lnTo>
                <a:lnTo>
                  <a:pt x="0" y="0"/>
                </a:lnTo>
                <a:close/>
              </a:path>
            </a:pathLst>
          </a:custGeom>
          <a:blipFill>
            <a:blip r:embed="rId2"/>
            <a:stretch>
              <a:fillRect t="-71968" b="-74054"/>
            </a:stretch>
          </a:blipFill>
        </p:spPr>
        <p:txBody>
          <a:bodyPr/>
          <a:lstStyle/>
          <a:p>
            <a:endParaRPr lang="en-CA"/>
          </a:p>
        </p:txBody>
      </p:sp>
      <p:sp>
        <p:nvSpPr>
          <p:cNvPr id="17" name="TextBox 17"/>
          <p:cNvSpPr txBox="1"/>
          <p:nvPr/>
        </p:nvSpPr>
        <p:spPr>
          <a:xfrm>
            <a:off x="2249449" y="8143875"/>
            <a:ext cx="8922875" cy="304800"/>
          </a:xfrm>
          <a:prstGeom prst="rect">
            <a:avLst/>
          </a:prstGeom>
        </p:spPr>
        <p:txBody>
          <a:bodyPr lIns="0" tIns="0" rIns="0" bIns="0" rtlCol="0" anchor="t">
            <a:spAutoFit/>
          </a:bodyPr>
          <a:lstStyle/>
          <a:p>
            <a:pPr algn="ctr">
              <a:lnSpc>
                <a:spcPts val="2160"/>
              </a:lnSpc>
            </a:pPr>
            <a:r>
              <a:rPr lang="en-US" sz="1800" b="1">
                <a:solidFill>
                  <a:srgbClr val="FF3131"/>
                </a:solidFill>
                <a:latin typeface="Arial Bold"/>
                <a:ea typeface="Arial Bold"/>
                <a:cs typeface="Arial Bold"/>
                <a:sym typeface="Arial Bold"/>
              </a:rPr>
              <a:t>Take note of initiation, continuation protocols, and microdosing prescriptions</a:t>
            </a:r>
          </a:p>
        </p:txBody>
      </p:sp>
      <p:sp>
        <p:nvSpPr>
          <p:cNvPr id="18" name="AutoShape 18"/>
          <p:cNvSpPr/>
          <p:nvPr/>
        </p:nvSpPr>
        <p:spPr>
          <a:xfrm>
            <a:off x="1638718" y="8286750"/>
            <a:ext cx="684979" cy="0"/>
          </a:xfrm>
          <a:prstGeom prst="line">
            <a:avLst/>
          </a:prstGeom>
          <a:ln w="38100" cap="flat">
            <a:solidFill>
              <a:srgbClr val="FC0201"/>
            </a:solidFill>
            <a:prstDash val="solid"/>
            <a:headEnd type="none" w="sm" len="sm"/>
            <a:tailEnd type="arrow" w="med" len="sm"/>
          </a:ln>
        </p:spPr>
        <p:txBody>
          <a:bodyPr/>
          <a:lstStyle/>
          <a:p>
            <a:endParaRPr lang="en-CA"/>
          </a:p>
        </p:txBody>
      </p:sp>
      <p:sp>
        <p:nvSpPr>
          <p:cNvPr id="19" name="TextBox 19"/>
          <p:cNvSpPr txBox="1"/>
          <p:nvPr/>
        </p:nvSpPr>
        <p:spPr>
          <a:xfrm>
            <a:off x="3221891" y="1534856"/>
            <a:ext cx="11844217" cy="461665"/>
          </a:xfrm>
          <a:prstGeom prst="rect">
            <a:avLst/>
          </a:prstGeom>
        </p:spPr>
        <p:txBody>
          <a:bodyPr lIns="0" tIns="0" rIns="0" bIns="0" rtlCol="0" anchor="t">
            <a:spAutoFit/>
          </a:bodyPr>
          <a:lstStyle/>
          <a:p>
            <a:pPr algn="ctr">
              <a:lnSpc>
                <a:spcPts val="3600"/>
              </a:lnSpc>
            </a:pPr>
            <a:r>
              <a:rPr lang="en-US" sz="3000" b="1" dirty="0">
                <a:solidFill>
                  <a:srgbClr val="000000"/>
                </a:solidFill>
                <a:latin typeface="Arial"/>
                <a:ea typeface="Arial"/>
                <a:cs typeface="Arial"/>
                <a:sym typeface="Arial"/>
              </a:rPr>
              <a:t>Buprenorphine-Naloxone (Suboxone) Module Examples</a:t>
            </a:r>
          </a:p>
        </p:txBody>
      </p:sp>
      <p:sp>
        <p:nvSpPr>
          <p:cNvPr id="20" name="TextBox 20"/>
          <p:cNvSpPr txBox="1"/>
          <p:nvPr/>
        </p:nvSpPr>
        <p:spPr>
          <a:xfrm>
            <a:off x="1568090" y="8515350"/>
            <a:ext cx="15967218" cy="1128514"/>
          </a:xfrm>
          <a:prstGeom prst="rect">
            <a:avLst/>
          </a:prstGeom>
        </p:spPr>
        <p:txBody>
          <a:bodyPr lIns="0" tIns="0" rIns="0" bIns="0" rtlCol="0" anchor="t">
            <a:spAutoFit/>
          </a:bodyPr>
          <a:lstStyle/>
          <a:p>
            <a:pPr marL="388646" lvl="1" indent="-194323" algn="l">
              <a:lnSpc>
                <a:spcPts val="2160"/>
              </a:lnSpc>
              <a:buFont typeface="Arial"/>
              <a:buChar char="•"/>
            </a:pPr>
            <a:r>
              <a:rPr lang="en-US" sz="2400" dirty="0">
                <a:solidFill>
                  <a:srgbClr val="000000"/>
                </a:solidFill>
                <a:latin typeface="Arial"/>
                <a:ea typeface="Arial"/>
                <a:cs typeface="Arial"/>
                <a:sym typeface="Arial"/>
              </a:rPr>
              <a:t>Buprenorphine module relatively unchanged aside from the addition of continuation.</a:t>
            </a:r>
          </a:p>
          <a:p>
            <a:pPr marL="388646" lvl="1" indent="-194323" algn="l">
              <a:lnSpc>
                <a:spcPts val="2160"/>
              </a:lnSpc>
              <a:buFont typeface="Arial"/>
              <a:buChar char="•"/>
            </a:pPr>
            <a:r>
              <a:rPr lang="en-US" sz="2400" dirty="0">
                <a:solidFill>
                  <a:srgbClr val="000000"/>
                </a:solidFill>
                <a:latin typeface="Arial"/>
                <a:ea typeface="Arial"/>
                <a:cs typeface="Arial"/>
                <a:sym typeface="Arial"/>
              </a:rPr>
              <a:t>ED protocols for initiation consists of standard dosing and requires the patient to be in withdrawal. </a:t>
            </a:r>
          </a:p>
          <a:p>
            <a:pPr marL="388646" lvl="1" indent="-194323" algn="l">
              <a:lnSpc>
                <a:spcPts val="2160"/>
              </a:lnSpc>
              <a:buFont typeface="Arial"/>
              <a:buChar char="•"/>
            </a:pPr>
            <a:r>
              <a:rPr lang="en-US" sz="2400" dirty="0">
                <a:solidFill>
                  <a:srgbClr val="000000"/>
                </a:solidFill>
                <a:latin typeface="Arial"/>
                <a:ea typeface="Arial"/>
                <a:cs typeface="Arial"/>
                <a:sym typeface="Arial"/>
              </a:rPr>
              <a:t>Standard dosing take-home kits are now available in all VCH </a:t>
            </a:r>
            <a:r>
              <a:rPr lang="en-US" sz="2400" dirty="0" err="1">
                <a:solidFill>
                  <a:srgbClr val="000000"/>
                </a:solidFill>
                <a:latin typeface="Arial"/>
                <a:ea typeface="Arial"/>
                <a:cs typeface="Arial"/>
                <a:sym typeface="Arial"/>
              </a:rPr>
              <a:t>EDs.</a:t>
            </a:r>
            <a:r>
              <a:rPr lang="en-US" sz="2400" dirty="0">
                <a:solidFill>
                  <a:srgbClr val="000000"/>
                </a:solidFill>
                <a:latin typeface="Arial"/>
                <a:ea typeface="Arial"/>
                <a:cs typeface="Arial"/>
                <a:sym typeface="Arial"/>
              </a:rPr>
              <a:t> </a:t>
            </a:r>
          </a:p>
          <a:p>
            <a:pPr marL="388646" lvl="1" indent="-194323" algn="l">
              <a:lnSpc>
                <a:spcPts val="2160"/>
              </a:lnSpc>
              <a:buFont typeface="Arial"/>
              <a:buChar char="•"/>
            </a:pPr>
            <a:r>
              <a:rPr lang="en-US" sz="2400" dirty="0">
                <a:solidFill>
                  <a:srgbClr val="000000"/>
                </a:solidFill>
                <a:latin typeface="Arial"/>
                <a:ea typeface="Arial"/>
                <a:cs typeface="Arial"/>
                <a:sym typeface="Arial"/>
              </a:rPr>
              <a:t>Prescription options include 2 different microdosing protocols if the patient prefers outpatient microdosing.</a:t>
            </a:r>
          </a:p>
        </p:txBody>
      </p:sp>
      <p:grpSp>
        <p:nvGrpSpPr>
          <p:cNvPr id="21" name="Group 21"/>
          <p:cNvGrpSpPr/>
          <p:nvPr/>
        </p:nvGrpSpPr>
        <p:grpSpPr>
          <a:xfrm>
            <a:off x="1121328" y="2173031"/>
            <a:ext cx="15956526" cy="5783275"/>
            <a:chOff x="0" y="0"/>
            <a:chExt cx="21275368" cy="7711033"/>
          </a:xfrm>
        </p:grpSpPr>
        <p:sp>
          <p:nvSpPr>
            <p:cNvPr id="22" name="Freeform 22"/>
            <p:cNvSpPr/>
            <p:nvPr/>
          </p:nvSpPr>
          <p:spPr>
            <a:xfrm>
              <a:off x="431945" y="0"/>
              <a:ext cx="20843423" cy="5763716"/>
            </a:xfrm>
            <a:custGeom>
              <a:avLst/>
              <a:gdLst/>
              <a:ahLst/>
              <a:cxnLst/>
              <a:rect l="l" t="t" r="r" b="b"/>
              <a:pathLst>
                <a:path w="20843423" h="5763716">
                  <a:moveTo>
                    <a:pt x="0" y="0"/>
                  </a:moveTo>
                  <a:lnTo>
                    <a:pt x="20843423" y="0"/>
                  </a:lnTo>
                  <a:lnTo>
                    <a:pt x="20843423" y="5763716"/>
                  </a:lnTo>
                  <a:lnTo>
                    <a:pt x="0" y="5763716"/>
                  </a:lnTo>
                  <a:lnTo>
                    <a:pt x="0" y="0"/>
                  </a:lnTo>
                  <a:close/>
                </a:path>
              </a:pathLst>
            </a:custGeom>
            <a:blipFill>
              <a:blip r:embed="rId3"/>
              <a:stretch>
                <a:fillRect l="-120" t="-90135" r="-558" b="-39694"/>
              </a:stretch>
            </a:blipFill>
          </p:spPr>
          <p:txBody>
            <a:bodyPr/>
            <a:lstStyle/>
            <a:p>
              <a:endParaRPr lang="en-CA"/>
            </a:p>
          </p:txBody>
        </p:sp>
        <p:sp>
          <p:nvSpPr>
            <p:cNvPr id="23" name="Freeform 23"/>
            <p:cNvSpPr/>
            <p:nvPr/>
          </p:nvSpPr>
          <p:spPr>
            <a:xfrm>
              <a:off x="431945" y="1947317"/>
              <a:ext cx="20843423" cy="5763716"/>
            </a:xfrm>
            <a:custGeom>
              <a:avLst/>
              <a:gdLst/>
              <a:ahLst/>
              <a:cxnLst/>
              <a:rect l="l" t="t" r="r" b="b"/>
              <a:pathLst>
                <a:path w="20843423" h="5763716">
                  <a:moveTo>
                    <a:pt x="0" y="0"/>
                  </a:moveTo>
                  <a:lnTo>
                    <a:pt x="20843423" y="0"/>
                  </a:lnTo>
                  <a:lnTo>
                    <a:pt x="20843423" y="5763716"/>
                  </a:lnTo>
                  <a:lnTo>
                    <a:pt x="0" y="5763716"/>
                  </a:lnTo>
                  <a:lnTo>
                    <a:pt x="0" y="0"/>
                  </a:lnTo>
                  <a:close/>
                </a:path>
              </a:pathLst>
            </a:custGeom>
            <a:blipFill>
              <a:blip r:embed="rId3"/>
              <a:stretch>
                <a:fillRect t="-123468" r="-678" b="-6360"/>
              </a:stretch>
            </a:blipFill>
          </p:spPr>
          <p:txBody>
            <a:bodyPr/>
            <a:lstStyle/>
            <a:p>
              <a:endParaRPr lang="en-CA"/>
            </a:p>
          </p:txBody>
        </p:sp>
        <p:sp>
          <p:nvSpPr>
            <p:cNvPr id="24" name="AutoShape 24"/>
            <p:cNvSpPr/>
            <p:nvPr/>
          </p:nvSpPr>
          <p:spPr>
            <a:xfrm>
              <a:off x="7174442" y="1271942"/>
              <a:ext cx="1108051" cy="0"/>
            </a:xfrm>
            <a:prstGeom prst="line">
              <a:avLst/>
            </a:prstGeom>
            <a:ln w="50800" cap="flat">
              <a:solidFill>
                <a:srgbClr val="FC0201"/>
              </a:solidFill>
              <a:prstDash val="solid"/>
              <a:headEnd type="none" w="sm" len="sm"/>
              <a:tailEnd type="arrow" w="med" len="sm"/>
            </a:ln>
          </p:spPr>
          <p:txBody>
            <a:bodyPr/>
            <a:lstStyle/>
            <a:p>
              <a:endParaRPr lang="en-CA"/>
            </a:p>
          </p:txBody>
        </p:sp>
        <p:sp>
          <p:nvSpPr>
            <p:cNvPr id="25" name="AutoShape 25"/>
            <p:cNvSpPr/>
            <p:nvPr/>
          </p:nvSpPr>
          <p:spPr>
            <a:xfrm>
              <a:off x="153110" y="2184050"/>
              <a:ext cx="1513549" cy="0"/>
            </a:xfrm>
            <a:prstGeom prst="line">
              <a:avLst/>
            </a:prstGeom>
            <a:ln w="50800" cap="flat">
              <a:solidFill>
                <a:srgbClr val="FC0201"/>
              </a:solidFill>
              <a:prstDash val="solid"/>
              <a:headEnd type="none" w="sm" len="sm"/>
              <a:tailEnd type="arrow" w="med" len="sm"/>
            </a:ln>
          </p:spPr>
          <p:txBody>
            <a:bodyPr/>
            <a:lstStyle/>
            <a:p>
              <a:endParaRPr lang="en-CA"/>
            </a:p>
          </p:txBody>
        </p:sp>
        <p:sp>
          <p:nvSpPr>
            <p:cNvPr id="26" name="TextBox 26"/>
            <p:cNvSpPr txBox="1"/>
            <p:nvPr/>
          </p:nvSpPr>
          <p:spPr>
            <a:xfrm>
              <a:off x="7000244" y="814742"/>
              <a:ext cx="1456446" cy="355600"/>
            </a:xfrm>
            <a:prstGeom prst="rect">
              <a:avLst/>
            </a:prstGeom>
          </p:spPr>
          <p:txBody>
            <a:bodyPr lIns="0" tIns="0" rIns="0" bIns="0" rtlCol="0" anchor="t">
              <a:spAutoFit/>
            </a:bodyPr>
            <a:lstStyle/>
            <a:p>
              <a:pPr algn="ctr">
                <a:lnSpc>
                  <a:spcPts val="1920"/>
                </a:lnSpc>
              </a:pPr>
              <a:r>
                <a:rPr lang="en-US" sz="1600" b="1">
                  <a:solidFill>
                    <a:srgbClr val="FF3131"/>
                  </a:solidFill>
                  <a:latin typeface="Arial Bold"/>
                  <a:ea typeface="Arial Bold"/>
                  <a:cs typeface="Arial Bold"/>
                  <a:sym typeface="Arial Bold"/>
                </a:rPr>
                <a:t>Initiation</a:t>
              </a:r>
            </a:p>
          </p:txBody>
        </p:sp>
        <p:sp>
          <p:nvSpPr>
            <p:cNvPr id="27" name="TextBox 27"/>
            <p:cNvSpPr txBox="1"/>
            <p:nvPr/>
          </p:nvSpPr>
          <p:spPr>
            <a:xfrm>
              <a:off x="0" y="1825275"/>
              <a:ext cx="1747545" cy="307975"/>
            </a:xfrm>
            <a:prstGeom prst="rect">
              <a:avLst/>
            </a:prstGeom>
          </p:spPr>
          <p:txBody>
            <a:bodyPr lIns="0" tIns="0" rIns="0" bIns="0" rtlCol="0" anchor="t">
              <a:spAutoFit/>
            </a:bodyPr>
            <a:lstStyle/>
            <a:p>
              <a:pPr algn="ctr">
                <a:lnSpc>
                  <a:spcPts val="1680"/>
                </a:lnSpc>
              </a:pPr>
              <a:r>
                <a:rPr lang="en-US" sz="1400" b="1">
                  <a:solidFill>
                    <a:srgbClr val="FF3131"/>
                  </a:solidFill>
                  <a:latin typeface="Arial Bold"/>
                  <a:ea typeface="Arial Bold"/>
                  <a:cs typeface="Arial Bold"/>
                  <a:sym typeface="Arial Bold"/>
                </a:rPr>
                <a:t>Continuation</a:t>
              </a:r>
            </a:p>
          </p:txBody>
        </p:sp>
        <p:sp>
          <p:nvSpPr>
            <p:cNvPr id="28" name="AutoShape 28"/>
            <p:cNvSpPr/>
            <p:nvPr/>
          </p:nvSpPr>
          <p:spPr>
            <a:xfrm>
              <a:off x="153110" y="6792535"/>
              <a:ext cx="1513549" cy="0"/>
            </a:xfrm>
            <a:prstGeom prst="line">
              <a:avLst/>
            </a:prstGeom>
            <a:ln w="50800" cap="flat">
              <a:solidFill>
                <a:srgbClr val="FC0201"/>
              </a:solidFill>
              <a:prstDash val="solid"/>
              <a:headEnd type="none" w="sm" len="sm"/>
              <a:tailEnd type="arrow" w="med" len="sm"/>
            </a:ln>
          </p:spPr>
          <p:txBody>
            <a:bodyPr/>
            <a:lstStyle/>
            <a:p>
              <a:endParaRPr lang="en-CA"/>
            </a:p>
          </p:txBody>
        </p:sp>
        <p:sp>
          <p:nvSpPr>
            <p:cNvPr id="29" name="TextBox 29"/>
            <p:cNvSpPr txBox="1"/>
            <p:nvPr/>
          </p:nvSpPr>
          <p:spPr>
            <a:xfrm>
              <a:off x="0" y="6167060"/>
              <a:ext cx="1747545" cy="587375"/>
            </a:xfrm>
            <a:prstGeom prst="rect">
              <a:avLst/>
            </a:prstGeom>
          </p:spPr>
          <p:txBody>
            <a:bodyPr lIns="0" tIns="0" rIns="0" bIns="0" rtlCol="0" anchor="t">
              <a:spAutoFit/>
            </a:bodyPr>
            <a:lstStyle/>
            <a:p>
              <a:pPr algn="ctr">
                <a:lnSpc>
                  <a:spcPts val="1680"/>
                </a:lnSpc>
              </a:pPr>
              <a:r>
                <a:rPr lang="en-US" sz="1400" b="1">
                  <a:solidFill>
                    <a:srgbClr val="FF3131"/>
                  </a:solidFill>
                  <a:latin typeface="Arial Bold"/>
                  <a:ea typeface="Arial Bold"/>
                  <a:cs typeface="Arial Bold"/>
                  <a:sym typeface="Arial Bold"/>
                </a:rPr>
                <a:t>Microdosing Prescriptions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540297"/>
            <a:ext cx="17080749" cy="9487310"/>
            <a:chOff x="0" y="0"/>
            <a:chExt cx="4274726" cy="2374349"/>
          </a:xfrm>
        </p:grpSpPr>
        <p:sp>
          <p:nvSpPr>
            <p:cNvPr id="3" name="Freeform 3"/>
            <p:cNvSpPr/>
            <p:nvPr/>
          </p:nvSpPr>
          <p:spPr>
            <a:xfrm>
              <a:off x="0" y="0"/>
              <a:ext cx="4274726" cy="2374348"/>
            </a:xfrm>
            <a:custGeom>
              <a:avLst/>
              <a:gdLst/>
              <a:ahLst/>
              <a:cxnLst/>
              <a:rect l="l" t="t" r="r" b="b"/>
              <a:pathLst>
                <a:path w="4274726" h="2374348">
                  <a:moveTo>
                    <a:pt x="14051" y="0"/>
                  </a:moveTo>
                  <a:lnTo>
                    <a:pt x="4260675" y="0"/>
                  </a:lnTo>
                  <a:cubicBezTo>
                    <a:pt x="4268435" y="0"/>
                    <a:pt x="4274726" y="6291"/>
                    <a:pt x="4274726" y="14051"/>
                  </a:cubicBezTo>
                  <a:lnTo>
                    <a:pt x="4274726" y="2360298"/>
                  </a:lnTo>
                  <a:cubicBezTo>
                    <a:pt x="4274726" y="2364024"/>
                    <a:pt x="4273245" y="2367598"/>
                    <a:pt x="4270611" y="2370233"/>
                  </a:cubicBezTo>
                  <a:cubicBezTo>
                    <a:pt x="4267976" y="2372868"/>
                    <a:pt x="4264402" y="2374348"/>
                    <a:pt x="4260675" y="2374348"/>
                  </a:cubicBezTo>
                  <a:lnTo>
                    <a:pt x="14051" y="2374348"/>
                  </a:lnTo>
                  <a:cubicBezTo>
                    <a:pt x="6291" y="2374348"/>
                    <a:pt x="0" y="2368058"/>
                    <a:pt x="0" y="2360298"/>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393399"/>
            </a:xfrm>
            <a:prstGeom prst="rect">
              <a:avLst/>
            </a:prstGeom>
          </p:spPr>
          <p:txBody>
            <a:bodyPr lIns="50800" tIns="50800" rIns="50800" bIns="50800" rtlCol="0" anchor="ctr"/>
            <a:lstStyle/>
            <a:p>
              <a:pPr algn="ctr">
                <a:lnSpc>
                  <a:spcPts val="2859"/>
                </a:lnSpc>
              </a:pPr>
              <a:endParaRPr/>
            </a:p>
          </p:txBody>
        </p:sp>
      </p:grpSp>
      <p:sp>
        <p:nvSpPr>
          <p:cNvPr id="5" name="AutoShape 5"/>
          <p:cNvSpPr/>
          <p:nvPr/>
        </p:nvSpPr>
        <p:spPr>
          <a:xfrm>
            <a:off x="603627" y="1482468"/>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6" name="Group 6"/>
          <p:cNvGrpSpPr/>
          <p:nvPr/>
        </p:nvGrpSpPr>
        <p:grpSpPr>
          <a:xfrm>
            <a:off x="1028700" y="920290"/>
            <a:ext cx="263243" cy="2632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436469" y="920290"/>
            <a:ext cx="263243" cy="2632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844238" y="920290"/>
            <a:ext cx="263243" cy="2632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79A6"/>
            </a:solidFill>
            <a:ln w="9525" cap="sq">
              <a:solidFill>
                <a:srgbClr val="000000"/>
              </a:solidFill>
              <a:prstDash val="solid"/>
              <a:miter/>
            </a:ln>
          </p:spPr>
          <p:txBody>
            <a:bodyPr/>
            <a:lstStyle/>
            <a:p>
              <a:endParaRPr lang="en-CA"/>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2451036" y="677604"/>
            <a:ext cx="13814464" cy="695326"/>
          </a:xfrm>
          <a:prstGeom prst="rect">
            <a:avLst/>
          </a:prstGeom>
        </p:spPr>
        <p:txBody>
          <a:bodyPr lIns="0" tIns="0" rIns="0" bIns="0" rtlCol="0" anchor="t">
            <a:spAutoFit/>
          </a:bodyPr>
          <a:lstStyle/>
          <a:p>
            <a:pPr algn="l">
              <a:lnSpc>
                <a:spcPts val="5249"/>
              </a:lnSpc>
            </a:pPr>
            <a:r>
              <a:rPr lang="en-US" sz="3499" b="1">
                <a:solidFill>
                  <a:srgbClr val="000000"/>
                </a:solidFill>
                <a:latin typeface="Arial Bold"/>
                <a:ea typeface="Arial Bold"/>
                <a:cs typeface="Arial Bold"/>
                <a:sym typeface="Arial Bold"/>
              </a:rPr>
              <a:t>APPENDIX C: OAT Administration and Assessment</a:t>
            </a:r>
          </a:p>
        </p:txBody>
      </p:sp>
      <p:sp>
        <p:nvSpPr>
          <p:cNvPr id="16" name="Freeform 16"/>
          <p:cNvSpPr/>
          <p:nvPr/>
        </p:nvSpPr>
        <p:spPr>
          <a:xfrm>
            <a:off x="16066049" y="698518"/>
            <a:ext cx="1193251" cy="485016"/>
          </a:xfrm>
          <a:custGeom>
            <a:avLst/>
            <a:gdLst/>
            <a:ahLst/>
            <a:cxnLst/>
            <a:rect l="l" t="t" r="r" b="b"/>
            <a:pathLst>
              <a:path w="1193251" h="485016">
                <a:moveTo>
                  <a:pt x="0" y="0"/>
                </a:moveTo>
                <a:lnTo>
                  <a:pt x="1193251" y="0"/>
                </a:lnTo>
                <a:lnTo>
                  <a:pt x="1193251" y="485015"/>
                </a:lnTo>
                <a:lnTo>
                  <a:pt x="0" y="485015"/>
                </a:lnTo>
                <a:lnTo>
                  <a:pt x="0" y="0"/>
                </a:lnTo>
                <a:close/>
              </a:path>
            </a:pathLst>
          </a:custGeom>
          <a:blipFill>
            <a:blip r:embed="rId2"/>
            <a:stretch>
              <a:fillRect t="-71968" b="-74054"/>
            </a:stretch>
          </a:blipFill>
        </p:spPr>
        <p:txBody>
          <a:bodyPr/>
          <a:lstStyle/>
          <a:p>
            <a:endParaRPr lang="en-CA"/>
          </a:p>
        </p:txBody>
      </p:sp>
      <p:sp>
        <p:nvSpPr>
          <p:cNvPr id="17" name="TextBox 17"/>
          <p:cNvSpPr txBox="1"/>
          <p:nvPr/>
        </p:nvSpPr>
        <p:spPr>
          <a:xfrm>
            <a:off x="1975859" y="8614491"/>
            <a:ext cx="13886099" cy="264175"/>
          </a:xfrm>
          <a:prstGeom prst="rect">
            <a:avLst/>
          </a:prstGeom>
        </p:spPr>
        <p:txBody>
          <a:bodyPr lIns="0" tIns="0" rIns="0" bIns="0" rtlCol="0" anchor="t">
            <a:spAutoFit/>
          </a:bodyPr>
          <a:lstStyle/>
          <a:p>
            <a:pPr algn="l">
              <a:lnSpc>
                <a:spcPts val="2160"/>
              </a:lnSpc>
            </a:pPr>
            <a:r>
              <a:rPr lang="en-US" sz="1800" b="1" dirty="0">
                <a:solidFill>
                  <a:srgbClr val="FF3131"/>
                </a:solidFill>
                <a:latin typeface="Arial Bold"/>
                <a:ea typeface="Arial Bold"/>
                <a:cs typeface="Arial Bold"/>
                <a:sym typeface="Arial Bold"/>
              </a:rPr>
              <a:t>Take note of those with very high tolerance for Slow-Release Oral Morphine (SROM or Kadian)</a:t>
            </a:r>
          </a:p>
        </p:txBody>
      </p:sp>
      <p:sp>
        <p:nvSpPr>
          <p:cNvPr id="18" name="AutoShape 18"/>
          <p:cNvSpPr/>
          <p:nvPr/>
        </p:nvSpPr>
        <p:spPr>
          <a:xfrm>
            <a:off x="1160322" y="8724900"/>
            <a:ext cx="684979" cy="0"/>
          </a:xfrm>
          <a:prstGeom prst="line">
            <a:avLst/>
          </a:prstGeom>
          <a:ln w="38100" cap="flat">
            <a:solidFill>
              <a:srgbClr val="FC0201"/>
            </a:solidFill>
            <a:prstDash val="solid"/>
            <a:headEnd type="none" w="sm" len="sm"/>
            <a:tailEnd type="arrow" w="med" len="sm"/>
          </a:ln>
        </p:spPr>
        <p:txBody>
          <a:bodyPr/>
          <a:lstStyle/>
          <a:p>
            <a:endParaRPr lang="en-CA"/>
          </a:p>
        </p:txBody>
      </p:sp>
      <p:sp>
        <p:nvSpPr>
          <p:cNvPr id="19" name="Freeform 19"/>
          <p:cNvSpPr/>
          <p:nvPr/>
        </p:nvSpPr>
        <p:spPr>
          <a:xfrm>
            <a:off x="1028700" y="2058731"/>
            <a:ext cx="15633974" cy="6384310"/>
          </a:xfrm>
          <a:custGeom>
            <a:avLst/>
            <a:gdLst/>
            <a:ahLst/>
            <a:cxnLst/>
            <a:rect l="l" t="t" r="r" b="b"/>
            <a:pathLst>
              <a:path w="15633974" h="6384310">
                <a:moveTo>
                  <a:pt x="0" y="0"/>
                </a:moveTo>
                <a:lnTo>
                  <a:pt x="15633974" y="0"/>
                </a:lnTo>
                <a:lnTo>
                  <a:pt x="15633974" y="6384310"/>
                </a:lnTo>
                <a:lnTo>
                  <a:pt x="0" y="6384310"/>
                </a:lnTo>
                <a:lnTo>
                  <a:pt x="0" y="0"/>
                </a:lnTo>
                <a:close/>
              </a:path>
            </a:pathLst>
          </a:custGeom>
          <a:blipFill>
            <a:blip r:embed="rId3"/>
            <a:stretch>
              <a:fillRect b="-25501"/>
            </a:stretch>
          </a:blipFill>
        </p:spPr>
        <p:txBody>
          <a:bodyPr/>
          <a:lstStyle/>
          <a:p>
            <a:endParaRPr lang="en-CA"/>
          </a:p>
        </p:txBody>
      </p:sp>
      <p:sp>
        <p:nvSpPr>
          <p:cNvPr id="20" name="TextBox 20"/>
          <p:cNvSpPr txBox="1"/>
          <p:nvPr/>
        </p:nvSpPr>
        <p:spPr>
          <a:xfrm>
            <a:off x="2664686" y="1534856"/>
            <a:ext cx="13794514" cy="461665"/>
          </a:xfrm>
          <a:prstGeom prst="rect">
            <a:avLst/>
          </a:prstGeom>
        </p:spPr>
        <p:txBody>
          <a:bodyPr wrap="square" lIns="0" tIns="0" rIns="0" bIns="0" rtlCol="0" anchor="t">
            <a:spAutoFit/>
          </a:bodyPr>
          <a:lstStyle/>
          <a:p>
            <a:pPr algn="ctr">
              <a:lnSpc>
                <a:spcPts val="3600"/>
              </a:lnSpc>
            </a:pPr>
            <a:r>
              <a:rPr lang="en-US" sz="3000" b="1" dirty="0">
                <a:solidFill>
                  <a:srgbClr val="000000"/>
                </a:solidFill>
                <a:latin typeface="Arial"/>
                <a:ea typeface="Arial"/>
                <a:cs typeface="Arial"/>
                <a:sym typeface="Arial"/>
              </a:rPr>
              <a:t>ED Morphine (Kadian) long acting for Opioid Use Disorder Module Example</a:t>
            </a:r>
          </a:p>
        </p:txBody>
      </p:sp>
      <p:sp>
        <p:nvSpPr>
          <p:cNvPr id="21" name="TextBox 21"/>
          <p:cNvSpPr txBox="1"/>
          <p:nvPr/>
        </p:nvSpPr>
        <p:spPr>
          <a:xfrm>
            <a:off x="1019175" y="8938341"/>
            <a:ext cx="15967218" cy="1128514"/>
          </a:xfrm>
          <a:prstGeom prst="rect">
            <a:avLst/>
          </a:prstGeom>
        </p:spPr>
        <p:txBody>
          <a:bodyPr lIns="0" tIns="0" rIns="0" bIns="0" rtlCol="0" anchor="t">
            <a:spAutoFit/>
          </a:bodyPr>
          <a:lstStyle/>
          <a:p>
            <a:pPr marL="388646" lvl="1" indent="-194323" algn="l">
              <a:lnSpc>
                <a:spcPts val="2160"/>
              </a:lnSpc>
              <a:buFont typeface="Arial"/>
              <a:buChar char="•"/>
            </a:pPr>
            <a:r>
              <a:rPr lang="en-US" sz="2400" dirty="0">
                <a:solidFill>
                  <a:srgbClr val="000000"/>
                </a:solidFill>
                <a:latin typeface="Arial"/>
                <a:ea typeface="Arial"/>
                <a:cs typeface="Arial"/>
                <a:sym typeface="Arial"/>
              </a:rPr>
              <a:t>In this module, the criteria for “Very High Tolerance” includes previous experience with SROM.</a:t>
            </a:r>
          </a:p>
          <a:p>
            <a:pPr marL="388646" lvl="1" indent="-194323" algn="l">
              <a:lnSpc>
                <a:spcPts val="2160"/>
              </a:lnSpc>
              <a:buFont typeface="Arial"/>
              <a:buChar char="•"/>
            </a:pPr>
            <a:r>
              <a:rPr lang="en-US" sz="2400" dirty="0">
                <a:solidFill>
                  <a:srgbClr val="000000"/>
                </a:solidFill>
                <a:latin typeface="Arial"/>
                <a:ea typeface="Arial"/>
                <a:cs typeface="Arial"/>
                <a:sym typeface="Arial"/>
              </a:rPr>
              <a:t>Starting doses are relatively low for high tolerance patients, and you may notice that they need additional medication such as hydromorphone PRN.</a:t>
            </a:r>
          </a:p>
          <a:p>
            <a:pPr algn="l">
              <a:lnSpc>
                <a:spcPts val="2160"/>
              </a:lnSpc>
            </a:pPr>
            <a:endParaRPr lang="en-US" sz="2400" dirty="0">
              <a:solidFill>
                <a:srgbClr val="000000"/>
              </a:solidFill>
              <a:latin typeface="Arial"/>
              <a:ea typeface="Arial"/>
              <a:cs typeface="Arial"/>
              <a:sym typeface="Arial"/>
            </a:endParaRPr>
          </a:p>
        </p:txBody>
      </p:sp>
      <p:sp>
        <p:nvSpPr>
          <p:cNvPr id="22" name="AutoShape 22"/>
          <p:cNvSpPr/>
          <p:nvPr/>
        </p:nvSpPr>
        <p:spPr>
          <a:xfrm>
            <a:off x="1159259" y="7551301"/>
            <a:ext cx="684979" cy="0"/>
          </a:xfrm>
          <a:prstGeom prst="line">
            <a:avLst/>
          </a:prstGeom>
          <a:ln w="38100" cap="flat">
            <a:solidFill>
              <a:srgbClr val="FC0201"/>
            </a:solidFill>
            <a:prstDash val="solid"/>
            <a:headEnd type="none" w="sm" len="sm"/>
            <a:tailEnd type="arrow" w="med" len="sm"/>
          </a:ln>
        </p:spPr>
        <p:txBody>
          <a:bodyPr/>
          <a:lstStyle/>
          <a:p>
            <a:endParaRPr lang="en-CA"/>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354619" y="711747"/>
            <a:ext cx="17516511" cy="8866898"/>
            <a:chOff x="0" y="0"/>
            <a:chExt cx="4383782" cy="2219081"/>
          </a:xfrm>
        </p:grpSpPr>
        <p:sp>
          <p:nvSpPr>
            <p:cNvPr id="3" name="Freeform 3"/>
            <p:cNvSpPr/>
            <p:nvPr/>
          </p:nvSpPr>
          <p:spPr>
            <a:xfrm>
              <a:off x="0" y="0"/>
              <a:ext cx="4383782" cy="2219081"/>
            </a:xfrm>
            <a:custGeom>
              <a:avLst/>
              <a:gdLst/>
              <a:ahLst/>
              <a:cxnLst/>
              <a:rect l="l" t="t" r="r" b="b"/>
              <a:pathLst>
                <a:path w="4383782" h="2219081">
                  <a:moveTo>
                    <a:pt x="13701" y="0"/>
                  </a:moveTo>
                  <a:lnTo>
                    <a:pt x="4370081" y="0"/>
                  </a:lnTo>
                  <a:cubicBezTo>
                    <a:pt x="4373715" y="0"/>
                    <a:pt x="4377200" y="1444"/>
                    <a:pt x="4379769" y="4013"/>
                  </a:cubicBezTo>
                  <a:cubicBezTo>
                    <a:pt x="4382339" y="6583"/>
                    <a:pt x="4383782" y="10068"/>
                    <a:pt x="4383782" y="13701"/>
                  </a:cubicBezTo>
                  <a:lnTo>
                    <a:pt x="4383782" y="2205379"/>
                  </a:lnTo>
                  <a:cubicBezTo>
                    <a:pt x="4383782" y="2209013"/>
                    <a:pt x="4382339" y="2212498"/>
                    <a:pt x="4379769" y="2215068"/>
                  </a:cubicBezTo>
                  <a:cubicBezTo>
                    <a:pt x="4377200" y="2217637"/>
                    <a:pt x="4373715" y="2219081"/>
                    <a:pt x="4370081" y="2219081"/>
                  </a:cubicBezTo>
                  <a:lnTo>
                    <a:pt x="13701" y="2219081"/>
                  </a:lnTo>
                  <a:cubicBezTo>
                    <a:pt x="10068" y="2219081"/>
                    <a:pt x="6583" y="2217637"/>
                    <a:pt x="4013" y="2215068"/>
                  </a:cubicBezTo>
                  <a:cubicBezTo>
                    <a:pt x="1444" y="2212498"/>
                    <a:pt x="0" y="2209013"/>
                    <a:pt x="0" y="2205379"/>
                  </a:cubicBezTo>
                  <a:lnTo>
                    <a:pt x="0" y="13701"/>
                  </a:lnTo>
                  <a:cubicBezTo>
                    <a:pt x="0" y="10068"/>
                    <a:pt x="1444" y="6583"/>
                    <a:pt x="4013" y="4013"/>
                  </a:cubicBezTo>
                  <a:cubicBezTo>
                    <a:pt x="6583" y="1444"/>
                    <a:pt x="10068" y="0"/>
                    <a:pt x="13701" y="0"/>
                  </a:cubicBezTo>
                  <a:close/>
                </a:path>
              </a:pathLst>
            </a:custGeom>
            <a:solidFill>
              <a:srgbClr val="FFFFFF"/>
            </a:solidFill>
            <a:ln w="9525" cap="rnd">
              <a:solidFill>
                <a:srgbClr val="000000"/>
              </a:solidFill>
              <a:prstDash val="solid"/>
              <a:round/>
            </a:ln>
          </p:spPr>
          <p:txBody>
            <a:bodyPr/>
            <a:lstStyle/>
            <a:p>
              <a:endParaRPr lang="en-CA" dirty="0"/>
            </a:p>
          </p:txBody>
        </p:sp>
        <p:sp>
          <p:nvSpPr>
            <p:cNvPr id="4" name="TextBox 4"/>
            <p:cNvSpPr txBox="1"/>
            <p:nvPr/>
          </p:nvSpPr>
          <p:spPr>
            <a:xfrm>
              <a:off x="0" y="-19050"/>
              <a:ext cx="4383782" cy="2238131"/>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895350" y="2107175"/>
            <a:ext cx="6082172" cy="6597945"/>
            <a:chOff x="0" y="0"/>
            <a:chExt cx="1679502" cy="1821925"/>
          </a:xfrm>
        </p:grpSpPr>
        <p:sp>
          <p:nvSpPr>
            <p:cNvPr id="6" name="Freeform 6"/>
            <p:cNvSpPr/>
            <p:nvPr/>
          </p:nvSpPr>
          <p:spPr>
            <a:xfrm>
              <a:off x="0" y="0"/>
              <a:ext cx="1679502" cy="1821925"/>
            </a:xfrm>
            <a:custGeom>
              <a:avLst/>
              <a:gdLst/>
              <a:ahLst/>
              <a:cxnLst/>
              <a:rect l="l" t="t" r="r" b="b"/>
              <a:pathLst>
                <a:path w="1679502" h="1821925">
                  <a:moveTo>
                    <a:pt x="39460" y="0"/>
                  </a:moveTo>
                  <a:lnTo>
                    <a:pt x="1640042" y="0"/>
                  </a:lnTo>
                  <a:cubicBezTo>
                    <a:pt x="1650508" y="0"/>
                    <a:pt x="1660544" y="4157"/>
                    <a:pt x="1667944" y="11557"/>
                  </a:cubicBezTo>
                  <a:cubicBezTo>
                    <a:pt x="1675344" y="18958"/>
                    <a:pt x="1679502" y="28994"/>
                    <a:pt x="1679502" y="39460"/>
                  </a:cubicBezTo>
                  <a:lnTo>
                    <a:pt x="1679502" y="1782465"/>
                  </a:lnTo>
                  <a:cubicBezTo>
                    <a:pt x="1679502" y="1804258"/>
                    <a:pt x="1661835" y="1821925"/>
                    <a:pt x="1640042" y="1821925"/>
                  </a:cubicBezTo>
                  <a:lnTo>
                    <a:pt x="39460" y="1821925"/>
                  </a:lnTo>
                  <a:cubicBezTo>
                    <a:pt x="28994" y="1821925"/>
                    <a:pt x="18958" y="1817768"/>
                    <a:pt x="11557" y="1810367"/>
                  </a:cubicBezTo>
                  <a:cubicBezTo>
                    <a:pt x="4157" y="1802967"/>
                    <a:pt x="0" y="1792931"/>
                    <a:pt x="0" y="1782465"/>
                  </a:cubicBezTo>
                  <a:lnTo>
                    <a:pt x="0" y="39460"/>
                  </a:lnTo>
                  <a:cubicBezTo>
                    <a:pt x="0" y="17667"/>
                    <a:pt x="17667" y="0"/>
                    <a:pt x="39460" y="0"/>
                  </a:cubicBezTo>
                  <a:close/>
                </a:path>
              </a:pathLst>
            </a:custGeom>
            <a:solidFill>
              <a:srgbClr val="01648F"/>
            </a:solidFill>
            <a:ln w="9525" cap="rnd">
              <a:solidFill>
                <a:srgbClr val="000000"/>
              </a:solidFill>
              <a:prstDash val="solid"/>
              <a:round/>
            </a:ln>
          </p:spPr>
          <p:txBody>
            <a:bodyPr/>
            <a:lstStyle/>
            <a:p>
              <a:endParaRPr lang="en-CA"/>
            </a:p>
          </p:txBody>
        </p:sp>
        <p:sp>
          <p:nvSpPr>
            <p:cNvPr id="7" name="TextBox 7"/>
            <p:cNvSpPr txBox="1"/>
            <p:nvPr/>
          </p:nvSpPr>
          <p:spPr>
            <a:xfrm>
              <a:off x="0" y="-19050"/>
              <a:ext cx="1679502" cy="1840975"/>
            </a:xfrm>
            <a:prstGeom prst="rect">
              <a:avLst/>
            </a:prstGeom>
          </p:spPr>
          <p:txBody>
            <a:bodyPr lIns="50800" tIns="50800" rIns="50800" bIns="50800" rtlCol="0" anchor="ctr"/>
            <a:lstStyle/>
            <a:p>
              <a:pPr algn="ctr">
                <a:lnSpc>
                  <a:spcPts val="2859"/>
                </a:lnSpc>
              </a:pPr>
              <a:endParaRPr/>
            </a:p>
          </p:txBody>
        </p:sp>
      </p:grpSp>
      <p:sp>
        <p:nvSpPr>
          <p:cNvPr id="8" name="AutoShape 8"/>
          <p:cNvSpPr/>
          <p:nvPr/>
        </p:nvSpPr>
        <p:spPr>
          <a:xfrm flipV="1">
            <a:off x="354619" y="1720593"/>
            <a:ext cx="17516511"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9" name="Group 9"/>
          <p:cNvGrpSpPr/>
          <p:nvPr/>
        </p:nvGrpSpPr>
        <p:grpSpPr>
          <a:xfrm>
            <a:off x="1028700" y="1091740"/>
            <a:ext cx="263243" cy="2632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436469" y="1091740"/>
            <a:ext cx="263243" cy="2632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1844238" y="1091740"/>
            <a:ext cx="263243" cy="26324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8" name="Group 18"/>
          <p:cNvGrpSpPr>
            <a:grpSpLocks noChangeAspect="1"/>
          </p:cNvGrpSpPr>
          <p:nvPr/>
        </p:nvGrpSpPr>
        <p:grpSpPr>
          <a:xfrm>
            <a:off x="903247" y="5568072"/>
            <a:ext cx="6074276" cy="3416737"/>
            <a:chOff x="0" y="0"/>
            <a:chExt cx="11289030" cy="6350000"/>
          </a:xfrm>
        </p:grpSpPr>
        <p:sp>
          <p:nvSpPr>
            <p:cNvPr id="19" name="Freeform 19">
              <a:hlinkClick r:id="rId2" tooltip="https://www.vch.ca/en/health-topics/mental-health-and-substance-use"/>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4163" r="-3976" b="-31931"/>
              </a:stretch>
            </a:blipFill>
          </p:spPr>
          <p:txBody>
            <a:bodyPr/>
            <a:lstStyle/>
            <a:p>
              <a:endParaRPr lang="en-CA"/>
            </a:p>
          </p:txBody>
        </p:sp>
      </p:grpSp>
      <p:sp>
        <p:nvSpPr>
          <p:cNvPr id="20" name="Freeform 20"/>
          <p:cNvSpPr/>
          <p:nvPr/>
        </p:nvSpPr>
        <p:spPr>
          <a:xfrm>
            <a:off x="6387331" y="2432665"/>
            <a:ext cx="355551" cy="88888"/>
          </a:xfrm>
          <a:custGeom>
            <a:avLst/>
            <a:gdLst/>
            <a:ahLst/>
            <a:cxnLst/>
            <a:rect l="l" t="t" r="r" b="b"/>
            <a:pathLst>
              <a:path w="355551" h="88888">
                <a:moveTo>
                  <a:pt x="0" y="0"/>
                </a:moveTo>
                <a:lnTo>
                  <a:pt x="355551" y="0"/>
                </a:lnTo>
                <a:lnTo>
                  <a:pt x="355551" y="88888"/>
                </a:lnTo>
                <a:lnTo>
                  <a:pt x="0" y="888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21" name="AutoShape 21"/>
          <p:cNvSpPr/>
          <p:nvPr/>
        </p:nvSpPr>
        <p:spPr>
          <a:xfrm>
            <a:off x="957174" y="2761583"/>
            <a:ext cx="5947775" cy="0"/>
          </a:xfrm>
          <a:prstGeom prst="line">
            <a:avLst/>
          </a:prstGeom>
          <a:ln w="9525" cap="flat">
            <a:solidFill>
              <a:srgbClr val="000000"/>
            </a:solidFill>
            <a:prstDash val="solid"/>
            <a:headEnd type="none" w="sm" len="sm"/>
            <a:tailEnd type="none" w="sm" len="sm"/>
          </a:ln>
        </p:spPr>
        <p:txBody>
          <a:bodyPr/>
          <a:lstStyle/>
          <a:p>
            <a:endParaRPr lang="en-CA"/>
          </a:p>
        </p:txBody>
      </p:sp>
      <p:sp>
        <p:nvSpPr>
          <p:cNvPr id="22" name="TextBox 22"/>
          <p:cNvSpPr txBox="1"/>
          <p:nvPr/>
        </p:nvSpPr>
        <p:spPr>
          <a:xfrm>
            <a:off x="2430050" y="874685"/>
            <a:ext cx="14599369" cy="602281"/>
          </a:xfrm>
          <a:prstGeom prst="rect">
            <a:avLst/>
          </a:prstGeom>
        </p:spPr>
        <p:txBody>
          <a:bodyPr lIns="0" tIns="0" rIns="0" bIns="0" rtlCol="0" anchor="t">
            <a:spAutoFit/>
          </a:bodyPr>
          <a:lstStyle/>
          <a:p>
            <a:pPr algn="l">
              <a:lnSpc>
                <a:spcPts val="5249"/>
              </a:lnSpc>
            </a:pPr>
            <a:r>
              <a:rPr lang="en-US" sz="3200" b="1" dirty="0">
                <a:solidFill>
                  <a:srgbClr val="000000"/>
                </a:solidFill>
                <a:latin typeface="Arial Bold"/>
                <a:ea typeface="Arial Bold"/>
                <a:cs typeface="Arial Bold"/>
                <a:sym typeface="Arial Bold"/>
              </a:rPr>
              <a:t>APPENDIX D: Connecting Patients to Care &amp; Resources for Learning</a:t>
            </a:r>
          </a:p>
        </p:txBody>
      </p:sp>
      <p:sp>
        <p:nvSpPr>
          <p:cNvPr id="23" name="Freeform 23"/>
          <p:cNvSpPr/>
          <p:nvPr/>
        </p:nvSpPr>
        <p:spPr>
          <a:xfrm>
            <a:off x="16491616" y="994150"/>
            <a:ext cx="1193251" cy="485016"/>
          </a:xfrm>
          <a:custGeom>
            <a:avLst/>
            <a:gdLst/>
            <a:ahLst/>
            <a:cxnLst/>
            <a:rect l="l" t="t" r="r" b="b"/>
            <a:pathLst>
              <a:path w="1193251" h="485016">
                <a:moveTo>
                  <a:pt x="0" y="0"/>
                </a:moveTo>
                <a:lnTo>
                  <a:pt x="1193251" y="0"/>
                </a:lnTo>
                <a:lnTo>
                  <a:pt x="1193251" y="485016"/>
                </a:lnTo>
                <a:lnTo>
                  <a:pt x="0" y="485016"/>
                </a:lnTo>
                <a:lnTo>
                  <a:pt x="0" y="0"/>
                </a:lnTo>
                <a:close/>
              </a:path>
            </a:pathLst>
          </a:custGeom>
          <a:blipFill>
            <a:blip r:embed="rId6"/>
            <a:stretch>
              <a:fillRect t="-71968" b="-74054"/>
            </a:stretch>
          </a:blipFill>
        </p:spPr>
        <p:txBody>
          <a:bodyPr/>
          <a:lstStyle/>
          <a:p>
            <a:endParaRPr lang="en-CA"/>
          </a:p>
        </p:txBody>
      </p:sp>
      <p:grpSp>
        <p:nvGrpSpPr>
          <p:cNvPr id="24" name="Group 24"/>
          <p:cNvGrpSpPr>
            <a:grpSpLocks noChangeAspect="1"/>
          </p:cNvGrpSpPr>
          <p:nvPr/>
        </p:nvGrpSpPr>
        <p:grpSpPr>
          <a:xfrm>
            <a:off x="7082297" y="2152831"/>
            <a:ext cx="5857077" cy="3294565"/>
            <a:chOff x="0" y="0"/>
            <a:chExt cx="11289030" cy="6350000"/>
          </a:xfrm>
        </p:grpSpPr>
        <p:sp>
          <p:nvSpPr>
            <p:cNvPr id="25" name="Freeform 25">
              <a:hlinkClick r:id="rId7" tooltip="https://www.vch.ca/en/service/lighthouse-virtual-substance-use-care-clinic#wysiwyg--18751"/>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8"/>
              <a:stretch>
                <a:fillRect t="-55228" b="-44418"/>
              </a:stretch>
            </a:blipFill>
          </p:spPr>
          <p:txBody>
            <a:bodyPr/>
            <a:lstStyle/>
            <a:p>
              <a:endParaRPr lang="en-CA"/>
            </a:p>
          </p:txBody>
        </p:sp>
      </p:grpSp>
      <p:grpSp>
        <p:nvGrpSpPr>
          <p:cNvPr id="26" name="Group 26"/>
          <p:cNvGrpSpPr>
            <a:grpSpLocks noChangeAspect="1"/>
          </p:cNvGrpSpPr>
          <p:nvPr/>
        </p:nvGrpSpPr>
        <p:grpSpPr>
          <a:xfrm>
            <a:off x="7101347" y="5710444"/>
            <a:ext cx="5807804" cy="3266849"/>
            <a:chOff x="0" y="0"/>
            <a:chExt cx="11289030" cy="6350000"/>
          </a:xfrm>
        </p:grpSpPr>
        <p:sp>
          <p:nvSpPr>
            <p:cNvPr id="27" name="Freeform 27">
              <a:hlinkClick r:id="rId9" tooltip="https://www.vch.ca/en/service/overdose-outreach-teams#short-description--7006"/>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10"/>
              <a:stretch>
                <a:fillRect t="-12421" b="-12421"/>
              </a:stretch>
            </a:blipFill>
          </p:spPr>
          <p:txBody>
            <a:bodyPr/>
            <a:lstStyle/>
            <a:p>
              <a:endParaRPr lang="en-CA"/>
            </a:p>
          </p:txBody>
        </p:sp>
      </p:grpSp>
      <p:grpSp>
        <p:nvGrpSpPr>
          <p:cNvPr id="28" name="Group 28"/>
          <p:cNvGrpSpPr/>
          <p:nvPr/>
        </p:nvGrpSpPr>
        <p:grpSpPr>
          <a:xfrm>
            <a:off x="7306686" y="4228087"/>
            <a:ext cx="915413" cy="915413"/>
            <a:chOff x="0" y="0"/>
            <a:chExt cx="1220550" cy="1220550"/>
          </a:xfrm>
        </p:grpSpPr>
        <p:sp>
          <p:nvSpPr>
            <p:cNvPr id="29" name="Freeform 29"/>
            <p:cNvSpPr/>
            <p:nvPr/>
          </p:nvSpPr>
          <p:spPr>
            <a:xfrm>
              <a:off x="0" y="0"/>
              <a:ext cx="1220550" cy="1220550"/>
            </a:xfrm>
            <a:custGeom>
              <a:avLst/>
              <a:gdLst/>
              <a:ahLst/>
              <a:cxnLst/>
              <a:rect l="l" t="t" r="r" b="b"/>
              <a:pathLst>
                <a:path w="1220550" h="1220550">
                  <a:moveTo>
                    <a:pt x="0" y="0"/>
                  </a:moveTo>
                  <a:lnTo>
                    <a:pt x="1220550" y="0"/>
                  </a:lnTo>
                  <a:lnTo>
                    <a:pt x="1220550" y="1220550"/>
                  </a:lnTo>
                  <a:lnTo>
                    <a:pt x="0" y="12205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grpSp>
      <p:grpSp>
        <p:nvGrpSpPr>
          <p:cNvPr id="30" name="Group 30"/>
          <p:cNvGrpSpPr>
            <a:grpSpLocks noChangeAspect="1"/>
          </p:cNvGrpSpPr>
          <p:nvPr/>
        </p:nvGrpSpPr>
        <p:grpSpPr>
          <a:xfrm>
            <a:off x="13101300" y="2107175"/>
            <a:ext cx="4561771" cy="6842656"/>
            <a:chOff x="0" y="0"/>
            <a:chExt cx="6350000" cy="9525000"/>
          </a:xfrm>
        </p:grpSpPr>
        <p:sp>
          <p:nvSpPr>
            <p:cNvPr id="31" name="Freeform 31" descr="Upscale Image">
              <a:hlinkClick r:id="rId13" tooltip="https://towardtheheart.com"/>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14"/>
              <a:stretch>
                <a:fillRect l="-3122" t="-26429" r="-40124" b="-1908"/>
              </a:stretch>
            </a:blipFill>
          </p:spPr>
          <p:txBody>
            <a:bodyPr/>
            <a:lstStyle/>
            <a:p>
              <a:endParaRPr lang="en-CA"/>
            </a:p>
          </p:txBody>
        </p:sp>
      </p:grpSp>
      <p:grpSp>
        <p:nvGrpSpPr>
          <p:cNvPr id="32" name="Group 32"/>
          <p:cNvGrpSpPr/>
          <p:nvPr/>
        </p:nvGrpSpPr>
        <p:grpSpPr>
          <a:xfrm>
            <a:off x="13394356" y="7427351"/>
            <a:ext cx="1373242" cy="1373242"/>
            <a:chOff x="0" y="0"/>
            <a:chExt cx="1830990" cy="1830990"/>
          </a:xfrm>
        </p:grpSpPr>
        <p:sp>
          <p:nvSpPr>
            <p:cNvPr id="33" name="Freeform 33"/>
            <p:cNvSpPr/>
            <p:nvPr/>
          </p:nvSpPr>
          <p:spPr>
            <a:xfrm>
              <a:off x="0" y="0"/>
              <a:ext cx="1830990" cy="1830990"/>
            </a:xfrm>
            <a:custGeom>
              <a:avLst/>
              <a:gdLst/>
              <a:ahLst/>
              <a:cxnLst/>
              <a:rect l="l" t="t" r="r" b="b"/>
              <a:pathLst>
                <a:path w="1830990" h="1830990">
                  <a:moveTo>
                    <a:pt x="0" y="0"/>
                  </a:moveTo>
                  <a:lnTo>
                    <a:pt x="1830990" y="0"/>
                  </a:lnTo>
                  <a:lnTo>
                    <a:pt x="1830990" y="1830990"/>
                  </a:lnTo>
                  <a:lnTo>
                    <a:pt x="0" y="18309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grpSp>
      <p:grpSp>
        <p:nvGrpSpPr>
          <p:cNvPr id="34" name="Group 34"/>
          <p:cNvGrpSpPr/>
          <p:nvPr/>
        </p:nvGrpSpPr>
        <p:grpSpPr>
          <a:xfrm>
            <a:off x="1159988" y="7847911"/>
            <a:ext cx="873158" cy="873158"/>
            <a:chOff x="0" y="0"/>
            <a:chExt cx="1164210" cy="1164210"/>
          </a:xfrm>
        </p:grpSpPr>
        <p:sp>
          <p:nvSpPr>
            <p:cNvPr id="35" name="Freeform 35"/>
            <p:cNvSpPr/>
            <p:nvPr/>
          </p:nvSpPr>
          <p:spPr>
            <a:xfrm>
              <a:off x="0" y="0"/>
              <a:ext cx="1164210" cy="1164210"/>
            </a:xfrm>
            <a:custGeom>
              <a:avLst/>
              <a:gdLst/>
              <a:ahLst/>
              <a:cxnLst/>
              <a:rect l="l" t="t" r="r" b="b"/>
              <a:pathLst>
                <a:path w="1164210" h="1164210">
                  <a:moveTo>
                    <a:pt x="0" y="0"/>
                  </a:moveTo>
                  <a:lnTo>
                    <a:pt x="1164210" y="0"/>
                  </a:lnTo>
                  <a:lnTo>
                    <a:pt x="1164210" y="1164210"/>
                  </a:lnTo>
                  <a:lnTo>
                    <a:pt x="0" y="116421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grpSp>
      <p:grpSp>
        <p:nvGrpSpPr>
          <p:cNvPr id="36" name="Group 36"/>
          <p:cNvGrpSpPr/>
          <p:nvPr/>
        </p:nvGrpSpPr>
        <p:grpSpPr>
          <a:xfrm>
            <a:off x="7306686" y="7581806"/>
            <a:ext cx="1218788" cy="1218788"/>
            <a:chOff x="0" y="0"/>
            <a:chExt cx="1625051" cy="1625051"/>
          </a:xfrm>
        </p:grpSpPr>
        <p:sp>
          <p:nvSpPr>
            <p:cNvPr id="37" name="Freeform 37"/>
            <p:cNvSpPr/>
            <p:nvPr/>
          </p:nvSpPr>
          <p:spPr>
            <a:xfrm>
              <a:off x="0" y="0"/>
              <a:ext cx="1625051" cy="1625051"/>
            </a:xfrm>
            <a:custGeom>
              <a:avLst/>
              <a:gdLst/>
              <a:ahLst/>
              <a:cxnLst/>
              <a:rect l="l" t="t" r="r" b="b"/>
              <a:pathLst>
                <a:path w="1625051" h="1625051">
                  <a:moveTo>
                    <a:pt x="0" y="0"/>
                  </a:moveTo>
                  <a:lnTo>
                    <a:pt x="1625051" y="0"/>
                  </a:lnTo>
                  <a:lnTo>
                    <a:pt x="1625051" y="1625051"/>
                  </a:lnTo>
                  <a:lnTo>
                    <a:pt x="0" y="1625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grpSp>
      <p:sp>
        <p:nvSpPr>
          <p:cNvPr id="38" name="TextBox 38"/>
          <p:cNvSpPr txBox="1"/>
          <p:nvPr/>
        </p:nvSpPr>
        <p:spPr>
          <a:xfrm>
            <a:off x="7358672" y="6979215"/>
            <a:ext cx="1080057" cy="484758"/>
          </a:xfrm>
          <a:prstGeom prst="rect">
            <a:avLst/>
          </a:prstGeom>
        </p:spPr>
        <p:txBody>
          <a:bodyPr lIns="0" tIns="0" rIns="0" bIns="0" rtlCol="0" anchor="t">
            <a:spAutoFit/>
          </a:bodyPr>
          <a:lstStyle/>
          <a:p>
            <a:pPr algn="ctr">
              <a:lnSpc>
                <a:spcPts val="1205"/>
              </a:lnSpc>
            </a:pPr>
            <a:r>
              <a:rPr lang="en-US" sz="1205" b="1">
                <a:solidFill>
                  <a:srgbClr val="000000"/>
                </a:solidFill>
                <a:latin typeface="Arial Bold"/>
                <a:ea typeface="Arial Bold"/>
                <a:cs typeface="Arial Bold"/>
                <a:sym typeface="Arial Bold"/>
              </a:rPr>
              <a:t>VCH Overdose Outreach Teams</a:t>
            </a:r>
          </a:p>
        </p:txBody>
      </p:sp>
      <p:sp>
        <p:nvSpPr>
          <p:cNvPr id="39" name="TextBox 39"/>
          <p:cNvSpPr txBox="1"/>
          <p:nvPr/>
        </p:nvSpPr>
        <p:spPr>
          <a:xfrm>
            <a:off x="7224363" y="3854547"/>
            <a:ext cx="1080057" cy="336549"/>
          </a:xfrm>
          <a:prstGeom prst="rect">
            <a:avLst/>
          </a:prstGeom>
        </p:spPr>
        <p:txBody>
          <a:bodyPr lIns="0" tIns="0" rIns="0" bIns="0" rtlCol="0" anchor="t">
            <a:spAutoFit/>
          </a:bodyPr>
          <a:lstStyle/>
          <a:p>
            <a:pPr algn="ctr">
              <a:lnSpc>
                <a:spcPts val="1205"/>
              </a:lnSpc>
            </a:pPr>
            <a:r>
              <a:rPr lang="en-US" sz="1205" b="1">
                <a:solidFill>
                  <a:srgbClr val="000000"/>
                </a:solidFill>
                <a:latin typeface="Arial Bold"/>
                <a:ea typeface="Arial Bold"/>
                <a:cs typeface="Arial Bold"/>
                <a:sym typeface="Arial Bold"/>
              </a:rPr>
              <a:t>Lighthouse Virtual Clinic</a:t>
            </a:r>
          </a:p>
        </p:txBody>
      </p:sp>
      <p:sp>
        <p:nvSpPr>
          <p:cNvPr id="40" name="TextBox 40"/>
          <p:cNvSpPr txBox="1"/>
          <p:nvPr/>
        </p:nvSpPr>
        <p:spPr>
          <a:xfrm>
            <a:off x="1016619" y="3202062"/>
            <a:ext cx="5839635" cy="1832610"/>
          </a:xfrm>
          <a:prstGeom prst="rect">
            <a:avLst/>
          </a:prstGeom>
        </p:spPr>
        <p:txBody>
          <a:bodyPr lIns="0" tIns="0" rIns="0" bIns="0" rtlCol="0" anchor="t">
            <a:spAutoFit/>
          </a:bodyPr>
          <a:lstStyle/>
          <a:p>
            <a:pPr marL="410213" lvl="1" indent="-205106" algn="l">
              <a:lnSpc>
                <a:spcPts val="2850"/>
              </a:lnSpc>
              <a:buAutoNum type="arabicPeriod"/>
            </a:pPr>
            <a:r>
              <a:rPr lang="en-US" sz="1900">
                <a:solidFill>
                  <a:srgbClr val="FFFFFF"/>
                </a:solidFill>
                <a:latin typeface="Arial"/>
                <a:ea typeface="Arial"/>
                <a:cs typeface="Arial"/>
                <a:sym typeface="Arial"/>
              </a:rPr>
              <a:t>VCH Mental Health and Substance Use Webpage</a:t>
            </a:r>
          </a:p>
          <a:p>
            <a:pPr marL="410213" lvl="1" indent="-205106" algn="l">
              <a:lnSpc>
                <a:spcPts val="2850"/>
              </a:lnSpc>
              <a:buAutoNum type="arabicPeriod"/>
            </a:pPr>
            <a:r>
              <a:rPr lang="en-US" sz="1900">
                <a:solidFill>
                  <a:srgbClr val="FFFFFF"/>
                </a:solidFill>
                <a:latin typeface="Arial"/>
                <a:ea typeface="Arial"/>
                <a:cs typeface="Arial"/>
                <a:sym typeface="Arial"/>
              </a:rPr>
              <a:t>Lighthouse Virtual Substance Use Care Clinic</a:t>
            </a:r>
          </a:p>
          <a:p>
            <a:pPr marL="410213" lvl="1" indent="-205106" algn="l">
              <a:lnSpc>
                <a:spcPts val="2850"/>
              </a:lnSpc>
              <a:buAutoNum type="arabicPeriod"/>
            </a:pPr>
            <a:r>
              <a:rPr lang="en-US" sz="1900">
                <a:solidFill>
                  <a:srgbClr val="FFFFFF"/>
                </a:solidFill>
                <a:latin typeface="Arial"/>
                <a:ea typeface="Arial"/>
                <a:cs typeface="Arial"/>
                <a:sym typeface="Arial"/>
              </a:rPr>
              <a:t>VCH Overdose Outreach Teams</a:t>
            </a:r>
          </a:p>
          <a:p>
            <a:pPr marL="410213" lvl="1" indent="-205106" algn="l">
              <a:lnSpc>
                <a:spcPts val="2850"/>
              </a:lnSpc>
              <a:buAutoNum type="arabicPeriod"/>
            </a:pPr>
            <a:r>
              <a:rPr lang="en-US" sz="1900">
                <a:solidFill>
                  <a:srgbClr val="FFFFFF"/>
                </a:solidFill>
                <a:latin typeface="Arial"/>
                <a:ea typeface="Arial"/>
                <a:cs typeface="Arial"/>
                <a:sym typeface="Arial"/>
              </a:rPr>
              <a:t>Toward the Heart Harm Reduction Resources (where to find supplies, naloxone training etc).</a:t>
            </a:r>
          </a:p>
        </p:txBody>
      </p:sp>
      <p:sp>
        <p:nvSpPr>
          <p:cNvPr id="41" name="TextBox 41"/>
          <p:cNvSpPr txBox="1"/>
          <p:nvPr/>
        </p:nvSpPr>
        <p:spPr>
          <a:xfrm>
            <a:off x="1160322" y="2105310"/>
            <a:ext cx="5064694" cy="670561"/>
          </a:xfrm>
          <a:prstGeom prst="rect">
            <a:avLst/>
          </a:prstGeom>
        </p:spPr>
        <p:txBody>
          <a:bodyPr lIns="0" tIns="0" rIns="0" bIns="0" rtlCol="0" anchor="t">
            <a:spAutoFit/>
          </a:bodyPr>
          <a:lstStyle/>
          <a:p>
            <a:pPr algn="l">
              <a:lnSpc>
                <a:spcPts val="5099"/>
              </a:lnSpc>
            </a:pPr>
            <a:r>
              <a:rPr lang="en-US" sz="3399" b="1">
                <a:solidFill>
                  <a:srgbClr val="FFFFFF"/>
                </a:solidFill>
                <a:latin typeface="Arial Bold"/>
                <a:ea typeface="Arial Bold"/>
                <a:cs typeface="Arial Bold"/>
                <a:sym typeface="Arial Bold"/>
              </a:rPr>
              <a:t>Resources</a:t>
            </a:r>
          </a:p>
        </p:txBody>
      </p:sp>
      <p:sp>
        <p:nvSpPr>
          <p:cNvPr id="42" name="TextBox 42"/>
          <p:cNvSpPr txBox="1"/>
          <p:nvPr/>
        </p:nvSpPr>
        <p:spPr>
          <a:xfrm>
            <a:off x="1059464" y="7482967"/>
            <a:ext cx="1074205" cy="334845"/>
          </a:xfrm>
          <a:prstGeom prst="rect">
            <a:avLst/>
          </a:prstGeom>
        </p:spPr>
        <p:txBody>
          <a:bodyPr lIns="0" tIns="0" rIns="0" bIns="0" rtlCol="0" anchor="t">
            <a:spAutoFit/>
          </a:bodyPr>
          <a:lstStyle/>
          <a:p>
            <a:pPr algn="ctr">
              <a:lnSpc>
                <a:spcPts val="1198"/>
              </a:lnSpc>
            </a:pPr>
            <a:r>
              <a:rPr lang="en-US" sz="1198">
                <a:solidFill>
                  <a:srgbClr val="000000"/>
                </a:solidFill>
                <a:latin typeface="Arial"/>
                <a:ea typeface="Arial"/>
                <a:cs typeface="Arial"/>
                <a:sym typeface="Arial"/>
              </a:rPr>
              <a:t>VCH MHSU Webpage</a:t>
            </a:r>
          </a:p>
        </p:txBody>
      </p:sp>
      <p:sp>
        <p:nvSpPr>
          <p:cNvPr id="43" name="TextBox 43"/>
          <p:cNvSpPr txBox="1"/>
          <p:nvPr/>
        </p:nvSpPr>
        <p:spPr>
          <a:xfrm>
            <a:off x="13540948" y="6710901"/>
            <a:ext cx="1080057" cy="632967"/>
          </a:xfrm>
          <a:prstGeom prst="rect">
            <a:avLst/>
          </a:prstGeom>
        </p:spPr>
        <p:txBody>
          <a:bodyPr lIns="0" tIns="0" rIns="0" bIns="0" rtlCol="0" anchor="t">
            <a:spAutoFit/>
          </a:bodyPr>
          <a:lstStyle/>
          <a:p>
            <a:pPr algn="ctr">
              <a:lnSpc>
                <a:spcPts val="1205"/>
              </a:lnSpc>
            </a:pPr>
            <a:r>
              <a:rPr lang="en-US" sz="1205" b="1">
                <a:solidFill>
                  <a:srgbClr val="000000"/>
                </a:solidFill>
                <a:latin typeface="Arial Bold"/>
                <a:ea typeface="Arial Bold"/>
                <a:cs typeface="Arial Bold"/>
                <a:sym typeface="Arial Bold"/>
              </a:rPr>
              <a:t>Toward the Heart Harm Reduction Resources</a:t>
            </a:r>
          </a:p>
        </p:txBody>
      </p:sp>
      <p:sp>
        <p:nvSpPr>
          <p:cNvPr id="44" name="Freeform 44"/>
          <p:cNvSpPr/>
          <p:nvPr/>
        </p:nvSpPr>
        <p:spPr>
          <a:xfrm>
            <a:off x="6320495" y="5806197"/>
            <a:ext cx="489224" cy="489224"/>
          </a:xfrm>
          <a:custGeom>
            <a:avLst/>
            <a:gdLst/>
            <a:ahLst/>
            <a:cxnLst/>
            <a:rect l="l" t="t" r="r" b="b"/>
            <a:pathLst>
              <a:path w="489224" h="489224">
                <a:moveTo>
                  <a:pt x="0" y="0"/>
                </a:moveTo>
                <a:lnTo>
                  <a:pt x="489223" y="0"/>
                </a:lnTo>
                <a:lnTo>
                  <a:pt x="489223" y="489224"/>
                </a:lnTo>
                <a:lnTo>
                  <a:pt x="0" y="48922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
        <p:nvSpPr>
          <p:cNvPr id="45" name="Freeform 45"/>
          <p:cNvSpPr/>
          <p:nvPr/>
        </p:nvSpPr>
        <p:spPr>
          <a:xfrm>
            <a:off x="12200281" y="2302106"/>
            <a:ext cx="518651" cy="518651"/>
          </a:xfrm>
          <a:custGeom>
            <a:avLst/>
            <a:gdLst/>
            <a:ahLst/>
            <a:cxnLst/>
            <a:rect l="l" t="t" r="r" b="b"/>
            <a:pathLst>
              <a:path w="518651" h="518651">
                <a:moveTo>
                  <a:pt x="0" y="0"/>
                </a:moveTo>
                <a:lnTo>
                  <a:pt x="518650" y="0"/>
                </a:lnTo>
                <a:lnTo>
                  <a:pt x="518650" y="518651"/>
                </a:lnTo>
                <a:lnTo>
                  <a:pt x="0" y="5186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CA"/>
          </a:p>
        </p:txBody>
      </p:sp>
      <p:sp>
        <p:nvSpPr>
          <p:cNvPr id="46" name="Freeform 46"/>
          <p:cNvSpPr/>
          <p:nvPr/>
        </p:nvSpPr>
        <p:spPr>
          <a:xfrm>
            <a:off x="12147220" y="5914447"/>
            <a:ext cx="571712" cy="571712"/>
          </a:xfrm>
          <a:custGeom>
            <a:avLst/>
            <a:gdLst/>
            <a:ahLst/>
            <a:cxnLst/>
            <a:rect l="l" t="t" r="r" b="b"/>
            <a:pathLst>
              <a:path w="571712" h="571712">
                <a:moveTo>
                  <a:pt x="0" y="0"/>
                </a:moveTo>
                <a:lnTo>
                  <a:pt x="571711" y="0"/>
                </a:lnTo>
                <a:lnTo>
                  <a:pt x="571711" y="571712"/>
                </a:lnTo>
                <a:lnTo>
                  <a:pt x="0" y="57171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CA"/>
          </a:p>
        </p:txBody>
      </p:sp>
      <p:sp>
        <p:nvSpPr>
          <p:cNvPr id="47" name="Freeform 47"/>
          <p:cNvSpPr/>
          <p:nvPr/>
        </p:nvSpPr>
        <p:spPr>
          <a:xfrm>
            <a:off x="16977975" y="2255145"/>
            <a:ext cx="532815" cy="532815"/>
          </a:xfrm>
          <a:custGeom>
            <a:avLst/>
            <a:gdLst/>
            <a:ahLst/>
            <a:cxnLst/>
            <a:rect l="l" t="t" r="r" b="b"/>
            <a:pathLst>
              <a:path w="532815" h="532815">
                <a:moveTo>
                  <a:pt x="0" y="0"/>
                </a:moveTo>
                <a:lnTo>
                  <a:pt x="532814" y="0"/>
                </a:lnTo>
                <a:lnTo>
                  <a:pt x="532814" y="532815"/>
                </a:lnTo>
                <a:lnTo>
                  <a:pt x="0" y="53281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CA"/>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AF5"/>
        </a:solidFill>
        <a:effectLst/>
      </p:bgPr>
    </p:bg>
    <p:spTree>
      <p:nvGrpSpPr>
        <p:cNvPr id="1" name=""/>
        <p:cNvGrpSpPr/>
        <p:nvPr/>
      </p:nvGrpSpPr>
      <p:grpSpPr>
        <a:xfrm>
          <a:off x="0" y="0"/>
          <a:ext cx="0" cy="0"/>
          <a:chOff x="0" y="0"/>
          <a:chExt cx="0" cy="0"/>
        </a:xfrm>
      </p:grpSpPr>
      <p:grpSp>
        <p:nvGrpSpPr>
          <p:cNvPr id="2" name="Group 2"/>
          <p:cNvGrpSpPr/>
          <p:nvPr/>
        </p:nvGrpSpPr>
        <p:grpSpPr>
          <a:xfrm>
            <a:off x="-680533" y="0"/>
            <a:ext cx="19649069" cy="9984441"/>
            <a:chOff x="0" y="0"/>
            <a:chExt cx="19794617" cy="10058400"/>
          </a:xfrm>
        </p:grpSpPr>
        <p:sp>
          <p:nvSpPr>
            <p:cNvPr id="3" name="Freeform 3"/>
            <p:cNvSpPr/>
            <p:nvPr/>
          </p:nvSpPr>
          <p:spPr>
            <a:xfrm>
              <a:off x="0" y="0"/>
              <a:ext cx="10058400" cy="10058400"/>
            </a:xfrm>
            <a:custGeom>
              <a:avLst/>
              <a:gdLst/>
              <a:ahLst/>
              <a:cxnLst/>
              <a:rect l="l" t="t" r="r" b="b"/>
              <a:pathLst>
                <a:path w="10058400" h="10058400">
                  <a:moveTo>
                    <a:pt x="0" y="0"/>
                  </a:moveTo>
                  <a:lnTo>
                    <a:pt x="10058400" y="0"/>
                  </a:lnTo>
                  <a:lnTo>
                    <a:pt x="10058400" y="10058400"/>
                  </a:lnTo>
                  <a:lnTo>
                    <a:pt x="0" y="10058400"/>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4" name="Freeform 4"/>
            <p:cNvSpPr/>
            <p:nvPr/>
          </p:nvSpPr>
          <p:spPr>
            <a:xfrm>
              <a:off x="9736217" y="0"/>
              <a:ext cx="10058400" cy="10058400"/>
            </a:xfrm>
            <a:custGeom>
              <a:avLst/>
              <a:gdLst/>
              <a:ahLst/>
              <a:cxnLst/>
              <a:rect l="l" t="t" r="r" b="b"/>
              <a:pathLst>
                <a:path w="10058400" h="10058400">
                  <a:moveTo>
                    <a:pt x="0" y="0"/>
                  </a:moveTo>
                  <a:lnTo>
                    <a:pt x="10058400" y="0"/>
                  </a:lnTo>
                  <a:lnTo>
                    <a:pt x="10058400" y="10058400"/>
                  </a:lnTo>
                  <a:lnTo>
                    <a:pt x="0" y="10058400"/>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grpSp>
      <p:sp>
        <p:nvSpPr>
          <p:cNvPr id="5" name="TextBox 5"/>
          <p:cNvSpPr txBox="1"/>
          <p:nvPr/>
        </p:nvSpPr>
        <p:spPr>
          <a:xfrm>
            <a:off x="4528702" y="400983"/>
            <a:ext cx="9230596" cy="580444"/>
          </a:xfrm>
          <a:prstGeom prst="rect">
            <a:avLst/>
          </a:prstGeom>
        </p:spPr>
        <p:txBody>
          <a:bodyPr wrap="square"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marL="0" lvl="0" indent="0" algn="ctr">
              <a:lnSpc>
                <a:spcPts val="4833"/>
              </a:lnSpc>
              <a:spcBef>
                <a:spcPct val="0"/>
              </a:spcBef>
            </a:pPr>
            <a:r>
              <a:rPr lang="en-US" sz="3452" b="1" dirty="0">
                <a:solidFill>
                  <a:srgbClr val="FF5050"/>
                </a:solidFill>
                <a:latin typeface="Inter Ultra-Bold"/>
                <a:ea typeface="Inter Ultra-Bold"/>
                <a:cs typeface="Inter Ultra-Bold"/>
                <a:sym typeface="Inter Ultra-Bold"/>
              </a:rPr>
              <a:t>SUBSTANCE USE TRAINING QUICK GUIDE</a:t>
            </a:r>
          </a:p>
        </p:txBody>
      </p:sp>
      <p:sp>
        <p:nvSpPr>
          <p:cNvPr id="6" name="TextBox 6"/>
          <p:cNvSpPr txBox="1"/>
          <p:nvPr/>
        </p:nvSpPr>
        <p:spPr>
          <a:xfrm>
            <a:off x="3516407" y="1103441"/>
            <a:ext cx="10850838" cy="842122"/>
          </a:xfrm>
          <a:prstGeom prst="rect">
            <a:avLst/>
          </a:prstGeom>
        </p:spPr>
        <p:txBody>
          <a:bodyPr wrap="square"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222"/>
              </a:lnSpc>
              <a:spcBef>
                <a:spcPct val="0"/>
              </a:spcBef>
            </a:pPr>
            <a:r>
              <a:rPr lang="en-US" sz="1588">
                <a:latin typeface="Helvetica"/>
                <a:ea typeface="Helvetica"/>
                <a:cs typeface="Helvetica"/>
                <a:sym typeface="Helvetica"/>
              </a:rPr>
              <a:t>Supporting patients with substance use needs in the hospital can feel challenging, but the right training can equip you with practical skills you can start using immediately. This guide highlights impactful and recommended training opportunities sorted by time commitment and format. </a:t>
            </a:r>
          </a:p>
        </p:txBody>
      </p:sp>
      <p:sp>
        <p:nvSpPr>
          <p:cNvPr id="7" name="TextBox 7"/>
          <p:cNvSpPr txBox="1"/>
          <p:nvPr/>
        </p:nvSpPr>
        <p:spPr>
          <a:xfrm>
            <a:off x="4626932" y="9842322"/>
            <a:ext cx="9330275" cy="262828"/>
          </a:xfrm>
          <a:prstGeom prst="rect">
            <a:avLst/>
          </a:prstGeom>
        </p:spPr>
        <p:txBody>
          <a:bodyPr wrap="square"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222"/>
              </a:lnSpc>
              <a:spcBef>
                <a:spcPct val="0"/>
              </a:spcBef>
            </a:pPr>
            <a:r>
              <a:rPr lang="en-US" sz="1588">
                <a:latin typeface="Helvetica"/>
                <a:ea typeface="Helvetica"/>
                <a:cs typeface="Helvetica"/>
                <a:sym typeface="Helvetica"/>
              </a:rPr>
              <a:t>Questions? Contact us: RegionalAddictionProgram@vch.ca</a:t>
            </a:r>
          </a:p>
        </p:txBody>
      </p:sp>
      <p:grpSp>
        <p:nvGrpSpPr>
          <p:cNvPr id="8" name="Group 8"/>
          <p:cNvGrpSpPr/>
          <p:nvPr/>
        </p:nvGrpSpPr>
        <p:grpSpPr>
          <a:xfrm>
            <a:off x="3361474" y="2145586"/>
            <a:ext cx="3287265" cy="7118448"/>
            <a:chOff x="0" y="0"/>
            <a:chExt cx="3311615" cy="7171178"/>
          </a:xfrm>
        </p:grpSpPr>
        <p:grpSp>
          <p:nvGrpSpPr>
            <p:cNvPr id="9" name="Group 9"/>
            <p:cNvGrpSpPr/>
            <p:nvPr/>
          </p:nvGrpSpPr>
          <p:grpSpPr>
            <a:xfrm>
              <a:off x="0" y="1776241"/>
              <a:ext cx="3305418" cy="4095506"/>
              <a:chOff x="0" y="0"/>
              <a:chExt cx="737926" cy="914311"/>
            </a:xfrm>
          </p:grpSpPr>
          <p:sp>
            <p:nvSpPr>
              <p:cNvPr id="10" name="Freeform 10"/>
              <p:cNvSpPr/>
              <p:nvPr/>
            </p:nvSpPr>
            <p:spPr>
              <a:xfrm>
                <a:off x="0" y="0"/>
                <a:ext cx="737926" cy="914311"/>
              </a:xfrm>
              <a:custGeom>
                <a:avLst/>
                <a:gdLst/>
                <a:ahLst/>
                <a:cxnLst/>
                <a:rect l="l" t="t" r="r" b="b"/>
                <a:pathLst>
                  <a:path w="737926" h="914311">
                    <a:moveTo>
                      <a:pt x="46844" y="0"/>
                    </a:moveTo>
                    <a:lnTo>
                      <a:pt x="691082" y="0"/>
                    </a:lnTo>
                    <a:cubicBezTo>
                      <a:pt x="703506" y="0"/>
                      <a:pt x="715421" y="4935"/>
                      <a:pt x="724206" y="13720"/>
                    </a:cubicBezTo>
                    <a:cubicBezTo>
                      <a:pt x="732991" y="22505"/>
                      <a:pt x="737926" y="34420"/>
                      <a:pt x="737926" y="46844"/>
                    </a:cubicBezTo>
                    <a:lnTo>
                      <a:pt x="737926" y="867467"/>
                    </a:lnTo>
                    <a:cubicBezTo>
                      <a:pt x="737926" y="879891"/>
                      <a:pt x="732991" y="891806"/>
                      <a:pt x="724206" y="900591"/>
                    </a:cubicBezTo>
                    <a:cubicBezTo>
                      <a:pt x="715421" y="909376"/>
                      <a:pt x="703506" y="914311"/>
                      <a:pt x="691082" y="914311"/>
                    </a:cubicBezTo>
                    <a:lnTo>
                      <a:pt x="46844" y="914311"/>
                    </a:lnTo>
                    <a:cubicBezTo>
                      <a:pt x="34420" y="914311"/>
                      <a:pt x="22505" y="909376"/>
                      <a:pt x="13720" y="900591"/>
                    </a:cubicBezTo>
                    <a:cubicBezTo>
                      <a:pt x="4935" y="891806"/>
                      <a:pt x="0" y="879891"/>
                      <a:pt x="0" y="867467"/>
                    </a:cubicBezTo>
                    <a:lnTo>
                      <a:pt x="0" y="46844"/>
                    </a:lnTo>
                    <a:cubicBezTo>
                      <a:pt x="0" y="34420"/>
                      <a:pt x="4935" y="22505"/>
                      <a:pt x="13720" y="13720"/>
                    </a:cubicBezTo>
                    <a:cubicBezTo>
                      <a:pt x="22505" y="4935"/>
                      <a:pt x="34420" y="0"/>
                      <a:pt x="46844" y="0"/>
                    </a:cubicBezTo>
                    <a:close/>
                  </a:path>
                </a:pathLst>
              </a:custGeom>
              <a:solidFill>
                <a:srgbClr val="F95454"/>
              </a:solidFill>
              <a:ln w="19050" cap="sq">
                <a:solidFill>
                  <a:srgbClr val="000000"/>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1" name="TextBox 11"/>
              <p:cNvSpPr txBox="1"/>
              <p:nvPr/>
            </p:nvSpPr>
            <p:spPr>
              <a:xfrm>
                <a:off x="0" y="-47625"/>
                <a:ext cx="737926" cy="961936"/>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spcBef>
                    <a:spcPct val="0"/>
                  </a:spcBef>
                </a:pPr>
                <a:endParaRPr sz="3818"/>
              </a:p>
            </p:txBody>
          </p:sp>
        </p:grpSp>
        <p:grpSp>
          <p:nvGrpSpPr>
            <p:cNvPr id="12" name="Group 12"/>
            <p:cNvGrpSpPr/>
            <p:nvPr/>
          </p:nvGrpSpPr>
          <p:grpSpPr>
            <a:xfrm>
              <a:off x="6196" y="2001689"/>
              <a:ext cx="3305418" cy="5169489"/>
              <a:chOff x="0" y="0"/>
              <a:chExt cx="737926" cy="1154075"/>
            </a:xfrm>
          </p:grpSpPr>
          <p:sp>
            <p:nvSpPr>
              <p:cNvPr id="13" name="Freeform 13"/>
              <p:cNvSpPr/>
              <p:nvPr/>
            </p:nvSpPr>
            <p:spPr>
              <a:xfrm>
                <a:off x="0" y="0"/>
                <a:ext cx="737926" cy="1154075"/>
              </a:xfrm>
              <a:custGeom>
                <a:avLst/>
                <a:gdLst/>
                <a:ahLst/>
                <a:cxnLst/>
                <a:rect l="l" t="t" r="r" b="b"/>
                <a:pathLst>
                  <a:path w="737926" h="1154075">
                    <a:moveTo>
                      <a:pt x="46844" y="0"/>
                    </a:moveTo>
                    <a:lnTo>
                      <a:pt x="691082" y="0"/>
                    </a:lnTo>
                    <a:cubicBezTo>
                      <a:pt x="703506" y="0"/>
                      <a:pt x="715421" y="4935"/>
                      <a:pt x="724206" y="13720"/>
                    </a:cubicBezTo>
                    <a:cubicBezTo>
                      <a:pt x="732991" y="22505"/>
                      <a:pt x="737926" y="34420"/>
                      <a:pt x="737926" y="46844"/>
                    </a:cubicBezTo>
                    <a:lnTo>
                      <a:pt x="737926" y="1107231"/>
                    </a:lnTo>
                    <a:cubicBezTo>
                      <a:pt x="737926" y="1133102"/>
                      <a:pt x="716953" y="1154075"/>
                      <a:pt x="691082" y="1154075"/>
                    </a:cubicBezTo>
                    <a:lnTo>
                      <a:pt x="46844" y="1154075"/>
                    </a:lnTo>
                    <a:cubicBezTo>
                      <a:pt x="34420" y="1154075"/>
                      <a:pt x="22505" y="1149140"/>
                      <a:pt x="13720" y="1140355"/>
                    </a:cubicBezTo>
                    <a:cubicBezTo>
                      <a:pt x="4935" y="1131570"/>
                      <a:pt x="0" y="1119655"/>
                      <a:pt x="0" y="1107231"/>
                    </a:cubicBezTo>
                    <a:lnTo>
                      <a:pt x="0" y="46844"/>
                    </a:lnTo>
                    <a:cubicBezTo>
                      <a:pt x="0" y="34420"/>
                      <a:pt x="4935" y="22505"/>
                      <a:pt x="13720" y="13720"/>
                    </a:cubicBezTo>
                    <a:cubicBezTo>
                      <a:pt x="22505" y="4935"/>
                      <a:pt x="34420" y="0"/>
                      <a:pt x="46844" y="0"/>
                    </a:cubicBezTo>
                    <a:close/>
                  </a:path>
                </a:pathLst>
              </a:custGeom>
              <a:solidFill>
                <a:srgbClr val="FFFFFF"/>
              </a:solidFill>
              <a:ln w="19050" cap="sq">
                <a:solidFill>
                  <a:srgbClr val="000000"/>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4" name="TextBox 14"/>
              <p:cNvSpPr txBox="1"/>
              <p:nvPr/>
            </p:nvSpPr>
            <p:spPr>
              <a:xfrm>
                <a:off x="0" y="-47625"/>
                <a:ext cx="737926" cy="1201700"/>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spcBef>
                    <a:spcPct val="0"/>
                  </a:spcBef>
                </a:pPr>
                <a:endParaRPr sz="3818"/>
              </a:p>
            </p:txBody>
          </p:sp>
        </p:grpSp>
        <p:grpSp>
          <p:nvGrpSpPr>
            <p:cNvPr id="15" name="Group 15"/>
            <p:cNvGrpSpPr/>
            <p:nvPr/>
          </p:nvGrpSpPr>
          <p:grpSpPr>
            <a:xfrm>
              <a:off x="2996656" y="1859010"/>
              <a:ext cx="99058" cy="94813"/>
              <a:chOff x="0" y="0"/>
              <a:chExt cx="849198" cy="812800"/>
            </a:xfrm>
          </p:grpSpPr>
          <p:sp>
            <p:nvSpPr>
              <p:cNvPr id="16" name="Freeform 16"/>
              <p:cNvSpPr/>
              <p:nvPr/>
            </p:nvSpPr>
            <p:spPr>
              <a:xfrm>
                <a:off x="0" y="0"/>
                <a:ext cx="849198" cy="812800"/>
              </a:xfrm>
              <a:custGeom>
                <a:avLst/>
                <a:gdLst/>
                <a:ahLst/>
                <a:cxnLst/>
                <a:rect l="l" t="t" r="r" b="b"/>
                <a:pathLst>
                  <a:path w="849198" h="812800">
                    <a:moveTo>
                      <a:pt x="424599" y="0"/>
                    </a:moveTo>
                    <a:cubicBezTo>
                      <a:pt x="190099" y="0"/>
                      <a:pt x="0" y="181951"/>
                      <a:pt x="0" y="406400"/>
                    </a:cubicBezTo>
                    <a:cubicBezTo>
                      <a:pt x="0" y="630849"/>
                      <a:pt x="190099" y="812800"/>
                      <a:pt x="424599" y="812800"/>
                    </a:cubicBezTo>
                    <a:cubicBezTo>
                      <a:pt x="659099" y="812800"/>
                      <a:pt x="849198" y="630849"/>
                      <a:pt x="849198" y="406400"/>
                    </a:cubicBezTo>
                    <a:cubicBezTo>
                      <a:pt x="849198" y="181951"/>
                      <a:pt x="659099" y="0"/>
                      <a:pt x="424599"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7" name="TextBox 17"/>
              <p:cNvSpPr txBox="1"/>
              <p:nvPr/>
            </p:nvSpPr>
            <p:spPr>
              <a:xfrm>
                <a:off x="79612" y="28575"/>
                <a:ext cx="689973" cy="70802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18" name="Group 18"/>
            <p:cNvGrpSpPr/>
            <p:nvPr/>
          </p:nvGrpSpPr>
          <p:grpSpPr>
            <a:xfrm>
              <a:off x="2824954" y="1859010"/>
              <a:ext cx="99058" cy="94813"/>
              <a:chOff x="0" y="0"/>
              <a:chExt cx="849198" cy="812800"/>
            </a:xfrm>
          </p:grpSpPr>
          <p:sp>
            <p:nvSpPr>
              <p:cNvPr id="19" name="Freeform 19"/>
              <p:cNvSpPr/>
              <p:nvPr/>
            </p:nvSpPr>
            <p:spPr>
              <a:xfrm>
                <a:off x="0" y="0"/>
                <a:ext cx="849198" cy="812800"/>
              </a:xfrm>
              <a:custGeom>
                <a:avLst/>
                <a:gdLst/>
                <a:ahLst/>
                <a:cxnLst/>
                <a:rect l="l" t="t" r="r" b="b"/>
                <a:pathLst>
                  <a:path w="849198" h="812800">
                    <a:moveTo>
                      <a:pt x="424599" y="0"/>
                    </a:moveTo>
                    <a:cubicBezTo>
                      <a:pt x="190099" y="0"/>
                      <a:pt x="0" y="181951"/>
                      <a:pt x="0" y="406400"/>
                    </a:cubicBezTo>
                    <a:cubicBezTo>
                      <a:pt x="0" y="630849"/>
                      <a:pt x="190099" y="812800"/>
                      <a:pt x="424599" y="812800"/>
                    </a:cubicBezTo>
                    <a:cubicBezTo>
                      <a:pt x="659099" y="812800"/>
                      <a:pt x="849198" y="630849"/>
                      <a:pt x="849198" y="406400"/>
                    </a:cubicBezTo>
                    <a:cubicBezTo>
                      <a:pt x="849198" y="181951"/>
                      <a:pt x="659099" y="0"/>
                      <a:pt x="424599"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20" name="TextBox 20"/>
              <p:cNvSpPr txBox="1"/>
              <p:nvPr/>
            </p:nvSpPr>
            <p:spPr>
              <a:xfrm>
                <a:off x="79612" y="28575"/>
                <a:ext cx="689973" cy="70802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21" name="Group 21"/>
            <p:cNvGrpSpPr/>
            <p:nvPr/>
          </p:nvGrpSpPr>
          <p:grpSpPr>
            <a:xfrm>
              <a:off x="2653253" y="1859010"/>
              <a:ext cx="99058" cy="94813"/>
              <a:chOff x="0" y="0"/>
              <a:chExt cx="849198" cy="812800"/>
            </a:xfrm>
          </p:grpSpPr>
          <p:sp>
            <p:nvSpPr>
              <p:cNvPr id="22" name="Freeform 22"/>
              <p:cNvSpPr/>
              <p:nvPr/>
            </p:nvSpPr>
            <p:spPr>
              <a:xfrm>
                <a:off x="0" y="0"/>
                <a:ext cx="849198" cy="812800"/>
              </a:xfrm>
              <a:custGeom>
                <a:avLst/>
                <a:gdLst/>
                <a:ahLst/>
                <a:cxnLst/>
                <a:rect l="l" t="t" r="r" b="b"/>
                <a:pathLst>
                  <a:path w="849198" h="812800">
                    <a:moveTo>
                      <a:pt x="424599" y="0"/>
                    </a:moveTo>
                    <a:cubicBezTo>
                      <a:pt x="190099" y="0"/>
                      <a:pt x="0" y="181951"/>
                      <a:pt x="0" y="406400"/>
                    </a:cubicBezTo>
                    <a:cubicBezTo>
                      <a:pt x="0" y="630849"/>
                      <a:pt x="190099" y="812800"/>
                      <a:pt x="424599" y="812800"/>
                    </a:cubicBezTo>
                    <a:cubicBezTo>
                      <a:pt x="659099" y="812800"/>
                      <a:pt x="849198" y="630849"/>
                      <a:pt x="849198" y="406400"/>
                    </a:cubicBezTo>
                    <a:cubicBezTo>
                      <a:pt x="849198" y="181951"/>
                      <a:pt x="659099" y="0"/>
                      <a:pt x="424599"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23" name="TextBox 23"/>
              <p:cNvSpPr txBox="1"/>
              <p:nvPr/>
            </p:nvSpPr>
            <p:spPr>
              <a:xfrm>
                <a:off x="79612" y="28575"/>
                <a:ext cx="689973" cy="70802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sp>
          <p:nvSpPr>
            <p:cNvPr id="24" name="AutoShape 24"/>
            <p:cNvSpPr/>
            <p:nvPr/>
          </p:nvSpPr>
          <p:spPr>
            <a:xfrm flipV="1">
              <a:off x="1689407" y="579197"/>
              <a:ext cx="0" cy="1197044"/>
            </a:xfrm>
            <a:prstGeom prst="line">
              <a:avLst/>
            </a:prstGeom>
            <a:ln w="25400" cap="flat">
              <a:solidFill>
                <a:srgbClr val="000000"/>
              </a:solidFill>
              <a:prstDash val="solid"/>
              <a:headEnd type="none" w="sm" len="sm"/>
              <a:tailEnd type="none" w="sm" len="sm"/>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grpSp>
          <p:nvGrpSpPr>
            <p:cNvPr id="25" name="Group 25"/>
            <p:cNvGrpSpPr/>
            <p:nvPr/>
          </p:nvGrpSpPr>
          <p:grpSpPr>
            <a:xfrm>
              <a:off x="41799" y="0"/>
              <a:ext cx="3263698" cy="1440689"/>
              <a:chOff x="0" y="0"/>
              <a:chExt cx="706297" cy="311780"/>
            </a:xfrm>
          </p:grpSpPr>
          <p:sp>
            <p:nvSpPr>
              <p:cNvPr id="26" name="Freeform 26"/>
              <p:cNvSpPr/>
              <p:nvPr/>
            </p:nvSpPr>
            <p:spPr>
              <a:xfrm>
                <a:off x="0" y="0"/>
                <a:ext cx="706297" cy="311780"/>
              </a:xfrm>
              <a:custGeom>
                <a:avLst/>
                <a:gdLst/>
                <a:ahLst/>
                <a:cxnLst/>
                <a:rect l="l" t="t" r="r" b="b"/>
                <a:pathLst>
                  <a:path w="706297" h="311780">
                    <a:moveTo>
                      <a:pt x="47443" y="0"/>
                    </a:moveTo>
                    <a:lnTo>
                      <a:pt x="658855" y="0"/>
                    </a:lnTo>
                    <a:cubicBezTo>
                      <a:pt x="685056" y="0"/>
                      <a:pt x="706297" y="21241"/>
                      <a:pt x="706297" y="47443"/>
                    </a:cubicBezTo>
                    <a:lnTo>
                      <a:pt x="706297" y="264337"/>
                    </a:lnTo>
                    <a:cubicBezTo>
                      <a:pt x="706297" y="276920"/>
                      <a:pt x="701299" y="288987"/>
                      <a:pt x="692402" y="297884"/>
                    </a:cubicBezTo>
                    <a:cubicBezTo>
                      <a:pt x="683504" y="306781"/>
                      <a:pt x="671437" y="311780"/>
                      <a:pt x="658855" y="311780"/>
                    </a:cubicBezTo>
                    <a:lnTo>
                      <a:pt x="47443" y="311780"/>
                    </a:lnTo>
                    <a:cubicBezTo>
                      <a:pt x="21241" y="311780"/>
                      <a:pt x="0" y="290539"/>
                      <a:pt x="0" y="264337"/>
                    </a:cubicBezTo>
                    <a:lnTo>
                      <a:pt x="0" y="47443"/>
                    </a:lnTo>
                    <a:cubicBezTo>
                      <a:pt x="0" y="21241"/>
                      <a:pt x="21241" y="0"/>
                      <a:pt x="47443" y="0"/>
                    </a:cubicBezTo>
                    <a:close/>
                  </a:path>
                </a:pathLst>
              </a:custGeom>
              <a:solidFill>
                <a:srgbClr val="F95454"/>
              </a:solidFill>
              <a:ln w="19050" cap="sq">
                <a:solidFill>
                  <a:srgbClr val="000000"/>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27" name="TextBox 27"/>
              <p:cNvSpPr txBox="1"/>
              <p:nvPr/>
            </p:nvSpPr>
            <p:spPr>
              <a:xfrm>
                <a:off x="0" y="-47625"/>
                <a:ext cx="706297" cy="359405"/>
              </a:xfrm>
              <a:prstGeom prst="rect">
                <a:avLst/>
              </a:prstGeom>
            </p:spPr>
            <p:txBody>
              <a:bodyPr lIns="86301" tIns="86301" rIns="86301" bIns="86301"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spcBef>
                    <a:spcPct val="0"/>
                  </a:spcBef>
                </a:pPr>
                <a:endParaRPr sz="3818"/>
              </a:p>
            </p:txBody>
          </p:sp>
        </p:grpSp>
        <p:grpSp>
          <p:nvGrpSpPr>
            <p:cNvPr id="28" name="Group 28"/>
            <p:cNvGrpSpPr/>
            <p:nvPr/>
          </p:nvGrpSpPr>
          <p:grpSpPr>
            <a:xfrm>
              <a:off x="47917" y="232570"/>
              <a:ext cx="3263698" cy="1208119"/>
              <a:chOff x="0" y="0"/>
              <a:chExt cx="706297" cy="261449"/>
            </a:xfrm>
          </p:grpSpPr>
          <p:sp>
            <p:nvSpPr>
              <p:cNvPr id="29" name="Freeform 29"/>
              <p:cNvSpPr/>
              <p:nvPr/>
            </p:nvSpPr>
            <p:spPr>
              <a:xfrm>
                <a:off x="0" y="0"/>
                <a:ext cx="706297" cy="261449"/>
              </a:xfrm>
              <a:custGeom>
                <a:avLst/>
                <a:gdLst/>
                <a:ahLst/>
                <a:cxnLst/>
                <a:rect l="l" t="t" r="r" b="b"/>
                <a:pathLst>
                  <a:path w="706297" h="261449">
                    <a:moveTo>
                      <a:pt x="47443" y="0"/>
                    </a:moveTo>
                    <a:lnTo>
                      <a:pt x="658855" y="0"/>
                    </a:lnTo>
                    <a:cubicBezTo>
                      <a:pt x="685056" y="0"/>
                      <a:pt x="706297" y="21241"/>
                      <a:pt x="706297" y="47443"/>
                    </a:cubicBezTo>
                    <a:lnTo>
                      <a:pt x="706297" y="214007"/>
                    </a:lnTo>
                    <a:cubicBezTo>
                      <a:pt x="706297" y="240208"/>
                      <a:pt x="685056" y="261449"/>
                      <a:pt x="658855" y="261449"/>
                    </a:cubicBezTo>
                    <a:lnTo>
                      <a:pt x="47443" y="261449"/>
                    </a:lnTo>
                    <a:cubicBezTo>
                      <a:pt x="34860" y="261449"/>
                      <a:pt x="22793" y="256451"/>
                      <a:pt x="13896" y="247554"/>
                    </a:cubicBezTo>
                    <a:cubicBezTo>
                      <a:pt x="4998" y="238656"/>
                      <a:pt x="0" y="226589"/>
                      <a:pt x="0" y="214007"/>
                    </a:cubicBezTo>
                    <a:lnTo>
                      <a:pt x="0" y="47443"/>
                    </a:lnTo>
                    <a:cubicBezTo>
                      <a:pt x="0" y="21241"/>
                      <a:pt x="21241" y="0"/>
                      <a:pt x="47443" y="0"/>
                    </a:cubicBezTo>
                    <a:close/>
                  </a:path>
                </a:pathLst>
              </a:custGeom>
              <a:solidFill>
                <a:srgbClr val="FFFFFF"/>
              </a:solidFill>
              <a:ln w="19050" cap="sq">
                <a:solidFill>
                  <a:srgbClr val="000000"/>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30" name="TextBox 30"/>
              <p:cNvSpPr txBox="1"/>
              <p:nvPr/>
            </p:nvSpPr>
            <p:spPr>
              <a:xfrm>
                <a:off x="0" y="-47625"/>
                <a:ext cx="706297" cy="309074"/>
              </a:xfrm>
              <a:prstGeom prst="rect">
                <a:avLst/>
              </a:prstGeom>
            </p:spPr>
            <p:txBody>
              <a:bodyPr lIns="86301" tIns="86301" rIns="86301" bIns="86301"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spcBef>
                    <a:spcPct val="0"/>
                  </a:spcBef>
                </a:pPr>
                <a:endParaRPr sz="3818"/>
              </a:p>
            </p:txBody>
          </p:sp>
        </p:grpSp>
        <p:grpSp>
          <p:nvGrpSpPr>
            <p:cNvPr id="31" name="Group 31"/>
            <p:cNvGrpSpPr/>
            <p:nvPr/>
          </p:nvGrpSpPr>
          <p:grpSpPr>
            <a:xfrm>
              <a:off x="3000631" y="85384"/>
              <a:ext cx="97808" cy="9780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33" name="TextBox 33"/>
              <p:cNvSpPr txBox="1"/>
              <p:nvPr/>
            </p:nvSpPr>
            <p:spPr>
              <a:xfrm>
                <a:off x="76200" y="28575"/>
                <a:ext cx="660400" cy="708025"/>
              </a:xfrm>
              <a:prstGeom prst="rect">
                <a:avLst/>
              </a:prstGeom>
            </p:spPr>
            <p:txBody>
              <a:bodyPr lIns="86301" tIns="86301" rIns="86301" bIns="86301"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34" name="Group 34"/>
            <p:cNvGrpSpPr/>
            <p:nvPr/>
          </p:nvGrpSpPr>
          <p:grpSpPr>
            <a:xfrm>
              <a:off x="2831097" y="85384"/>
              <a:ext cx="97808" cy="97808"/>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36" name="TextBox 36"/>
              <p:cNvSpPr txBox="1"/>
              <p:nvPr/>
            </p:nvSpPr>
            <p:spPr>
              <a:xfrm>
                <a:off x="76200" y="28575"/>
                <a:ext cx="660400" cy="708025"/>
              </a:xfrm>
              <a:prstGeom prst="rect">
                <a:avLst/>
              </a:prstGeom>
            </p:spPr>
            <p:txBody>
              <a:bodyPr lIns="86301" tIns="86301" rIns="86301" bIns="86301"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37" name="Group 37"/>
            <p:cNvGrpSpPr/>
            <p:nvPr/>
          </p:nvGrpSpPr>
          <p:grpSpPr>
            <a:xfrm>
              <a:off x="2661563" y="85384"/>
              <a:ext cx="97808" cy="97808"/>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39" name="TextBox 39"/>
              <p:cNvSpPr txBox="1"/>
              <p:nvPr/>
            </p:nvSpPr>
            <p:spPr>
              <a:xfrm>
                <a:off x="76200" y="28575"/>
                <a:ext cx="660400" cy="708025"/>
              </a:xfrm>
              <a:prstGeom prst="rect">
                <a:avLst/>
              </a:prstGeom>
            </p:spPr>
            <p:txBody>
              <a:bodyPr lIns="86301" tIns="86301" rIns="86301" bIns="86301"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sp>
          <p:nvSpPr>
            <p:cNvPr id="40" name="TextBox 40"/>
            <p:cNvSpPr txBox="1"/>
            <p:nvPr/>
          </p:nvSpPr>
          <p:spPr>
            <a:xfrm>
              <a:off x="261768" y="309001"/>
              <a:ext cx="2835995" cy="1025921"/>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50"/>
                </a:lnSpc>
              </a:pPr>
              <a:r>
                <a:rPr lang="en-US" sz="2409" b="1">
                  <a:latin typeface="Inter Bold"/>
                  <a:ea typeface="Inter Bold"/>
                  <a:cs typeface="Inter Bold"/>
                  <a:sym typeface="Inter Bold"/>
                </a:rPr>
                <a:t>ESSENTIAL TRAINING </a:t>
              </a:r>
            </a:p>
            <a:p>
              <a:pPr marL="0" lvl="0" indent="0" algn="ctr">
                <a:lnSpc>
                  <a:spcPts val="2650"/>
                </a:lnSpc>
              </a:pPr>
              <a:r>
                <a:rPr lang="en-US" sz="2409" b="1">
                  <a:latin typeface="Inter Bold"/>
                  <a:ea typeface="Inter Bold"/>
                  <a:cs typeface="Inter Bold"/>
                  <a:sym typeface="Inter Bold"/>
                </a:rPr>
                <a:t>(UNDER 1 HR)</a:t>
              </a:r>
            </a:p>
          </p:txBody>
        </p:sp>
        <p:sp>
          <p:nvSpPr>
            <p:cNvPr id="41" name="TextBox 41"/>
            <p:cNvSpPr txBox="1"/>
            <p:nvPr/>
          </p:nvSpPr>
          <p:spPr>
            <a:xfrm>
              <a:off x="154029" y="2170983"/>
              <a:ext cx="3030628" cy="615553"/>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550"/>
                </a:lnSpc>
              </a:pPr>
              <a:r>
                <a:rPr lang="en-US" sz="1408" b="1">
                  <a:latin typeface="Inter Bold"/>
                  <a:ea typeface="Inter Bold"/>
                  <a:cs typeface="Inter Bold"/>
                  <a:sym typeface="Inter Bold"/>
                </a:rPr>
                <a:t>Quick, actionable self paced courses to build immediate competency</a:t>
              </a:r>
            </a:p>
          </p:txBody>
        </p:sp>
        <p:grpSp>
          <p:nvGrpSpPr>
            <p:cNvPr id="42" name="Group 42"/>
            <p:cNvGrpSpPr/>
            <p:nvPr/>
          </p:nvGrpSpPr>
          <p:grpSpPr>
            <a:xfrm>
              <a:off x="415123" y="2861944"/>
              <a:ext cx="2475172" cy="600886"/>
              <a:chOff x="0" y="0"/>
              <a:chExt cx="966444" cy="234619"/>
            </a:xfrm>
          </p:grpSpPr>
          <p:sp>
            <p:nvSpPr>
              <p:cNvPr id="43" name="Freeform 43"/>
              <p:cNvSpPr/>
              <p:nvPr/>
            </p:nvSpPr>
            <p:spPr>
              <a:xfrm>
                <a:off x="0" y="0"/>
                <a:ext cx="966444" cy="234619"/>
              </a:xfrm>
              <a:custGeom>
                <a:avLst/>
                <a:gdLst/>
                <a:ahLst/>
                <a:cxnLst/>
                <a:rect l="l" t="t" r="r" b="b"/>
                <a:pathLst>
                  <a:path w="966444" h="234619">
                    <a:moveTo>
                      <a:pt x="47796" y="0"/>
                    </a:moveTo>
                    <a:lnTo>
                      <a:pt x="918648" y="0"/>
                    </a:lnTo>
                    <a:cubicBezTo>
                      <a:pt x="931325" y="0"/>
                      <a:pt x="943482" y="5036"/>
                      <a:pt x="952445" y="13999"/>
                    </a:cubicBezTo>
                    <a:cubicBezTo>
                      <a:pt x="961409" y="22963"/>
                      <a:pt x="966444" y="35120"/>
                      <a:pt x="966444" y="47796"/>
                    </a:cubicBezTo>
                    <a:lnTo>
                      <a:pt x="966444" y="186823"/>
                    </a:lnTo>
                    <a:cubicBezTo>
                      <a:pt x="966444" y="213220"/>
                      <a:pt x="945045" y="234619"/>
                      <a:pt x="918648" y="234619"/>
                    </a:cubicBezTo>
                    <a:lnTo>
                      <a:pt x="47796" y="234619"/>
                    </a:lnTo>
                    <a:cubicBezTo>
                      <a:pt x="21399" y="234619"/>
                      <a:pt x="0" y="213220"/>
                      <a:pt x="0" y="186823"/>
                    </a:cubicBezTo>
                    <a:lnTo>
                      <a:pt x="0" y="47796"/>
                    </a:lnTo>
                    <a:cubicBezTo>
                      <a:pt x="0" y="21399"/>
                      <a:pt x="21399" y="0"/>
                      <a:pt x="47796" y="0"/>
                    </a:cubicBezTo>
                    <a:close/>
                  </a:path>
                </a:pathLst>
              </a:custGeom>
              <a:solidFill>
                <a:srgbClr val="FFFFFF">
                  <a:alpha val="80000"/>
                </a:srgbClr>
              </a:solidFill>
              <a:ln w="28575" cap="sq">
                <a:solidFill>
                  <a:srgbClr val="F95454">
                    <a:alpha val="80000"/>
                  </a:srgbClr>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44" name="TextBox 44"/>
              <p:cNvSpPr txBox="1"/>
              <p:nvPr/>
            </p:nvSpPr>
            <p:spPr>
              <a:xfrm>
                <a:off x="0" y="-9525"/>
                <a:ext cx="966444" cy="244144"/>
              </a:xfrm>
              <a:prstGeom prst="rect">
                <a:avLst/>
              </a:prstGeom>
            </p:spPr>
            <p:txBody>
              <a:bodyPr lIns="25191" tIns="25191" rIns="25191" bIns="25191"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607"/>
                  </a:lnSpc>
                </a:pPr>
                <a:endParaRPr sz="3818"/>
              </a:p>
            </p:txBody>
          </p:sp>
        </p:grpSp>
        <p:sp>
          <p:nvSpPr>
            <p:cNvPr id="45" name="TextBox 45"/>
            <p:cNvSpPr txBox="1"/>
            <p:nvPr/>
          </p:nvSpPr>
          <p:spPr>
            <a:xfrm>
              <a:off x="521916" y="2976160"/>
              <a:ext cx="2256614" cy="423792"/>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b="1" dirty="0">
                  <a:latin typeface="Arial Nova Bold"/>
                  <a:ea typeface="Arial Nova Bold"/>
                  <a:cs typeface="Arial Nova Bold"/>
                  <a:sym typeface="Arial Nova Bold"/>
                  <a:hlinkClick r:id="rId4" tooltip="https://learninghub.phsa.ca/Courses/29670/introduction-to-harm-reduction-regional-orientation">
                    <a:extLst>
                      <a:ext uri="{A12FA001-AC4F-418D-AE19-62706E023703}">
                        <ahyp:hlinkClr xmlns:ahyp="http://schemas.microsoft.com/office/drawing/2018/hyperlinkcolor" val="tx"/>
                      </a:ext>
                    </a:extLst>
                  </a:hlinkClick>
                </a:rPr>
                <a:t>INTRODUCTION </a:t>
              </a:r>
              <a:r>
                <a:rPr lang="en-US" sz="1191" dirty="0">
                  <a:latin typeface="Arial Nova Bold"/>
                  <a:ea typeface="Arial Nova Bold"/>
                  <a:cs typeface="Arial Nova Bold"/>
                  <a:sym typeface="Arial Nova Bold"/>
                  <a:hlinkClick r:id="rId4" tooltip="https://learninghub.phsa.ca/Courses/29670/introduction-to-harm-reduction-regional-orientation">
                    <a:extLst>
                      <a:ext uri="{A12FA001-AC4F-418D-AE19-62706E023703}">
                        <ahyp:hlinkClr xmlns:ahyp="http://schemas.microsoft.com/office/drawing/2018/hyperlinkcolor" val="tx"/>
                      </a:ext>
                    </a:extLst>
                  </a:hlinkClick>
                </a:rPr>
                <a:t>TO</a:t>
              </a:r>
              <a:r>
                <a:rPr lang="en-US" sz="1191" b="1" dirty="0">
                  <a:latin typeface="Arial Nova Bold"/>
                  <a:ea typeface="Arial Nova Bold"/>
                  <a:cs typeface="Arial Nova Bold"/>
                  <a:sym typeface="Arial Nova Bold"/>
                  <a:hlinkClick r:id="rId4" tooltip="https://learninghub.phsa.ca/Courses/29670/introduction-to-harm-reduction-regional-orientation">
                    <a:extLst>
                      <a:ext uri="{A12FA001-AC4F-418D-AE19-62706E023703}">
                        <ahyp:hlinkClr xmlns:ahyp="http://schemas.microsoft.com/office/drawing/2018/hyperlinkcolor" val="tx"/>
                      </a:ext>
                    </a:extLst>
                  </a:hlinkClick>
                </a:rPr>
                <a:t> HARM REDUCTION</a:t>
              </a:r>
              <a:r>
                <a:rPr lang="en-US" sz="1191" b="1" dirty="0">
                  <a:latin typeface="Arial Nova Bold"/>
                  <a:ea typeface="Arial Nova Bold"/>
                  <a:cs typeface="Arial Nova Bold"/>
                  <a:sym typeface="Arial Nova Bold"/>
                </a:rPr>
                <a:t> (Orientation)</a:t>
              </a:r>
            </a:p>
          </p:txBody>
        </p:sp>
        <p:grpSp>
          <p:nvGrpSpPr>
            <p:cNvPr id="46" name="Group 46"/>
            <p:cNvGrpSpPr/>
            <p:nvPr/>
          </p:nvGrpSpPr>
          <p:grpSpPr>
            <a:xfrm>
              <a:off x="766260" y="4851923"/>
              <a:ext cx="1772899" cy="482294"/>
              <a:chOff x="0" y="0"/>
              <a:chExt cx="963080" cy="261993"/>
            </a:xfrm>
          </p:grpSpPr>
          <p:sp>
            <p:nvSpPr>
              <p:cNvPr id="47" name="Freeform 47">
                <a:hlinkClick r:id="rId5" tooltip="https://learninghub.phsa.ca/Courses/26657/take-home-naloxone-distribution-a-virtual-train-the-trainer"/>
              </p:cNvPr>
              <p:cNvSpPr/>
              <p:nvPr/>
            </p:nvSpPr>
            <p:spPr>
              <a:xfrm>
                <a:off x="0" y="0"/>
                <a:ext cx="963080" cy="261994"/>
              </a:xfrm>
              <a:custGeom>
                <a:avLst/>
                <a:gdLst/>
                <a:ahLst/>
                <a:cxnLst/>
                <a:rect l="l" t="t" r="r" b="b"/>
                <a:pathLst>
                  <a:path w="963080" h="261994">
                    <a:moveTo>
                      <a:pt x="66729" y="0"/>
                    </a:moveTo>
                    <a:lnTo>
                      <a:pt x="896351" y="0"/>
                    </a:lnTo>
                    <a:cubicBezTo>
                      <a:pt x="914048" y="0"/>
                      <a:pt x="931021" y="7030"/>
                      <a:pt x="943535" y="19544"/>
                    </a:cubicBezTo>
                    <a:cubicBezTo>
                      <a:pt x="956049" y="32058"/>
                      <a:pt x="963080" y="49031"/>
                      <a:pt x="963080" y="66729"/>
                    </a:cubicBezTo>
                    <a:lnTo>
                      <a:pt x="963080" y="195265"/>
                    </a:lnTo>
                    <a:cubicBezTo>
                      <a:pt x="963080" y="212962"/>
                      <a:pt x="956049" y="229935"/>
                      <a:pt x="943535" y="242449"/>
                    </a:cubicBezTo>
                    <a:cubicBezTo>
                      <a:pt x="931021" y="254963"/>
                      <a:pt x="914048" y="261994"/>
                      <a:pt x="896351" y="261994"/>
                    </a:cubicBezTo>
                    <a:lnTo>
                      <a:pt x="66729" y="261994"/>
                    </a:lnTo>
                    <a:cubicBezTo>
                      <a:pt x="49031" y="261994"/>
                      <a:pt x="32058" y="254963"/>
                      <a:pt x="19544" y="242449"/>
                    </a:cubicBezTo>
                    <a:cubicBezTo>
                      <a:pt x="7030" y="229935"/>
                      <a:pt x="0" y="212962"/>
                      <a:pt x="0" y="195265"/>
                    </a:cubicBezTo>
                    <a:lnTo>
                      <a:pt x="0" y="66729"/>
                    </a:lnTo>
                    <a:cubicBezTo>
                      <a:pt x="0" y="49031"/>
                      <a:pt x="7030" y="32058"/>
                      <a:pt x="19544" y="19544"/>
                    </a:cubicBezTo>
                    <a:cubicBezTo>
                      <a:pt x="32058" y="7030"/>
                      <a:pt x="49031" y="0"/>
                      <a:pt x="66729" y="0"/>
                    </a:cubicBezTo>
                    <a:close/>
                  </a:path>
                </a:pathLst>
              </a:custGeom>
              <a:solidFill>
                <a:srgbClr val="FFFFFF">
                  <a:alpha val="80000"/>
                </a:srgbClr>
              </a:solidFill>
              <a:ln w="28575" cap="sq">
                <a:solidFill>
                  <a:srgbClr val="F95454">
                    <a:alpha val="80000"/>
                  </a:srgbClr>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48" name="TextBox 48"/>
              <p:cNvSpPr txBox="1"/>
              <p:nvPr/>
            </p:nvSpPr>
            <p:spPr>
              <a:xfrm>
                <a:off x="0" y="-9525"/>
                <a:ext cx="963080" cy="271518"/>
              </a:xfrm>
              <a:prstGeom prst="rect">
                <a:avLst/>
              </a:prstGeom>
            </p:spPr>
            <p:txBody>
              <a:bodyPr lIns="14420" tIns="14420" rIns="14420" bIns="14420"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607"/>
                  </a:lnSpc>
                </a:pPr>
                <a:endParaRPr sz="3818"/>
              </a:p>
            </p:txBody>
          </p:sp>
        </p:grpSp>
        <p:sp>
          <p:nvSpPr>
            <p:cNvPr id="49" name="TextBox 49"/>
            <p:cNvSpPr txBox="1"/>
            <p:nvPr/>
          </p:nvSpPr>
          <p:spPr>
            <a:xfrm>
              <a:off x="915321" y="4886060"/>
              <a:ext cx="1474776" cy="423792"/>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b="1">
                  <a:latin typeface="Arial Nova Bold"/>
                  <a:ea typeface="Arial Nova Bold"/>
                  <a:cs typeface="Arial Nova Bold"/>
                  <a:sym typeface="Arial Nova Bold"/>
                </a:rPr>
                <a:t>NALOXONE: TRAIN THE TRAINER</a:t>
              </a:r>
            </a:p>
          </p:txBody>
        </p:sp>
        <p:grpSp>
          <p:nvGrpSpPr>
            <p:cNvPr id="50" name="Group 50"/>
            <p:cNvGrpSpPr/>
            <p:nvPr/>
          </p:nvGrpSpPr>
          <p:grpSpPr>
            <a:xfrm>
              <a:off x="497170" y="3545043"/>
              <a:ext cx="2336327" cy="556930"/>
              <a:chOff x="0" y="0"/>
              <a:chExt cx="1076772" cy="256679"/>
            </a:xfrm>
          </p:grpSpPr>
          <p:sp>
            <p:nvSpPr>
              <p:cNvPr id="51" name="Freeform 51"/>
              <p:cNvSpPr/>
              <p:nvPr/>
            </p:nvSpPr>
            <p:spPr>
              <a:xfrm>
                <a:off x="0" y="0"/>
                <a:ext cx="1076772" cy="256679"/>
              </a:xfrm>
              <a:custGeom>
                <a:avLst/>
                <a:gdLst/>
                <a:ahLst/>
                <a:cxnLst/>
                <a:rect l="l" t="t" r="r" b="b"/>
                <a:pathLst>
                  <a:path w="1076772" h="256679">
                    <a:moveTo>
                      <a:pt x="50636" y="0"/>
                    </a:moveTo>
                    <a:lnTo>
                      <a:pt x="1026136" y="0"/>
                    </a:lnTo>
                    <a:cubicBezTo>
                      <a:pt x="1039566" y="0"/>
                      <a:pt x="1052445" y="5335"/>
                      <a:pt x="1061941" y="14831"/>
                    </a:cubicBezTo>
                    <a:cubicBezTo>
                      <a:pt x="1071437" y="24327"/>
                      <a:pt x="1076772" y="37207"/>
                      <a:pt x="1076772" y="50636"/>
                    </a:cubicBezTo>
                    <a:lnTo>
                      <a:pt x="1076772" y="206043"/>
                    </a:lnTo>
                    <a:cubicBezTo>
                      <a:pt x="1076772" y="219472"/>
                      <a:pt x="1071437" y="232352"/>
                      <a:pt x="1061941" y="241848"/>
                    </a:cubicBezTo>
                    <a:cubicBezTo>
                      <a:pt x="1052445" y="251344"/>
                      <a:pt x="1039566" y="256679"/>
                      <a:pt x="1026136" y="256679"/>
                    </a:cubicBezTo>
                    <a:lnTo>
                      <a:pt x="50636" y="256679"/>
                    </a:lnTo>
                    <a:cubicBezTo>
                      <a:pt x="37207" y="256679"/>
                      <a:pt x="24327" y="251344"/>
                      <a:pt x="14831" y="241848"/>
                    </a:cubicBezTo>
                    <a:cubicBezTo>
                      <a:pt x="5335" y="232352"/>
                      <a:pt x="0" y="219472"/>
                      <a:pt x="0" y="206043"/>
                    </a:cubicBezTo>
                    <a:lnTo>
                      <a:pt x="0" y="50636"/>
                    </a:lnTo>
                    <a:cubicBezTo>
                      <a:pt x="0" y="37207"/>
                      <a:pt x="5335" y="24327"/>
                      <a:pt x="14831" y="14831"/>
                    </a:cubicBezTo>
                    <a:cubicBezTo>
                      <a:pt x="24327" y="5335"/>
                      <a:pt x="37207" y="0"/>
                      <a:pt x="50636" y="0"/>
                    </a:cubicBezTo>
                    <a:close/>
                  </a:path>
                </a:pathLst>
              </a:custGeom>
              <a:solidFill>
                <a:srgbClr val="FFFFFF">
                  <a:alpha val="80000"/>
                </a:srgbClr>
              </a:solidFill>
              <a:ln w="28575" cap="sq">
                <a:solidFill>
                  <a:srgbClr val="F95454">
                    <a:alpha val="80000"/>
                  </a:srgbClr>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52" name="TextBox 52"/>
              <p:cNvSpPr txBox="1"/>
              <p:nvPr/>
            </p:nvSpPr>
            <p:spPr>
              <a:xfrm>
                <a:off x="0" y="-9525"/>
                <a:ext cx="1076772" cy="266204"/>
              </a:xfrm>
              <a:prstGeom prst="rect">
                <a:avLst/>
              </a:prstGeom>
            </p:spPr>
            <p:txBody>
              <a:bodyPr lIns="22054" tIns="22054" rIns="22054" bIns="22054"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607"/>
                  </a:lnSpc>
                </a:pPr>
                <a:endParaRPr sz="3818"/>
              </a:p>
            </p:txBody>
          </p:sp>
        </p:grpSp>
        <p:sp>
          <p:nvSpPr>
            <p:cNvPr id="53" name="TextBox 53"/>
            <p:cNvSpPr txBox="1"/>
            <p:nvPr/>
          </p:nvSpPr>
          <p:spPr>
            <a:xfrm>
              <a:off x="399597" y="3625986"/>
              <a:ext cx="2506222" cy="423792"/>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b="1">
                  <a:latin typeface="Arial Nova Bold"/>
                  <a:ea typeface="Arial Nova Bold"/>
                  <a:cs typeface="Arial Nova Bold"/>
                  <a:sym typeface="Arial Nova Bold"/>
                  <a:hlinkClick r:id="rId6" tooltip="https://learninghub.phsa.ca/Courses/25853/resisting-stigma-on-substance-use">
                    <a:extLst>
                      <a:ext uri="{A12FA001-AC4F-418D-AE19-62706E023703}">
                        <ahyp:hlinkClr xmlns:ahyp="http://schemas.microsoft.com/office/drawing/2018/hyperlinkcolor" val="tx"/>
                      </a:ext>
                    </a:extLst>
                  </a:hlinkClick>
                </a:rPr>
                <a:t>RESISTING STIGMA ON SUBSTANCE USE</a:t>
              </a:r>
            </a:p>
          </p:txBody>
        </p:sp>
        <p:grpSp>
          <p:nvGrpSpPr>
            <p:cNvPr id="54" name="Group 54"/>
            <p:cNvGrpSpPr/>
            <p:nvPr/>
          </p:nvGrpSpPr>
          <p:grpSpPr>
            <a:xfrm>
              <a:off x="596354" y="4184186"/>
              <a:ext cx="2058867" cy="585524"/>
              <a:chOff x="0" y="0"/>
              <a:chExt cx="888820" cy="252773"/>
            </a:xfrm>
          </p:grpSpPr>
          <p:sp>
            <p:nvSpPr>
              <p:cNvPr id="55" name="Freeform 55"/>
              <p:cNvSpPr/>
              <p:nvPr/>
            </p:nvSpPr>
            <p:spPr>
              <a:xfrm>
                <a:off x="0" y="0"/>
                <a:ext cx="888820" cy="252773"/>
              </a:xfrm>
              <a:custGeom>
                <a:avLst/>
                <a:gdLst/>
                <a:ahLst/>
                <a:cxnLst/>
                <a:rect l="l" t="t" r="r" b="b"/>
                <a:pathLst>
                  <a:path w="888820" h="252773">
                    <a:moveTo>
                      <a:pt x="57460" y="0"/>
                    </a:moveTo>
                    <a:lnTo>
                      <a:pt x="831360" y="0"/>
                    </a:lnTo>
                    <a:cubicBezTo>
                      <a:pt x="863094" y="0"/>
                      <a:pt x="888820" y="25726"/>
                      <a:pt x="888820" y="57460"/>
                    </a:cubicBezTo>
                    <a:lnTo>
                      <a:pt x="888820" y="195313"/>
                    </a:lnTo>
                    <a:cubicBezTo>
                      <a:pt x="888820" y="210552"/>
                      <a:pt x="882766" y="225167"/>
                      <a:pt x="871991" y="235943"/>
                    </a:cubicBezTo>
                    <a:cubicBezTo>
                      <a:pt x="861215" y="246719"/>
                      <a:pt x="846599" y="252773"/>
                      <a:pt x="831360" y="252773"/>
                    </a:cubicBezTo>
                    <a:lnTo>
                      <a:pt x="57460" y="252773"/>
                    </a:lnTo>
                    <a:cubicBezTo>
                      <a:pt x="25726" y="252773"/>
                      <a:pt x="0" y="227047"/>
                      <a:pt x="0" y="195313"/>
                    </a:cubicBezTo>
                    <a:lnTo>
                      <a:pt x="0" y="57460"/>
                    </a:lnTo>
                    <a:cubicBezTo>
                      <a:pt x="0" y="25726"/>
                      <a:pt x="25726" y="0"/>
                      <a:pt x="57460" y="0"/>
                    </a:cubicBezTo>
                    <a:close/>
                  </a:path>
                </a:pathLst>
              </a:custGeom>
              <a:solidFill>
                <a:srgbClr val="FFFFFF">
                  <a:alpha val="80000"/>
                </a:srgbClr>
              </a:solidFill>
              <a:ln w="28575" cap="sq">
                <a:solidFill>
                  <a:srgbClr val="F95454">
                    <a:alpha val="80000"/>
                  </a:srgbClr>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56" name="TextBox 56"/>
              <p:cNvSpPr txBox="1"/>
              <p:nvPr/>
            </p:nvSpPr>
            <p:spPr>
              <a:xfrm>
                <a:off x="0" y="-9525"/>
                <a:ext cx="888820" cy="262298"/>
              </a:xfrm>
              <a:prstGeom prst="rect">
                <a:avLst/>
              </a:prstGeom>
            </p:spPr>
            <p:txBody>
              <a:bodyPr lIns="16295" tIns="16295" rIns="16295" bIns="16295"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607"/>
                  </a:lnSpc>
                </a:pPr>
                <a:endParaRPr sz="3818"/>
              </a:p>
            </p:txBody>
          </p:sp>
        </p:grpSp>
        <p:sp>
          <p:nvSpPr>
            <p:cNvPr id="57" name="TextBox 57"/>
            <p:cNvSpPr txBox="1"/>
            <p:nvPr/>
          </p:nvSpPr>
          <p:spPr>
            <a:xfrm>
              <a:off x="475565" y="4292136"/>
              <a:ext cx="2354287" cy="423792"/>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b="1">
                  <a:latin typeface="Arial Nova Bold"/>
                  <a:ea typeface="Arial Nova Bold"/>
                  <a:cs typeface="Arial Nova Bold"/>
                  <a:sym typeface="Arial Nova Bold"/>
                  <a:hlinkClick r:id="rId7" tooltip="https://learninghub.phsa.ca/Courses/8458/bccdc-naloxone-administration">
                    <a:extLst>
                      <a:ext uri="{A12FA001-AC4F-418D-AE19-62706E023703}">
                        <ahyp:hlinkClr xmlns:ahyp="http://schemas.microsoft.com/office/drawing/2018/hyperlinkcolor" val="tx"/>
                      </a:ext>
                    </a:extLst>
                  </a:hlinkClick>
                </a:rPr>
                <a:t>BCCDC NALOXONE  ADMINISTRATION</a:t>
              </a:r>
            </a:p>
          </p:txBody>
        </p:sp>
        <p:grpSp>
          <p:nvGrpSpPr>
            <p:cNvPr id="58" name="Group 58"/>
            <p:cNvGrpSpPr/>
            <p:nvPr/>
          </p:nvGrpSpPr>
          <p:grpSpPr>
            <a:xfrm>
              <a:off x="605565" y="5416430"/>
              <a:ext cx="2094289" cy="744848"/>
              <a:chOff x="0" y="0"/>
              <a:chExt cx="1097945" cy="390492"/>
            </a:xfrm>
          </p:grpSpPr>
          <p:sp>
            <p:nvSpPr>
              <p:cNvPr id="59" name="Freeform 59"/>
              <p:cNvSpPr/>
              <p:nvPr/>
            </p:nvSpPr>
            <p:spPr>
              <a:xfrm>
                <a:off x="0" y="0"/>
                <a:ext cx="1097945" cy="390492"/>
              </a:xfrm>
              <a:custGeom>
                <a:avLst/>
                <a:gdLst/>
                <a:ahLst/>
                <a:cxnLst/>
                <a:rect l="l" t="t" r="r" b="b"/>
                <a:pathLst>
                  <a:path w="1097945" h="390492">
                    <a:moveTo>
                      <a:pt x="56488" y="0"/>
                    </a:moveTo>
                    <a:lnTo>
                      <a:pt x="1041457" y="0"/>
                    </a:lnTo>
                    <a:cubicBezTo>
                      <a:pt x="1056438" y="0"/>
                      <a:pt x="1070806" y="5951"/>
                      <a:pt x="1081400" y="16545"/>
                    </a:cubicBezTo>
                    <a:cubicBezTo>
                      <a:pt x="1091994" y="27139"/>
                      <a:pt x="1097945" y="41507"/>
                      <a:pt x="1097945" y="56488"/>
                    </a:cubicBezTo>
                    <a:lnTo>
                      <a:pt x="1097945" y="334003"/>
                    </a:lnTo>
                    <a:cubicBezTo>
                      <a:pt x="1097945" y="365201"/>
                      <a:pt x="1072654" y="390492"/>
                      <a:pt x="1041457" y="390492"/>
                    </a:cubicBezTo>
                    <a:lnTo>
                      <a:pt x="56488" y="390492"/>
                    </a:lnTo>
                    <a:cubicBezTo>
                      <a:pt x="41507" y="390492"/>
                      <a:pt x="27139" y="384540"/>
                      <a:pt x="16545" y="373947"/>
                    </a:cubicBezTo>
                    <a:cubicBezTo>
                      <a:pt x="5951" y="363353"/>
                      <a:pt x="0" y="348985"/>
                      <a:pt x="0" y="334003"/>
                    </a:cubicBezTo>
                    <a:lnTo>
                      <a:pt x="0" y="56488"/>
                    </a:lnTo>
                    <a:cubicBezTo>
                      <a:pt x="0" y="41507"/>
                      <a:pt x="5951" y="27139"/>
                      <a:pt x="16545" y="16545"/>
                    </a:cubicBezTo>
                    <a:cubicBezTo>
                      <a:pt x="27139" y="5951"/>
                      <a:pt x="41507" y="0"/>
                      <a:pt x="56488" y="0"/>
                    </a:cubicBezTo>
                    <a:close/>
                  </a:path>
                </a:pathLst>
              </a:custGeom>
              <a:solidFill>
                <a:srgbClr val="FFFFFF">
                  <a:alpha val="80000"/>
                </a:srgbClr>
              </a:solidFill>
              <a:ln w="28575" cap="sq">
                <a:solidFill>
                  <a:srgbClr val="F95454">
                    <a:alpha val="80000"/>
                  </a:srgbClr>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60" name="TextBox 60"/>
              <p:cNvSpPr txBox="1"/>
              <p:nvPr/>
            </p:nvSpPr>
            <p:spPr>
              <a:xfrm>
                <a:off x="0" y="-9525"/>
                <a:ext cx="1097945" cy="400017"/>
              </a:xfrm>
              <a:prstGeom prst="rect">
                <a:avLst/>
              </a:prstGeom>
            </p:spPr>
            <p:txBody>
              <a:bodyPr lIns="18762" tIns="18762" rIns="18762" bIns="18762"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607"/>
                  </a:lnSpc>
                </a:pPr>
                <a:endParaRPr sz="3818"/>
              </a:p>
            </p:txBody>
          </p:sp>
        </p:grpSp>
        <p:sp>
          <p:nvSpPr>
            <p:cNvPr id="61" name="TextBox 61"/>
            <p:cNvSpPr txBox="1"/>
            <p:nvPr/>
          </p:nvSpPr>
          <p:spPr>
            <a:xfrm>
              <a:off x="696617" y="5473055"/>
              <a:ext cx="1912186" cy="646075"/>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b="1">
                  <a:latin typeface="Arial Nova Bold"/>
                  <a:ea typeface="Arial Nova Bold"/>
                  <a:cs typeface="Arial Nova Bold"/>
                  <a:sym typeface="Arial Nova Bold"/>
                  <a:hlinkClick r:id="rId8" tooltip="https://learninghub.phsa.ca/Courses/32048/clinical-institute-withdrawal-assessment-alcohol-revised-ciwa-ar">
                    <a:extLst>
                      <a:ext uri="{A12FA001-AC4F-418D-AE19-62706E023703}">
                        <ahyp:hlinkClr xmlns:ahyp="http://schemas.microsoft.com/office/drawing/2018/hyperlinkcolor" val="tx"/>
                      </a:ext>
                    </a:extLst>
                  </a:hlinkClick>
                </a:rPr>
                <a:t>CLINICAL INSTITUTE WITHDRAWAL ASSESSMENT (CIWA-AR)</a:t>
              </a:r>
            </a:p>
          </p:txBody>
        </p:sp>
        <p:grpSp>
          <p:nvGrpSpPr>
            <p:cNvPr id="62" name="Group 62"/>
            <p:cNvGrpSpPr/>
            <p:nvPr/>
          </p:nvGrpSpPr>
          <p:grpSpPr>
            <a:xfrm>
              <a:off x="838268" y="6262878"/>
              <a:ext cx="1696815" cy="734319"/>
              <a:chOff x="0" y="0"/>
              <a:chExt cx="1174075" cy="508096"/>
            </a:xfrm>
          </p:grpSpPr>
          <p:sp>
            <p:nvSpPr>
              <p:cNvPr id="63" name="Freeform 63">
                <a:hlinkClick r:id="rId9" tooltip="https://learninghub.phsa.ca/Courses/20551/buprenorphine-naloxone-suboxone"/>
              </p:cNvPr>
              <p:cNvSpPr/>
              <p:nvPr/>
            </p:nvSpPr>
            <p:spPr>
              <a:xfrm>
                <a:off x="0" y="0"/>
                <a:ext cx="1174075" cy="508096"/>
              </a:xfrm>
              <a:custGeom>
                <a:avLst/>
                <a:gdLst/>
                <a:ahLst/>
                <a:cxnLst/>
                <a:rect l="l" t="t" r="r" b="b"/>
                <a:pathLst>
                  <a:path w="1174075" h="508096">
                    <a:moveTo>
                      <a:pt x="69721" y="0"/>
                    </a:moveTo>
                    <a:lnTo>
                      <a:pt x="1104354" y="0"/>
                    </a:lnTo>
                    <a:cubicBezTo>
                      <a:pt x="1122845" y="0"/>
                      <a:pt x="1140579" y="7346"/>
                      <a:pt x="1153654" y="20421"/>
                    </a:cubicBezTo>
                    <a:cubicBezTo>
                      <a:pt x="1166729" y="33496"/>
                      <a:pt x="1174075" y="51230"/>
                      <a:pt x="1174075" y="69721"/>
                    </a:cubicBezTo>
                    <a:lnTo>
                      <a:pt x="1174075" y="438376"/>
                    </a:lnTo>
                    <a:cubicBezTo>
                      <a:pt x="1174075" y="476881"/>
                      <a:pt x="1142860" y="508096"/>
                      <a:pt x="1104354" y="508096"/>
                    </a:cubicBezTo>
                    <a:lnTo>
                      <a:pt x="69721" y="508096"/>
                    </a:lnTo>
                    <a:cubicBezTo>
                      <a:pt x="51230" y="508096"/>
                      <a:pt x="33496" y="500751"/>
                      <a:pt x="20421" y="487676"/>
                    </a:cubicBezTo>
                    <a:cubicBezTo>
                      <a:pt x="7346" y="474600"/>
                      <a:pt x="0" y="456867"/>
                      <a:pt x="0" y="438376"/>
                    </a:cubicBezTo>
                    <a:lnTo>
                      <a:pt x="0" y="69721"/>
                    </a:lnTo>
                    <a:cubicBezTo>
                      <a:pt x="0" y="31215"/>
                      <a:pt x="31215" y="0"/>
                      <a:pt x="69721" y="0"/>
                    </a:cubicBezTo>
                    <a:close/>
                  </a:path>
                </a:pathLst>
              </a:custGeom>
              <a:solidFill>
                <a:srgbClr val="FFFFFF">
                  <a:alpha val="80000"/>
                </a:srgbClr>
              </a:solidFill>
              <a:ln w="28575" cap="sq">
                <a:solidFill>
                  <a:srgbClr val="F95454">
                    <a:alpha val="80000"/>
                  </a:srgbClr>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64" name="TextBox 64"/>
              <p:cNvSpPr txBox="1"/>
              <p:nvPr/>
            </p:nvSpPr>
            <p:spPr>
              <a:xfrm>
                <a:off x="0" y="-9525"/>
                <a:ext cx="1174075" cy="517621"/>
              </a:xfrm>
              <a:prstGeom prst="rect">
                <a:avLst/>
              </a:prstGeom>
            </p:spPr>
            <p:txBody>
              <a:bodyPr lIns="14215" tIns="14215" rIns="14215" bIns="14215"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607"/>
                  </a:lnSpc>
                </a:pPr>
                <a:endParaRPr sz="3818"/>
              </a:p>
            </p:txBody>
          </p:sp>
        </p:grpSp>
        <p:sp>
          <p:nvSpPr>
            <p:cNvPr id="65" name="TextBox 65"/>
            <p:cNvSpPr txBox="1"/>
            <p:nvPr/>
          </p:nvSpPr>
          <p:spPr>
            <a:xfrm>
              <a:off x="871821" y="6313753"/>
              <a:ext cx="1650555" cy="646075"/>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b="1" u="sng" dirty="0">
                  <a:latin typeface="Arial Nova Bold"/>
                  <a:ea typeface="Arial Nova Bold"/>
                  <a:cs typeface="Arial Nova Bold"/>
                  <a:sym typeface="Arial Nova Bold"/>
                </a:rPr>
                <a:t>BUPRENORPHINE-NALOXONE (SUBOXONE)</a:t>
              </a:r>
            </a:p>
          </p:txBody>
        </p:sp>
      </p:grpSp>
      <p:grpSp>
        <p:nvGrpSpPr>
          <p:cNvPr id="66" name="Group 66"/>
          <p:cNvGrpSpPr/>
          <p:nvPr/>
        </p:nvGrpSpPr>
        <p:grpSpPr>
          <a:xfrm>
            <a:off x="7592428" y="2154363"/>
            <a:ext cx="3199934" cy="1412542"/>
            <a:chOff x="0" y="0"/>
            <a:chExt cx="706297" cy="311780"/>
          </a:xfrm>
        </p:grpSpPr>
        <p:sp>
          <p:nvSpPr>
            <p:cNvPr id="67" name="Freeform 67"/>
            <p:cNvSpPr/>
            <p:nvPr/>
          </p:nvSpPr>
          <p:spPr>
            <a:xfrm>
              <a:off x="0" y="0"/>
              <a:ext cx="706297" cy="311780"/>
            </a:xfrm>
            <a:custGeom>
              <a:avLst/>
              <a:gdLst/>
              <a:ahLst/>
              <a:cxnLst/>
              <a:rect l="l" t="t" r="r" b="b"/>
              <a:pathLst>
                <a:path w="706297" h="311780">
                  <a:moveTo>
                    <a:pt x="48032" y="0"/>
                  </a:moveTo>
                  <a:lnTo>
                    <a:pt x="658265" y="0"/>
                  </a:lnTo>
                  <a:cubicBezTo>
                    <a:pt x="671004" y="0"/>
                    <a:pt x="683221" y="5061"/>
                    <a:pt x="692229" y="14068"/>
                  </a:cubicBezTo>
                  <a:cubicBezTo>
                    <a:pt x="701237" y="23076"/>
                    <a:pt x="706297" y="35293"/>
                    <a:pt x="706297" y="48032"/>
                  </a:cubicBezTo>
                  <a:lnTo>
                    <a:pt x="706297" y="263747"/>
                  </a:lnTo>
                  <a:cubicBezTo>
                    <a:pt x="706297" y="276486"/>
                    <a:pt x="701237" y="288704"/>
                    <a:pt x="692229" y="297711"/>
                  </a:cubicBezTo>
                  <a:cubicBezTo>
                    <a:pt x="683221" y="306719"/>
                    <a:pt x="671004" y="311780"/>
                    <a:pt x="658265" y="311780"/>
                  </a:cubicBezTo>
                  <a:lnTo>
                    <a:pt x="48032" y="311780"/>
                  </a:lnTo>
                  <a:cubicBezTo>
                    <a:pt x="35293" y="311780"/>
                    <a:pt x="23076" y="306719"/>
                    <a:pt x="14068" y="297711"/>
                  </a:cubicBezTo>
                  <a:cubicBezTo>
                    <a:pt x="5061" y="288704"/>
                    <a:pt x="0" y="276486"/>
                    <a:pt x="0" y="263747"/>
                  </a:cubicBezTo>
                  <a:lnTo>
                    <a:pt x="0" y="48032"/>
                  </a:lnTo>
                  <a:cubicBezTo>
                    <a:pt x="0" y="35293"/>
                    <a:pt x="5061" y="23076"/>
                    <a:pt x="14068" y="14068"/>
                  </a:cubicBezTo>
                  <a:cubicBezTo>
                    <a:pt x="23076" y="5061"/>
                    <a:pt x="35293" y="0"/>
                    <a:pt x="48032" y="0"/>
                  </a:cubicBezTo>
                  <a:close/>
                </a:path>
              </a:pathLst>
            </a:custGeom>
            <a:solidFill>
              <a:srgbClr val="FFCD70"/>
            </a:solidFill>
            <a:ln w="19050" cap="sq">
              <a:solidFill>
                <a:srgbClr val="000000"/>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68" name="TextBox 68"/>
            <p:cNvSpPr txBox="1"/>
            <p:nvPr/>
          </p:nvSpPr>
          <p:spPr>
            <a:xfrm>
              <a:off x="0" y="-47625"/>
              <a:ext cx="706297" cy="35940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spcBef>
                  <a:spcPct val="0"/>
                </a:spcBef>
              </a:pPr>
              <a:endParaRPr sz="3818"/>
            </a:p>
          </p:txBody>
        </p:sp>
      </p:grpSp>
      <p:sp>
        <p:nvSpPr>
          <p:cNvPr id="69" name="AutoShape 69"/>
          <p:cNvSpPr/>
          <p:nvPr/>
        </p:nvSpPr>
        <p:spPr>
          <a:xfrm flipV="1">
            <a:off x="9211000" y="2941045"/>
            <a:ext cx="0" cy="1008017"/>
          </a:xfrm>
          <a:prstGeom prst="line">
            <a:avLst/>
          </a:prstGeom>
          <a:ln w="19050" cap="flat">
            <a:solidFill>
              <a:srgbClr val="000000"/>
            </a:solidFill>
            <a:prstDash val="solid"/>
            <a:headEnd type="none" w="sm" len="sm"/>
            <a:tailEnd type="none" w="sm" len="sm"/>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grpSp>
        <p:nvGrpSpPr>
          <p:cNvPr id="70" name="Group 70"/>
          <p:cNvGrpSpPr/>
          <p:nvPr/>
        </p:nvGrpSpPr>
        <p:grpSpPr>
          <a:xfrm>
            <a:off x="7598426" y="2382391"/>
            <a:ext cx="3199934" cy="1184515"/>
            <a:chOff x="0" y="0"/>
            <a:chExt cx="706297" cy="261449"/>
          </a:xfrm>
        </p:grpSpPr>
        <p:sp>
          <p:nvSpPr>
            <p:cNvPr id="71" name="Freeform 71"/>
            <p:cNvSpPr/>
            <p:nvPr/>
          </p:nvSpPr>
          <p:spPr>
            <a:xfrm>
              <a:off x="0" y="0"/>
              <a:ext cx="706297" cy="261449"/>
            </a:xfrm>
            <a:custGeom>
              <a:avLst/>
              <a:gdLst/>
              <a:ahLst/>
              <a:cxnLst/>
              <a:rect l="l" t="t" r="r" b="b"/>
              <a:pathLst>
                <a:path w="706297" h="261449">
                  <a:moveTo>
                    <a:pt x="48032" y="0"/>
                  </a:moveTo>
                  <a:lnTo>
                    <a:pt x="658265" y="0"/>
                  </a:lnTo>
                  <a:cubicBezTo>
                    <a:pt x="671004" y="0"/>
                    <a:pt x="683221" y="5061"/>
                    <a:pt x="692229" y="14068"/>
                  </a:cubicBezTo>
                  <a:cubicBezTo>
                    <a:pt x="701237" y="23076"/>
                    <a:pt x="706297" y="35293"/>
                    <a:pt x="706297" y="48032"/>
                  </a:cubicBezTo>
                  <a:lnTo>
                    <a:pt x="706297" y="213417"/>
                  </a:lnTo>
                  <a:cubicBezTo>
                    <a:pt x="706297" y="226156"/>
                    <a:pt x="701237" y="238373"/>
                    <a:pt x="692229" y="247381"/>
                  </a:cubicBezTo>
                  <a:cubicBezTo>
                    <a:pt x="683221" y="256389"/>
                    <a:pt x="671004" y="261449"/>
                    <a:pt x="658265" y="261449"/>
                  </a:cubicBezTo>
                  <a:lnTo>
                    <a:pt x="48032" y="261449"/>
                  </a:lnTo>
                  <a:cubicBezTo>
                    <a:pt x="35293" y="261449"/>
                    <a:pt x="23076" y="256389"/>
                    <a:pt x="14068" y="247381"/>
                  </a:cubicBezTo>
                  <a:cubicBezTo>
                    <a:pt x="5061" y="238373"/>
                    <a:pt x="0" y="226156"/>
                    <a:pt x="0" y="213417"/>
                  </a:cubicBezTo>
                  <a:lnTo>
                    <a:pt x="0" y="48032"/>
                  </a:lnTo>
                  <a:cubicBezTo>
                    <a:pt x="0" y="35293"/>
                    <a:pt x="5061" y="23076"/>
                    <a:pt x="14068" y="14068"/>
                  </a:cubicBezTo>
                  <a:cubicBezTo>
                    <a:pt x="23076" y="5061"/>
                    <a:pt x="35293" y="0"/>
                    <a:pt x="48032" y="0"/>
                  </a:cubicBezTo>
                  <a:close/>
                </a:path>
              </a:pathLst>
            </a:custGeom>
            <a:solidFill>
              <a:srgbClr val="FFFFFF"/>
            </a:solidFill>
            <a:ln w="19050" cap="sq">
              <a:solidFill>
                <a:srgbClr val="000000"/>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72" name="TextBox 72"/>
            <p:cNvSpPr txBox="1"/>
            <p:nvPr/>
          </p:nvSpPr>
          <p:spPr>
            <a:xfrm>
              <a:off x="0" y="-47625"/>
              <a:ext cx="706297" cy="309074"/>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spcBef>
                  <a:spcPct val="0"/>
                </a:spcBef>
              </a:pPr>
              <a:endParaRPr sz="3818"/>
            </a:p>
          </p:txBody>
        </p:sp>
      </p:grpSp>
      <p:grpSp>
        <p:nvGrpSpPr>
          <p:cNvPr id="73" name="Group 73"/>
          <p:cNvGrpSpPr/>
          <p:nvPr/>
        </p:nvGrpSpPr>
        <p:grpSpPr>
          <a:xfrm>
            <a:off x="10493452" y="2238079"/>
            <a:ext cx="95898" cy="95898"/>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75" name="TextBox 75"/>
            <p:cNvSpPr txBox="1"/>
            <p:nvPr/>
          </p:nvSpPr>
          <p:spPr>
            <a:xfrm>
              <a:off x="76200" y="28575"/>
              <a:ext cx="660400" cy="70802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76" name="Group 76"/>
          <p:cNvGrpSpPr/>
          <p:nvPr/>
        </p:nvGrpSpPr>
        <p:grpSpPr>
          <a:xfrm>
            <a:off x="10327230" y="2238079"/>
            <a:ext cx="95898" cy="95898"/>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78" name="TextBox 78"/>
            <p:cNvSpPr txBox="1"/>
            <p:nvPr/>
          </p:nvSpPr>
          <p:spPr>
            <a:xfrm>
              <a:off x="76200" y="28575"/>
              <a:ext cx="660400" cy="70802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79" name="Group 79"/>
          <p:cNvGrpSpPr/>
          <p:nvPr/>
        </p:nvGrpSpPr>
        <p:grpSpPr>
          <a:xfrm>
            <a:off x="10161008" y="2238079"/>
            <a:ext cx="95898" cy="95898"/>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81" name="TextBox 81"/>
            <p:cNvSpPr txBox="1"/>
            <p:nvPr/>
          </p:nvSpPr>
          <p:spPr>
            <a:xfrm>
              <a:off x="76200" y="28575"/>
              <a:ext cx="660400" cy="70802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82" name="Group 82"/>
          <p:cNvGrpSpPr/>
          <p:nvPr/>
        </p:nvGrpSpPr>
        <p:grpSpPr>
          <a:xfrm>
            <a:off x="7511247" y="3949061"/>
            <a:ext cx="3274974" cy="4239498"/>
            <a:chOff x="0" y="0"/>
            <a:chExt cx="706297" cy="914311"/>
          </a:xfrm>
        </p:grpSpPr>
        <p:sp>
          <p:nvSpPr>
            <p:cNvPr id="83" name="Freeform 83"/>
            <p:cNvSpPr/>
            <p:nvPr/>
          </p:nvSpPr>
          <p:spPr>
            <a:xfrm>
              <a:off x="0" y="0"/>
              <a:ext cx="706297" cy="914311"/>
            </a:xfrm>
            <a:custGeom>
              <a:avLst/>
              <a:gdLst/>
              <a:ahLst/>
              <a:cxnLst/>
              <a:rect l="l" t="t" r="r" b="b"/>
              <a:pathLst>
                <a:path w="706297" h="914311">
                  <a:moveTo>
                    <a:pt x="46932" y="0"/>
                  </a:moveTo>
                  <a:lnTo>
                    <a:pt x="659366" y="0"/>
                  </a:lnTo>
                  <a:cubicBezTo>
                    <a:pt x="685285" y="0"/>
                    <a:pt x="706297" y="21012"/>
                    <a:pt x="706297" y="46932"/>
                  </a:cubicBezTo>
                  <a:lnTo>
                    <a:pt x="706297" y="867379"/>
                  </a:lnTo>
                  <a:cubicBezTo>
                    <a:pt x="706297" y="879826"/>
                    <a:pt x="701353" y="891764"/>
                    <a:pt x="692551" y="900565"/>
                  </a:cubicBezTo>
                  <a:cubicBezTo>
                    <a:pt x="683750" y="909366"/>
                    <a:pt x="671813" y="914311"/>
                    <a:pt x="659366" y="914311"/>
                  </a:cubicBezTo>
                  <a:lnTo>
                    <a:pt x="46932" y="914311"/>
                  </a:lnTo>
                  <a:cubicBezTo>
                    <a:pt x="21012" y="914311"/>
                    <a:pt x="0" y="893299"/>
                    <a:pt x="0" y="867379"/>
                  </a:cubicBezTo>
                  <a:lnTo>
                    <a:pt x="0" y="46932"/>
                  </a:lnTo>
                  <a:cubicBezTo>
                    <a:pt x="0" y="21012"/>
                    <a:pt x="21012" y="0"/>
                    <a:pt x="46932" y="0"/>
                  </a:cubicBezTo>
                  <a:close/>
                </a:path>
              </a:pathLst>
            </a:custGeom>
            <a:solidFill>
              <a:srgbClr val="FFCD70"/>
            </a:solidFill>
            <a:ln w="19050" cap="sq">
              <a:solidFill>
                <a:srgbClr val="000000"/>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84" name="TextBox 84"/>
            <p:cNvSpPr txBox="1"/>
            <p:nvPr/>
          </p:nvSpPr>
          <p:spPr>
            <a:xfrm>
              <a:off x="0" y="-47625"/>
              <a:ext cx="706297" cy="961936"/>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spcBef>
                  <a:spcPct val="0"/>
                </a:spcBef>
              </a:pPr>
              <a:endParaRPr sz="3818"/>
            </a:p>
          </p:txBody>
        </p:sp>
      </p:grpSp>
      <p:grpSp>
        <p:nvGrpSpPr>
          <p:cNvPr id="85" name="Group 85"/>
          <p:cNvGrpSpPr/>
          <p:nvPr/>
        </p:nvGrpSpPr>
        <p:grpSpPr>
          <a:xfrm>
            <a:off x="7506513" y="4191567"/>
            <a:ext cx="3274974" cy="5072824"/>
            <a:chOff x="0" y="0"/>
            <a:chExt cx="706297" cy="1094030"/>
          </a:xfrm>
        </p:grpSpPr>
        <p:sp>
          <p:nvSpPr>
            <p:cNvPr id="86" name="Freeform 86"/>
            <p:cNvSpPr/>
            <p:nvPr/>
          </p:nvSpPr>
          <p:spPr>
            <a:xfrm>
              <a:off x="0" y="0"/>
              <a:ext cx="706297" cy="1094030"/>
            </a:xfrm>
            <a:custGeom>
              <a:avLst/>
              <a:gdLst/>
              <a:ahLst/>
              <a:cxnLst/>
              <a:rect l="l" t="t" r="r" b="b"/>
              <a:pathLst>
                <a:path w="706297" h="1094030">
                  <a:moveTo>
                    <a:pt x="46932" y="0"/>
                  </a:moveTo>
                  <a:lnTo>
                    <a:pt x="659366" y="0"/>
                  </a:lnTo>
                  <a:cubicBezTo>
                    <a:pt x="685285" y="0"/>
                    <a:pt x="706297" y="21012"/>
                    <a:pt x="706297" y="46932"/>
                  </a:cubicBezTo>
                  <a:lnTo>
                    <a:pt x="706297" y="1047098"/>
                  </a:lnTo>
                  <a:cubicBezTo>
                    <a:pt x="706297" y="1073018"/>
                    <a:pt x="685285" y="1094030"/>
                    <a:pt x="659366" y="1094030"/>
                  </a:cubicBezTo>
                  <a:lnTo>
                    <a:pt x="46932" y="1094030"/>
                  </a:lnTo>
                  <a:cubicBezTo>
                    <a:pt x="21012" y="1094030"/>
                    <a:pt x="0" y="1073018"/>
                    <a:pt x="0" y="1047098"/>
                  </a:cubicBezTo>
                  <a:lnTo>
                    <a:pt x="0" y="46932"/>
                  </a:lnTo>
                  <a:cubicBezTo>
                    <a:pt x="0" y="21012"/>
                    <a:pt x="21012" y="0"/>
                    <a:pt x="46932" y="0"/>
                  </a:cubicBezTo>
                  <a:close/>
                </a:path>
              </a:pathLst>
            </a:custGeom>
            <a:solidFill>
              <a:srgbClr val="FFFFFF"/>
            </a:solidFill>
            <a:ln w="19050" cap="sq">
              <a:solidFill>
                <a:srgbClr val="000000"/>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87" name="TextBox 87"/>
            <p:cNvSpPr txBox="1"/>
            <p:nvPr/>
          </p:nvSpPr>
          <p:spPr>
            <a:xfrm>
              <a:off x="0" y="-47625"/>
              <a:ext cx="706297" cy="114165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spcBef>
                  <a:spcPct val="0"/>
                </a:spcBef>
              </a:pPr>
              <a:endParaRPr sz="3818"/>
            </a:p>
          </p:txBody>
        </p:sp>
      </p:grpSp>
      <p:grpSp>
        <p:nvGrpSpPr>
          <p:cNvPr id="88" name="Group 88"/>
          <p:cNvGrpSpPr/>
          <p:nvPr/>
        </p:nvGrpSpPr>
        <p:grpSpPr>
          <a:xfrm>
            <a:off x="10480304" y="4034741"/>
            <a:ext cx="98146" cy="98146"/>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90" name="TextBox 90"/>
            <p:cNvSpPr txBox="1"/>
            <p:nvPr/>
          </p:nvSpPr>
          <p:spPr>
            <a:xfrm>
              <a:off x="76200" y="28575"/>
              <a:ext cx="660400" cy="70802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91" name="Group 91"/>
          <p:cNvGrpSpPr/>
          <p:nvPr/>
        </p:nvGrpSpPr>
        <p:grpSpPr>
          <a:xfrm>
            <a:off x="10310184" y="4034741"/>
            <a:ext cx="98146" cy="98146"/>
            <a:chOff x="0" y="0"/>
            <a:chExt cx="812800" cy="812800"/>
          </a:xfrm>
        </p:grpSpPr>
        <p:sp>
          <p:nvSpPr>
            <p:cNvPr id="92" name="Freeform 9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93" name="TextBox 93"/>
            <p:cNvSpPr txBox="1"/>
            <p:nvPr/>
          </p:nvSpPr>
          <p:spPr>
            <a:xfrm>
              <a:off x="76200" y="28575"/>
              <a:ext cx="660400" cy="70802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94" name="Group 94"/>
          <p:cNvGrpSpPr/>
          <p:nvPr/>
        </p:nvGrpSpPr>
        <p:grpSpPr>
          <a:xfrm>
            <a:off x="10140064" y="4034741"/>
            <a:ext cx="98146" cy="98146"/>
            <a:chOff x="0" y="0"/>
            <a:chExt cx="812800" cy="812800"/>
          </a:xfrm>
        </p:grpSpPr>
        <p:sp>
          <p:nvSpPr>
            <p:cNvPr id="95" name="Freeform 9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96" name="TextBox 96"/>
            <p:cNvSpPr txBox="1"/>
            <p:nvPr/>
          </p:nvSpPr>
          <p:spPr>
            <a:xfrm>
              <a:off x="76200" y="28575"/>
              <a:ext cx="660400" cy="70802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sp>
        <p:nvSpPr>
          <p:cNvPr id="97" name="TextBox 97"/>
          <p:cNvSpPr txBox="1"/>
          <p:nvPr/>
        </p:nvSpPr>
        <p:spPr>
          <a:xfrm>
            <a:off x="7849741" y="2480300"/>
            <a:ext cx="2739609" cy="1038746"/>
          </a:xfrm>
          <a:prstGeom prst="rect">
            <a:avLst/>
          </a:prstGeom>
        </p:spPr>
        <p:txBody>
          <a:bodyPr wrap="square"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50"/>
              </a:lnSpc>
            </a:pPr>
            <a:r>
              <a:rPr lang="en-US" sz="2409" b="1">
                <a:latin typeface="Inter Bold"/>
                <a:ea typeface="Inter Bold"/>
                <a:cs typeface="Inter Bold"/>
                <a:sym typeface="Inter Bold"/>
              </a:rPr>
              <a:t>INTERMEDIATE TRAINING </a:t>
            </a:r>
          </a:p>
          <a:p>
            <a:pPr marL="0" lvl="0" indent="0" algn="ctr">
              <a:lnSpc>
                <a:spcPts val="2650"/>
              </a:lnSpc>
            </a:pPr>
            <a:r>
              <a:rPr lang="en-US" sz="2409" b="1">
                <a:latin typeface="Inter Bold"/>
                <a:ea typeface="Inter Bold"/>
                <a:cs typeface="Inter Bold"/>
                <a:sym typeface="Inter Bold"/>
              </a:rPr>
              <a:t>(2-3HRS)</a:t>
            </a:r>
          </a:p>
        </p:txBody>
      </p:sp>
      <p:sp>
        <p:nvSpPr>
          <p:cNvPr id="98" name="TextBox 98"/>
          <p:cNvSpPr txBox="1"/>
          <p:nvPr/>
        </p:nvSpPr>
        <p:spPr>
          <a:xfrm>
            <a:off x="7692641" y="4241673"/>
            <a:ext cx="3008344" cy="611027"/>
          </a:xfrm>
          <a:prstGeom prst="rect">
            <a:avLst/>
          </a:prstGeom>
        </p:spPr>
        <p:txBody>
          <a:bodyPr wrap="square"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550"/>
              </a:lnSpc>
            </a:pPr>
            <a:r>
              <a:rPr lang="en-US" sz="1408" b="1">
                <a:latin typeface="Inter Bold"/>
                <a:ea typeface="Inter Bold"/>
                <a:cs typeface="Inter Bold"/>
                <a:sym typeface="Inter Bold"/>
              </a:rPr>
              <a:t>For those looking to deepen understanding, or prefer live facilitated group training</a:t>
            </a:r>
          </a:p>
        </p:txBody>
      </p:sp>
      <p:grpSp>
        <p:nvGrpSpPr>
          <p:cNvPr id="99" name="Group 99"/>
          <p:cNvGrpSpPr/>
          <p:nvPr/>
        </p:nvGrpSpPr>
        <p:grpSpPr>
          <a:xfrm>
            <a:off x="8246004" y="8160445"/>
            <a:ext cx="1796495" cy="532211"/>
            <a:chOff x="0" y="0"/>
            <a:chExt cx="901701" cy="267129"/>
          </a:xfrm>
        </p:grpSpPr>
        <p:sp>
          <p:nvSpPr>
            <p:cNvPr id="100" name="Freeform 100"/>
            <p:cNvSpPr/>
            <p:nvPr/>
          </p:nvSpPr>
          <p:spPr>
            <a:xfrm>
              <a:off x="0" y="0"/>
              <a:ext cx="901701" cy="267129"/>
            </a:xfrm>
            <a:custGeom>
              <a:avLst/>
              <a:gdLst/>
              <a:ahLst/>
              <a:cxnLst/>
              <a:rect l="l" t="t" r="r" b="b"/>
              <a:pathLst>
                <a:path w="901701" h="267129">
                  <a:moveTo>
                    <a:pt x="65368" y="0"/>
                  </a:moveTo>
                  <a:lnTo>
                    <a:pt x="836333" y="0"/>
                  </a:lnTo>
                  <a:cubicBezTo>
                    <a:pt x="872435" y="0"/>
                    <a:pt x="901701" y="29266"/>
                    <a:pt x="901701" y="65368"/>
                  </a:cubicBezTo>
                  <a:lnTo>
                    <a:pt x="901701" y="201761"/>
                  </a:lnTo>
                  <a:cubicBezTo>
                    <a:pt x="901701" y="237862"/>
                    <a:pt x="872435" y="267129"/>
                    <a:pt x="836333" y="267129"/>
                  </a:cubicBezTo>
                  <a:lnTo>
                    <a:pt x="65368" y="267129"/>
                  </a:lnTo>
                  <a:cubicBezTo>
                    <a:pt x="29266" y="267129"/>
                    <a:pt x="0" y="237862"/>
                    <a:pt x="0" y="201761"/>
                  </a:cubicBezTo>
                  <a:lnTo>
                    <a:pt x="0" y="65368"/>
                  </a:lnTo>
                  <a:cubicBezTo>
                    <a:pt x="0" y="29266"/>
                    <a:pt x="29266" y="0"/>
                    <a:pt x="65368" y="0"/>
                  </a:cubicBezTo>
                  <a:close/>
                </a:path>
              </a:pathLst>
            </a:custGeom>
            <a:solidFill>
              <a:srgbClr val="FFFFFF">
                <a:alpha val="89804"/>
              </a:srgbClr>
            </a:solidFill>
            <a:ln w="28575" cap="sq">
              <a:solidFill>
                <a:srgbClr val="FFCD70">
                  <a:alpha val="89804"/>
                </a:srgbClr>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01" name="TextBox 101"/>
            <p:cNvSpPr txBox="1"/>
            <p:nvPr/>
          </p:nvSpPr>
          <p:spPr>
            <a:xfrm>
              <a:off x="0" y="-9525"/>
              <a:ext cx="901701" cy="276654"/>
            </a:xfrm>
            <a:prstGeom prst="rect">
              <a:avLst/>
            </a:prstGeom>
          </p:spPr>
          <p:txBody>
            <a:bodyPr lIns="15721" tIns="15721" rIns="15721" bIns="15721"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607"/>
                </a:lnSpc>
              </a:pPr>
              <a:endParaRPr sz="3818"/>
            </a:p>
          </p:txBody>
        </p:sp>
      </p:grpSp>
      <p:sp>
        <p:nvSpPr>
          <p:cNvPr id="102" name="TextBox 102"/>
          <p:cNvSpPr txBox="1"/>
          <p:nvPr/>
        </p:nvSpPr>
        <p:spPr>
          <a:xfrm>
            <a:off x="8232415" y="8220406"/>
            <a:ext cx="1871312" cy="420590"/>
          </a:xfrm>
          <a:prstGeom prst="rect">
            <a:avLst/>
          </a:prstGeom>
        </p:spPr>
        <p:txBody>
          <a:bodyPr wrap="square"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6"/>
              </a:lnSpc>
              <a:spcBef>
                <a:spcPct val="0"/>
              </a:spcBef>
            </a:pPr>
            <a:r>
              <a:rPr lang="en-US" sz="1190" b="1">
                <a:latin typeface="Arial Nova Bold"/>
                <a:ea typeface="Arial Nova Bold"/>
                <a:cs typeface="Arial Nova Bold"/>
                <a:sym typeface="Arial Nova Bold"/>
                <a:hlinkClick r:id="rId10" tooltip="https://learninghub.phsa.ca/Courses/26870/substance-use-simulations">
                  <a:extLst>
                    <a:ext uri="{A12FA001-AC4F-418D-AE19-62706E023703}">
                      <ahyp:hlinkClr xmlns:ahyp="http://schemas.microsoft.com/office/drawing/2018/hyperlinkcolor" val="tx"/>
                    </a:ext>
                  </a:extLst>
                </a:hlinkClick>
              </a:rPr>
              <a:t>INTERACTIVE STORY SESSIONS (SIMS)</a:t>
            </a:r>
          </a:p>
        </p:txBody>
      </p:sp>
      <p:grpSp>
        <p:nvGrpSpPr>
          <p:cNvPr id="103" name="Group 103"/>
          <p:cNvGrpSpPr/>
          <p:nvPr/>
        </p:nvGrpSpPr>
        <p:grpSpPr>
          <a:xfrm>
            <a:off x="7806766" y="5104964"/>
            <a:ext cx="2722610" cy="814230"/>
            <a:chOff x="0" y="0"/>
            <a:chExt cx="1267108" cy="378944"/>
          </a:xfrm>
        </p:grpSpPr>
        <p:sp>
          <p:nvSpPr>
            <p:cNvPr id="104" name="Freeform 104"/>
            <p:cNvSpPr/>
            <p:nvPr/>
          </p:nvSpPr>
          <p:spPr>
            <a:xfrm>
              <a:off x="0" y="0"/>
              <a:ext cx="1267108" cy="378944"/>
            </a:xfrm>
            <a:custGeom>
              <a:avLst/>
              <a:gdLst/>
              <a:ahLst/>
              <a:cxnLst/>
              <a:rect l="l" t="t" r="r" b="b"/>
              <a:pathLst>
                <a:path w="1267108" h="378944">
                  <a:moveTo>
                    <a:pt x="43133" y="0"/>
                  </a:moveTo>
                  <a:lnTo>
                    <a:pt x="1223975" y="0"/>
                  </a:lnTo>
                  <a:cubicBezTo>
                    <a:pt x="1247797" y="0"/>
                    <a:pt x="1267108" y="19311"/>
                    <a:pt x="1267108" y="43133"/>
                  </a:cubicBezTo>
                  <a:lnTo>
                    <a:pt x="1267108" y="335812"/>
                  </a:lnTo>
                  <a:cubicBezTo>
                    <a:pt x="1267108" y="359633"/>
                    <a:pt x="1247797" y="378944"/>
                    <a:pt x="1223975" y="378944"/>
                  </a:cubicBezTo>
                  <a:lnTo>
                    <a:pt x="43133" y="378944"/>
                  </a:lnTo>
                  <a:cubicBezTo>
                    <a:pt x="31693" y="378944"/>
                    <a:pt x="20722" y="374400"/>
                    <a:pt x="12633" y="366311"/>
                  </a:cubicBezTo>
                  <a:cubicBezTo>
                    <a:pt x="4544" y="358222"/>
                    <a:pt x="0" y="347251"/>
                    <a:pt x="0" y="335812"/>
                  </a:cubicBezTo>
                  <a:lnTo>
                    <a:pt x="0" y="43133"/>
                  </a:lnTo>
                  <a:cubicBezTo>
                    <a:pt x="0" y="19311"/>
                    <a:pt x="19311" y="0"/>
                    <a:pt x="43133" y="0"/>
                  </a:cubicBezTo>
                  <a:close/>
                </a:path>
              </a:pathLst>
            </a:custGeom>
            <a:solidFill>
              <a:srgbClr val="FFFFFF">
                <a:alpha val="89804"/>
              </a:srgbClr>
            </a:solidFill>
            <a:ln w="28575" cap="sq">
              <a:solidFill>
                <a:srgbClr val="FFCD70">
                  <a:alpha val="89804"/>
                </a:srgbClr>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05" name="TextBox 105"/>
            <p:cNvSpPr txBox="1"/>
            <p:nvPr/>
          </p:nvSpPr>
          <p:spPr>
            <a:xfrm>
              <a:off x="0" y="-9525"/>
              <a:ext cx="1267108" cy="388469"/>
            </a:xfrm>
            <a:prstGeom prst="rect">
              <a:avLst/>
            </a:prstGeom>
          </p:spPr>
          <p:txBody>
            <a:bodyPr lIns="21290" tIns="21290" rIns="21290" bIns="21290"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607"/>
                </a:lnSpc>
              </a:pPr>
              <a:endParaRPr sz="3818"/>
            </a:p>
          </p:txBody>
        </p:sp>
      </p:grpSp>
      <p:sp>
        <p:nvSpPr>
          <p:cNvPr id="106" name="TextBox 106"/>
          <p:cNvSpPr txBox="1"/>
          <p:nvPr/>
        </p:nvSpPr>
        <p:spPr>
          <a:xfrm>
            <a:off x="7806766" y="5197844"/>
            <a:ext cx="2695799" cy="641324"/>
          </a:xfrm>
          <a:prstGeom prst="rect">
            <a:avLst/>
          </a:prstGeom>
        </p:spPr>
        <p:txBody>
          <a:bodyPr wrap="square"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b="1">
                <a:latin typeface="Arial Nova Bold"/>
                <a:ea typeface="Arial Nova Bold"/>
                <a:cs typeface="Arial Nova Bold"/>
                <a:sym typeface="Arial Nova Bold"/>
                <a:hlinkClick r:id="rId11" tooltip="https://learninghub.phsa.ca/Courses/25783/foundational-concepts-of-working-with-people-who-use-substances-and-their-care">
                  <a:extLst>
                    <a:ext uri="{A12FA001-AC4F-418D-AE19-62706E023703}">
                      <ahyp:hlinkClr xmlns:ahyp="http://schemas.microsoft.com/office/drawing/2018/hyperlinkcolor" val="tx"/>
                    </a:ext>
                  </a:extLst>
                </a:hlinkClick>
              </a:rPr>
              <a:t>FOUNDATIONAL CONCEPTS OF  WORKING WITH PEOPLE WHO USE SUBSTANCES </a:t>
            </a:r>
          </a:p>
        </p:txBody>
      </p:sp>
      <p:grpSp>
        <p:nvGrpSpPr>
          <p:cNvPr id="107" name="Group 107"/>
          <p:cNvGrpSpPr/>
          <p:nvPr/>
        </p:nvGrpSpPr>
        <p:grpSpPr>
          <a:xfrm>
            <a:off x="8038852" y="6124359"/>
            <a:ext cx="2319082" cy="747089"/>
            <a:chOff x="0" y="0"/>
            <a:chExt cx="1337853" cy="430987"/>
          </a:xfrm>
        </p:grpSpPr>
        <p:sp>
          <p:nvSpPr>
            <p:cNvPr id="108" name="Freeform 108"/>
            <p:cNvSpPr/>
            <p:nvPr/>
          </p:nvSpPr>
          <p:spPr>
            <a:xfrm>
              <a:off x="0" y="0"/>
              <a:ext cx="1337853" cy="430987"/>
            </a:xfrm>
            <a:custGeom>
              <a:avLst/>
              <a:gdLst/>
              <a:ahLst/>
              <a:cxnLst/>
              <a:rect l="l" t="t" r="r" b="b"/>
              <a:pathLst>
                <a:path w="1337853" h="430987">
                  <a:moveTo>
                    <a:pt x="50638" y="0"/>
                  </a:moveTo>
                  <a:lnTo>
                    <a:pt x="1287215" y="0"/>
                  </a:lnTo>
                  <a:cubicBezTo>
                    <a:pt x="1315181" y="0"/>
                    <a:pt x="1337853" y="22671"/>
                    <a:pt x="1337853" y="50638"/>
                  </a:cubicBezTo>
                  <a:lnTo>
                    <a:pt x="1337853" y="380350"/>
                  </a:lnTo>
                  <a:cubicBezTo>
                    <a:pt x="1337853" y="393780"/>
                    <a:pt x="1332518" y="406660"/>
                    <a:pt x="1323021" y="416156"/>
                  </a:cubicBezTo>
                  <a:cubicBezTo>
                    <a:pt x="1313525" y="425652"/>
                    <a:pt x="1300645" y="430987"/>
                    <a:pt x="1287215" y="430987"/>
                  </a:cubicBezTo>
                  <a:lnTo>
                    <a:pt x="50638" y="430987"/>
                  </a:lnTo>
                  <a:cubicBezTo>
                    <a:pt x="22671" y="430987"/>
                    <a:pt x="0" y="408316"/>
                    <a:pt x="0" y="380350"/>
                  </a:cubicBezTo>
                  <a:lnTo>
                    <a:pt x="0" y="50638"/>
                  </a:lnTo>
                  <a:cubicBezTo>
                    <a:pt x="0" y="37208"/>
                    <a:pt x="5335" y="24328"/>
                    <a:pt x="14831" y="14831"/>
                  </a:cubicBezTo>
                  <a:cubicBezTo>
                    <a:pt x="24328" y="5335"/>
                    <a:pt x="37208" y="0"/>
                    <a:pt x="50638" y="0"/>
                  </a:cubicBezTo>
                  <a:close/>
                </a:path>
              </a:pathLst>
            </a:custGeom>
            <a:solidFill>
              <a:srgbClr val="FFFFFF">
                <a:alpha val="89804"/>
              </a:srgbClr>
            </a:solidFill>
            <a:ln w="28575" cap="sq">
              <a:solidFill>
                <a:srgbClr val="FFCD70">
                  <a:alpha val="89804"/>
                </a:srgbClr>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09" name="TextBox 109"/>
            <p:cNvSpPr txBox="1"/>
            <p:nvPr/>
          </p:nvSpPr>
          <p:spPr>
            <a:xfrm>
              <a:off x="0" y="-9525"/>
              <a:ext cx="1337853" cy="440512"/>
            </a:xfrm>
            <a:prstGeom prst="rect">
              <a:avLst/>
            </a:prstGeom>
          </p:spPr>
          <p:txBody>
            <a:bodyPr lIns="13679" tIns="13679" rIns="13679" bIns="13679"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607"/>
                </a:lnSpc>
              </a:pPr>
              <a:endParaRPr sz="3818"/>
            </a:p>
          </p:txBody>
        </p:sp>
      </p:grpSp>
      <p:sp>
        <p:nvSpPr>
          <p:cNvPr id="110" name="TextBox 110"/>
          <p:cNvSpPr txBox="1"/>
          <p:nvPr/>
        </p:nvSpPr>
        <p:spPr>
          <a:xfrm>
            <a:off x="8038852" y="6182109"/>
            <a:ext cx="2319082" cy="641324"/>
          </a:xfrm>
          <a:prstGeom prst="rect">
            <a:avLst/>
          </a:prstGeom>
        </p:spPr>
        <p:txBody>
          <a:bodyPr wrap="square"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b="1">
                <a:latin typeface="Arial Nova Bold"/>
                <a:ea typeface="Arial Nova Bold"/>
                <a:cs typeface="Arial Nova Bold"/>
                <a:sym typeface="Arial Nova Bold"/>
                <a:hlinkClick r:id="rId12" tooltip="https://learninghub.phsa.ca/Courses/24927/overdose-prevention-safety-planning">
                  <a:extLst>
                    <a:ext uri="{A12FA001-AC4F-418D-AE19-62706E023703}">
                      <ahyp:hlinkClr xmlns:ahyp="http://schemas.microsoft.com/office/drawing/2018/hyperlinkcolor" val="tx"/>
                    </a:ext>
                  </a:extLst>
                </a:hlinkClick>
              </a:rPr>
              <a:t>HARM REDUCTION AND SUBSTANCE USE SAFETY PLANNING</a:t>
            </a:r>
          </a:p>
        </p:txBody>
      </p:sp>
      <p:grpSp>
        <p:nvGrpSpPr>
          <p:cNvPr id="111" name="Group 111"/>
          <p:cNvGrpSpPr/>
          <p:nvPr/>
        </p:nvGrpSpPr>
        <p:grpSpPr>
          <a:xfrm>
            <a:off x="8256911" y="7140598"/>
            <a:ext cx="1834062" cy="742501"/>
            <a:chOff x="0" y="0"/>
            <a:chExt cx="1202822" cy="486950"/>
          </a:xfrm>
        </p:grpSpPr>
        <p:sp>
          <p:nvSpPr>
            <p:cNvPr id="112" name="Freeform 112"/>
            <p:cNvSpPr/>
            <p:nvPr/>
          </p:nvSpPr>
          <p:spPr>
            <a:xfrm>
              <a:off x="0" y="0"/>
              <a:ext cx="1202822" cy="486950"/>
            </a:xfrm>
            <a:custGeom>
              <a:avLst/>
              <a:gdLst/>
              <a:ahLst/>
              <a:cxnLst/>
              <a:rect l="l" t="t" r="r" b="b"/>
              <a:pathLst>
                <a:path w="1202822" h="486950">
                  <a:moveTo>
                    <a:pt x="64029" y="0"/>
                  </a:moveTo>
                  <a:lnTo>
                    <a:pt x="1138793" y="0"/>
                  </a:lnTo>
                  <a:cubicBezTo>
                    <a:pt x="1155774" y="0"/>
                    <a:pt x="1172060" y="6746"/>
                    <a:pt x="1184068" y="18754"/>
                  </a:cubicBezTo>
                  <a:cubicBezTo>
                    <a:pt x="1196076" y="30761"/>
                    <a:pt x="1202822" y="47047"/>
                    <a:pt x="1202822" y="64029"/>
                  </a:cubicBezTo>
                  <a:lnTo>
                    <a:pt x="1202822" y="422921"/>
                  </a:lnTo>
                  <a:cubicBezTo>
                    <a:pt x="1202822" y="458283"/>
                    <a:pt x="1174155" y="486950"/>
                    <a:pt x="1138793" y="486950"/>
                  </a:cubicBezTo>
                  <a:lnTo>
                    <a:pt x="64029" y="486950"/>
                  </a:lnTo>
                  <a:cubicBezTo>
                    <a:pt x="28667" y="486950"/>
                    <a:pt x="0" y="458283"/>
                    <a:pt x="0" y="422921"/>
                  </a:cubicBezTo>
                  <a:lnTo>
                    <a:pt x="0" y="64029"/>
                  </a:lnTo>
                  <a:cubicBezTo>
                    <a:pt x="0" y="28667"/>
                    <a:pt x="28667" y="0"/>
                    <a:pt x="64029" y="0"/>
                  </a:cubicBezTo>
                  <a:close/>
                </a:path>
              </a:pathLst>
            </a:custGeom>
            <a:solidFill>
              <a:srgbClr val="FFFFFF">
                <a:alpha val="89804"/>
              </a:srgbClr>
            </a:solidFill>
            <a:ln w="28575" cap="sq">
              <a:solidFill>
                <a:srgbClr val="FFCD70">
                  <a:alpha val="89804"/>
                </a:srgbClr>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13" name="TextBox 113"/>
            <p:cNvSpPr txBox="1"/>
            <p:nvPr/>
          </p:nvSpPr>
          <p:spPr>
            <a:xfrm>
              <a:off x="0" y="-9525"/>
              <a:ext cx="1202822" cy="496475"/>
            </a:xfrm>
            <a:prstGeom prst="rect">
              <a:avLst/>
            </a:prstGeom>
          </p:spPr>
          <p:txBody>
            <a:bodyPr lIns="15109" tIns="15109" rIns="15109" bIns="15109"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607"/>
                </a:lnSpc>
              </a:pPr>
              <a:endParaRPr sz="3818"/>
            </a:p>
          </p:txBody>
        </p:sp>
      </p:grpSp>
      <p:sp>
        <p:nvSpPr>
          <p:cNvPr id="114" name="TextBox 114"/>
          <p:cNvSpPr txBox="1"/>
          <p:nvPr/>
        </p:nvSpPr>
        <p:spPr>
          <a:xfrm>
            <a:off x="8192523" y="7214425"/>
            <a:ext cx="2036953" cy="641324"/>
          </a:xfrm>
          <a:prstGeom prst="rect">
            <a:avLst/>
          </a:prstGeom>
        </p:spPr>
        <p:txBody>
          <a:bodyPr wrap="square"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b="1">
                <a:latin typeface="Arial Nova Bold"/>
                <a:ea typeface="Arial Nova Bold"/>
                <a:cs typeface="Arial Nova Bold"/>
                <a:sym typeface="Arial Nova Bold"/>
                <a:hlinkClick r:id="rId13" tooltip="https://learninghub.phsa.ca/Courses/25163/alcohol-use-implications-for-health-care-provision">
                  <a:extLst>
                    <a:ext uri="{A12FA001-AC4F-418D-AE19-62706E023703}">
                      <ahyp:hlinkClr xmlns:ahyp="http://schemas.microsoft.com/office/drawing/2018/hyperlinkcolor" val="tx"/>
                    </a:ext>
                  </a:extLst>
                </a:hlinkClick>
              </a:rPr>
              <a:t>ALCOHOL USE: </a:t>
            </a:r>
          </a:p>
          <a:p>
            <a:pPr algn="ctr">
              <a:lnSpc>
                <a:spcPts val="1668"/>
              </a:lnSpc>
              <a:spcBef>
                <a:spcPct val="0"/>
              </a:spcBef>
            </a:pPr>
            <a:r>
              <a:rPr lang="en-US" sz="1191" b="1">
                <a:latin typeface="Arial Nova Bold"/>
                <a:ea typeface="Arial Nova Bold"/>
                <a:cs typeface="Arial Nova Bold"/>
                <a:sym typeface="Arial Nova Bold"/>
                <a:hlinkClick r:id="rId13" tooltip="https://learninghub.phsa.ca/Courses/25163/alcohol-use-implications-for-health-care-provision">
                  <a:extLst>
                    <a:ext uri="{A12FA001-AC4F-418D-AE19-62706E023703}">
                      <ahyp:hlinkClr xmlns:ahyp="http://schemas.microsoft.com/office/drawing/2018/hyperlinkcolor" val="tx"/>
                    </a:ext>
                  </a:extLst>
                </a:hlinkClick>
              </a:rPr>
              <a:t>IMPLICATIONS FOR HEALTH CARE</a:t>
            </a:r>
          </a:p>
        </p:txBody>
      </p:sp>
      <p:grpSp>
        <p:nvGrpSpPr>
          <p:cNvPr id="115" name="Group 115"/>
          <p:cNvGrpSpPr/>
          <p:nvPr/>
        </p:nvGrpSpPr>
        <p:grpSpPr>
          <a:xfrm>
            <a:off x="11660869" y="2122056"/>
            <a:ext cx="3265658" cy="7165509"/>
            <a:chOff x="0" y="0"/>
            <a:chExt cx="3289848" cy="7218587"/>
          </a:xfrm>
        </p:grpSpPr>
        <p:grpSp>
          <p:nvGrpSpPr>
            <p:cNvPr id="116" name="Group 116"/>
            <p:cNvGrpSpPr/>
            <p:nvPr/>
          </p:nvGrpSpPr>
          <p:grpSpPr>
            <a:xfrm>
              <a:off x="32188" y="0"/>
              <a:ext cx="3222512" cy="1422508"/>
              <a:chOff x="0" y="0"/>
              <a:chExt cx="706297" cy="311780"/>
            </a:xfrm>
          </p:grpSpPr>
          <p:sp>
            <p:nvSpPr>
              <p:cNvPr id="117" name="Freeform 117"/>
              <p:cNvSpPr/>
              <p:nvPr/>
            </p:nvSpPr>
            <p:spPr>
              <a:xfrm>
                <a:off x="0" y="0"/>
                <a:ext cx="706297" cy="311780"/>
              </a:xfrm>
              <a:custGeom>
                <a:avLst/>
                <a:gdLst/>
                <a:ahLst/>
                <a:cxnLst/>
                <a:rect l="l" t="t" r="r" b="b"/>
                <a:pathLst>
                  <a:path w="706297" h="311780">
                    <a:moveTo>
                      <a:pt x="48049" y="0"/>
                    </a:moveTo>
                    <a:lnTo>
                      <a:pt x="658248" y="0"/>
                    </a:lnTo>
                    <a:cubicBezTo>
                      <a:pt x="684785" y="0"/>
                      <a:pt x="706297" y="21512"/>
                      <a:pt x="706297" y="48049"/>
                    </a:cubicBezTo>
                    <a:lnTo>
                      <a:pt x="706297" y="263731"/>
                    </a:lnTo>
                    <a:cubicBezTo>
                      <a:pt x="706297" y="276474"/>
                      <a:pt x="701235" y="288696"/>
                      <a:pt x="692224" y="297706"/>
                    </a:cubicBezTo>
                    <a:cubicBezTo>
                      <a:pt x="683213" y="306717"/>
                      <a:pt x="670992" y="311780"/>
                      <a:pt x="658248" y="311780"/>
                    </a:cubicBezTo>
                    <a:lnTo>
                      <a:pt x="48049" y="311780"/>
                    </a:lnTo>
                    <a:cubicBezTo>
                      <a:pt x="21512" y="311780"/>
                      <a:pt x="0" y="290267"/>
                      <a:pt x="0" y="263731"/>
                    </a:cubicBezTo>
                    <a:lnTo>
                      <a:pt x="0" y="48049"/>
                    </a:lnTo>
                    <a:cubicBezTo>
                      <a:pt x="0" y="21512"/>
                      <a:pt x="21512" y="0"/>
                      <a:pt x="48049" y="0"/>
                    </a:cubicBezTo>
                    <a:close/>
                  </a:path>
                </a:pathLst>
              </a:custGeom>
              <a:solidFill>
                <a:srgbClr val="AFE1CA"/>
              </a:solidFill>
              <a:ln w="19050" cap="sq">
                <a:solidFill>
                  <a:srgbClr val="000000"/>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18" name="TextBox 118"/>
              <p:cNvSpPr txBox="1"/>
              <p:nvPr/>
            </p:nvSpPr>
            <p:spPr>
              <a:xfrm>
                <a:off x="0" y="-47625"/>
                <a:ext cx="706297" cy="35940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spcBef>
                    <a:spcPct val="0"/>
                  </a:spcBef>
                </a:pPr>
                <a:endParaRPr sz="3818"/>
              </a:p>
            </p:txBody>
          </p:sp>
        </p:grpSp>
        <p:sp>
          <p:nvSpPr>
            <p:cNvPr id="119" name="AutoShape 119"/>
            <p:cNvSpPr/>
            <p:nvPr/>
          </p:nvSpPr>
          <p:spPr>
            <a:xfrm flipV="1">
              <a:off x="1732344" y="807606"/>
              <a:ext cx="0" cy="1008320"/>
            </a:xfrm>
            <a:prstGeom prst="line">
              <a:avLst/>
            </a:prstGeom>
            <a:ln w="25400" cap="flat">
              <a:solidFill>
                <a:srgbClr val="000000"/>
              </a:solidFill>
              <a:prstDash val="solid"/>
              <a:headEnd type="none" w="sm" len="sm"/>
              <a:tailEnd type="none" w="sm" len="sm"/>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grpSp>
          <p:nvGrpSpPr>
            <p:cNvPr id="120" name="Group 120"/>
            <p:cNvGrpSpPr/>
            <p:nvPr/>
          </p:nvGrpSpPr>
          <p:grpSpPr>
            <a:xfrm>
              <a:off x="38229" y="229635"/>
              <a:ext cx="3222512" cy="1192873"/>
              <a:chOff x="0" y="0"/>
              <a:chExt cx="706297" cy="261449"/>
            </a:xfrm>
          </p:grpSpPr>
          <p:sp>
            <p:nvSpPr>
              <p:cNvPr id="121" name="Freeform 121"/>
              <p:cNvSpPr/>
              <p:nvPr/>
            </p:nvSpPr>
            <p:spPr>
              <a:xfrm>
                <a:off x="0" y="0"/>
                <a:ext cx="706297" cy="261449"/>
              </a:xfrm>
              <a:custGeom>
                <a:avLst/>
                <a:gdLst/>
                <a:ahLst/>
                <a:cxnLst/>
                <a:rect l="l" t="t" r="r" b="b"/>
                <a:pathLst>
                  <a:path w="706297" h="261449">
                    <a:moveTo>
                      <a:pt x="48049" y="0"/>
                    </a:moveTo>
                    <a:lnTo>
                      <a:pt x="658248" y="0"/>
                    </a:lnTo>
                    <a:cubicBezTo>
                      <a:pt x="684785" y="0"/>
                      <a:pt x="706297" y="21512"/>
                      <a:pt x="706297" y="48049"/>
                    </a:cubicBezTo>
                    <a:lnTo>
                      <a:pt x="706297" y="213400"/>
                    </a:lnTo>
                    <a:cubicBezTo>
                      <a:pt x="706297" y="239937"/>
                      <a:pt x="684785" y="261449"/>
                      <a:pt x="658248" y="261449"/>
                    </a:cubicBezTo>
                    <a:lnTo>
                      <a:pt x="48049" y="261449"/>
                    </a:lnTo>
                    <a:cubicBezTo>
                      <a:pt x="21512" y="261449"/>
                      <a:pt x="0" y="239937"/>
                      <a:pt x="0" y="213400"/>
                    </a:cubicBezTo>
                    <a:lnTo>
                      <a:pt x="0" y="48049"/>
                    </a:lnTo>
                    <a:cubicBezTo>
                      <a:pt x="0" y="21512"/>
                      <a:pt x="21512" y="0"/>
                      <a:pt x="48049" y="0"/>
                    </a:cubicBezTo>
                    <a:close/>
                  </a:path>
                </a:pathLst>
              </a:custGeom>
              <a:solidFill>
                <a:srgbClr val="FFFFFF"/>
              </a:solidFill>
              <a:ln w="19050" cap="sq">
                <a:solidFill>
                  <a:srgbClr val="000000"/>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22" name="TextBox 122"/>
              <p:cNvSpPr txBox="1"/>
              <p:nvPr/>
            </p:nvSpPr>
            <p:spPr>
              <a:xfrm>
                <a:off x="0" y="-47625"/>
                <a:ext cx="706297" cy="309074"/>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spcBef>
                    <a:spcPct val="0"/>
                  </a:spcBef>
                </a:pPr>
                <a:endParaRPr sz="3818"/>
              </a:p>
            </p:txBody>
          </p:sp>
        </p:grpSp>
        <p:grpSp>
          <p:nvGrpSpPr>
            <p:cNvPr id="123" name="Group 123"/>
            <p:cNvGrpSpPr/>
            <p:nvPr/>
          </p:nvGrpSpPr>
          <p:grpSpPr>
            <a:xfrm>
              <a:off x="2953681" y="84306"/>
              <a:ext cx="96574" cy="96574"/>
              <a:chOff x="0" y="0"/>
              <a:chExt cx="812800" cy="812800"/>
            </a:xfrm>
          </p:grpSpPr>
          <p:sp>
            <p:nvSpPr>
              <p:cNvPr id="124" name="Freeform 1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25" name="TextBox 125"/>
              <p:cNvSpPr txBox="1"/>
              <p:nvPr/>
            </p:nvSpPr>
            <p:spPr>
              <a:xfrm>
                <a:off x="76200" y="28575"/>
                <a:ext cx="660400" cy="70802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126" name="Group 126"/>
            <p:cNvGrpSpPr/>
            <p:nvPr/>
          </p:nvGrpSpPr>
          <p:grpSpPr>
            <a:xfrm>
              <a:off x="2786287" y="84306"/>
              <a:ext cx="96574" cy="96574"/>
              <a:chOff x="0" y="0"/>
              <a:chExt cx="812800" cy="812800"/>
            </a:xfrm>
          </p:grpSpPr>
          <p:sp>
            <p:nvSpPr>
              <p:cNvPr id="127" name="Freeform 1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28" name="TextBox 128"/>
              <p:cNvSpPr txBox="1"/>
              <p:nvPr/>
            </p:nvSpPr>
            <p:spPr>
              <a:xfrm>
                <a:off x="76200" y="28575"/>
                <a:ext cx="660400" cy="70802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129" name="Group 129"/>
            <p:cNvGrpSpPr/>
            <p:nvPr/>
          </p:nvGrpSpPr>
          <p:grpSpPr>
            <a:xfrm>
              <a:off x="2618892" y="84306"/>
              <a:ext cx="96574" cy="96574"/>
              <a:chOff x="0" y="0"/>
              <a:chExt cx="812800" cy="812800"/>
            </a:xfrm>
          </p:grpSpPr>
          <p:sp>
            <p:nvSpPr>
              <p:cNvPr id="130" name="Freeform 1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31" name="TextBox 131"/>
              <p:cNvSpPr txBox="1"/>
              <p:nvPr/>
            </p:nvSpPr>
            <p:spPr>
              <a:xfrm>
                <a:off x="76200" y="28575"/>
                <a:ext cx="660400" cy="708025"/>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132" name="Group 132"/>
            <p:cNvGrpSpPr/>
            <p:nvPr/>
          </p:nvGrpSpPr>
          <p:grpSpPr>
            <a:xfrm>
              <a:off x="2960" y="1778108"/>
              <a:ext cx="3286888" cy="4778849"/>
              <a:chOff x="0" y="0"/>
              <a:chExt cx="706297" cy="1026895"/>
            </a:xfrm>
          </p:grpSpPr>
          <p:sp>
            <p:nvSpPr>
              <p:cNvPr id="133" name="Freeform 133"/>
              <p:cNvSpPr/>
              <p:nvPr/>
            </p:nvSpPr>
            <p:spPr>
              <a:xfrm>
                <a:off x="0" y="0"/>
                <a:ext cx="706297" cy="1026895"/>
              </a:xfrm>
              <a:custGeom>
                <a:avLst/>
                <a:gdLst/>
                <a:ahLst/>
                <a:cxnLst/>
                <a:rect l="l" t="t" r="r" b="b"/>
                <a:pathLst>
                  <a:path w="706297" h="1026895">
                    <a:moveTo>
                      <a:pt x="47108" y="0"/>
                    </a:moveTo>
                    <a:lnTo>
                      <a:pt x="659189" y="0"/>
                    </a:lnTo>
                    <a:cubicBezTo>
                      <a:pt x="685206" y="0"/>
                      <a:pt x="706297" y="21091"/>
                      <a:pt x="706297" y="47108"/>
                    </a:cubicBezTo>
                    <a:lnTo>
                      <a:pt x="706297" y="979787"/>
                    </a:lnTo>
                    <a:cubicBezTo>
                      <a:pt x="706297" y="1005804"/>
                      <a:pt x="685206" y="1026895"/>
                      <a:pt x="659189" y="1026895"/>
                    </a:cubicBezTo>
                    <a:lnTo>
                      <a:pt x="47108" y="1026895"/>
                    </a:lnTo>
                    <a:cubicBezTo>
                      <a:pt x="21091" y="1026895"/>
                      <a:pt x="0" y="1005804"/>
                      <a:pt x="0" y="979787"/>
                    </a:cubicBezTo>
                    <a:lnTo>
                      <a:pt x="0" y="47108"/>
                    </a:lnTo>
                    <a:cubicBezTo>
                      <a:pt x="0" y="21091"/>
                      <a:pt x="21091" y="0"/>
                      <a:pt x="47108" y="0"/>
                    </a:cubicBezTo>
                    <a:close/>
                  </a:path>
                </a:pathLst>
              </a:custGeom>
              <a:solidFill>
                <a:srgbClr val="AFE1CA"/>
              </a:solidFill>
              <a:ln w="19050" cap="sq">
                <a:solidFill>
                  <a:srgbClr val="000000"/>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34" name="TextBox 134"/>
              <p:cNvSpPr txBox="1"/>
              <p:nvPr/>
            </p:nvSpPr>
            <p:spPr>
              <a:xfrm>
                <a:off x="0" y="-47625"/>
                <a:ext cx="706297" cy="1074520"/>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spcBef>
                    <a:spcPct val="0"/>
                  </a:spcBef>
                </a:pPr>
                <a:endParaRPr sz="3818"/>
              </a:p>
            </p:txBody>
          </p:sp>
        </p:grpSp>
        <p:grpSp>
          <p:nvGrpSpPr>
            <p:cNvPr id="135" name="Group 135"/>
            <p:cNvGrpSpPr/>
            <p:nvPr/>
          </p:nvGrpSpPr>
          <p:grpSpPr>
            <a:xfrm>
              <a:off x="0" y="2048820"/>
              <a:ext cx="3286888" cy="5169767"/>
              <a:chOff x="0" y="0"/>
              <a:chExt cx="706297" cy="1110896"/>
            </a:xfrm>
          </p:grpSpPr>
          <p:sp>
            <p:nvSpPr>
              <p:cNvPr id="136" name="Freeform 136"/>
              <p:cNvSpPr/>
              <p:nvPr/>
            </p:nvSpPr>
            <p:spPr>
              <a:xfrm>
                <a:off x="0" y="0"/>
                <a:ext cx="706297" cy="1110896"/>
              </a:xfrm>
              <a:custGeom>
                <a:avLst/>
                <a:gdLst/>
                <a:ahLst/>
                <a:cxnLst/>
                <a:rect l="l" t="t" r="r" b="b"/>
                <a:pathLst>
                  <a:path w="706297" h="1110896">
                    <a:moveTo>
                      <a:pt x="47108" y="0"/>
                    </a:moveTo>
                    <a:lnTo>
                      <a:pt x="659189" y="0"/>
                    </a:lnTo>
                    <a:cubicBezTo>
                      <a:pt x="685206" y="0"/>
                      <a:pt x="706297" y="21091"/>
                      <a:pt x="706297" y="47108"/>
                    </a:cubicBezTo>
                    <a:lnTo>
                      <a:pt x="706297" y="1063788"/>
                    </a:lnTo>
                    <a:cubicBezTo>
                      <a:pt x="706297" y="1089805"/>
                      <a:pt x="685206" y="1110896"/>
                      <a:pt x="659189" y="1110896"/>
                    </a:cubicBezTo>
                    <a:lnTo>
                      <a:pt x="47108" y="1110896"/>
                    </a:lnTo>
                    <a:cubicBezTo>
                      <a:pt x="21091" y="1110896"/>
                      <a:pt x="0" y="1089805"/>
                      <a:pt x="0" y="1063788"/>
                    </a:cubicBezTo>
                    <a:lnTo>
                      <a:pt x="0" y="47108"/>
                    </a:lnTo>
                    <a:cubicBezTo>
                      <a:pt x="0" y="21091"/>
                      <a:pt x="21091" y="0"/>
                      <a:pt x="47108" y="0"/>
                    </a:cubicBezTo>
                    <a:close/>
                  </a:path>
                </a:pathLst>
              </a:custGeom>
              <a:solidFill>
                <a:srgbClr val="FFFFFF"/>
              </a:solidFill>
              <a:ln w="19050" cap="sq">
                <a:solidFill>
                  <a:srgbClr val="000000"/>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37" name="TextBox 137"/>
              <p:cNvSpPr txBox="1"/>
              <p:nvPr/>
            </p:nvSpPr>
            <p:spPr>
              <a:xfrm>
                <a:off x="0" y="-47625"/>
                <a:ext cx="706297" cy="1158521"/>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spcBef>
                    <a:spcPct val="0"/>
                  </a:spcBef>
                </a:pPr>
                <a:endParaRPr sz="3818"/>
              </a:p>
            </p:txBody>
          </p:sp>
        </p:grpSp>
        <p:grpSp>
          <p:nvGrpSpPr>
            <p:cNvPr id="138" name="Group 138"/>
            <p:cNvGrpSpPr/>
            <p:nvPr/>
          </p:nvGrpSpPr>
          <p:grpSpPr>
            <a:xfrm>
              <a:off x="2982816" y="1874687"/>
              <a:ext cx="98503" cy="110632"/>
              <a:chOff x="0" y="0"/>
              <a:chExt cx="812800" cy="912884"/>
            </a:xfrm>
          </p:grpSpPr>
          <p:sp>
            <p:nvSpPr>
              <p:cNvPr id="139" name="Freeform 139"/>
              <p:cNvSpPr/>
              <p:nvPr/>
            </p:nvSpPr>
            <p:spPr>
              <a:xfrm>
                <a:off x="0" y="0"/>
                <a:ext cx="812800" cy="912884"/>
              </a:xfrm>
              <a:custGeom>
                <a:avLst/>
                <a:gdLst/>
                <a:ahLst/>
                <a:cxnLst/>
                <a:rect l="l" t="t" r="r" b="b"/>
                <a:pathLst>
                  <a:path w="812800" h="912884">
                    <a:moveTo>
                      <a:pt x="406400" y="0"/>
                    </a:moveTo>
                    <a:cubicBezTo>
                      <a:pt x="181951" y="0"/>
                      <a:pt x="0" y="204356"/>
                      <a:pt x="0" y="456442"/>
                    </a:cubicBezTo>
                    <a:cubicBezTo>
                      <a:pt x="0" y="708528"/>
                      <a:pt x="181951" y="912884"/>
                      <a:pt x="406400" y="912884"/>
                    </a:cubicBezTo>
                    <a:cubicBezTo>
                      <a:pt x="630849" y="912884"/>
                      <a:pt x="812800" y="708528"/>
                      <a:pt x="812800" y="456442"/>
                    </a:cubicBezTo>
                    <a:cubicBezTo>
                      <a:pt x="812800" y="204356"/>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40" name="TextBox 140"/>
              <p:cNvSpPr txBox="1"/>
              <p:nvPr/>
            </p:nvSpPr>
            <p:spPr>
              <a:xfrm>
                <a:off x="76200" y="37958"/>
                <a:ext cx="660400" cy="789343"/>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141" name="Group 141"/>
            <p:cNvGrpSpPr/>
            <p:nvPr/>
          </p:nvGrpSpPr>
          <p:grpSpPr>
            <a:xfrm>
              <a:off x="2812078" y="1874687"/>
              <a:ext cx="98503" cy="110632"/>
              <a:chOff x="0" y="0"/>
              <a:chExt cx="812800" cy="912884"/>
            </a:xfrm>
          </p:grpSpPr>
          <p:sp>
            <p:nvSpPr>
              <p:cNvPr id="142" name="Freeform 142"/>
              <p:cNvSpPr/>
              <p:nvPr/>
            </p:nvSpPr>
            <p:spPr>
              <a:xfrm>
                <a:off x="0" y="0"/>
                <a:ext cx="812800" cy="912884"/>
              </a:xfrm>
              <a:custGeom>
                <a:avLst/>
                <a:gdLst/>
                <a:ahLst/>
                <a:cxnLst/>
                <a:rect l="l" t="t" r="r" b="b"/>
                <a:pathLst>
                  <a:path w="812800" h="912884">
                    <a:moveTo>
                      <a:pt x="406400" y="0"/>
                    </a:moveTo>
                    <a:cubicBezTo>
                      <a:pt x="181951" y="0"/>
                      <a:pt x="0" y="204356"/>
                      <a:pt x="0" y="456442"/>
                    </a:cubicBezTo>
                    <a:cubicBezTo>
                      <a:pt x="0" y="708528"/>
                      <a:pt x="181951" y="912884"/>
                      <a:pt x="406400" y="912884"/>
                    </a:cubicBezTo>
                    <a:cubicBezTo>
                      <a:pt x="630849" y="912884"/>
                      <a:pt x="812800" y="708528"/>
                      <a:pt x="812800" y="456442"/>
                    </a:cubicBezTo>
                    <a:cubicBezTo>
                      <a:pt x="812800" y="204356"/>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43" name="TextBox 143"/>
              <p:cNvSpPr txBox="1"/>
              <p:nvPr/>
            </p:nvSpPr>
            <p:spPr>
              <a:xfrm>
                <a:off x="76200" y="37958"/>
                <a:ext cx="660400" cy="789343"/>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grpSp>
          <p:nvGrpSpPr>
            <p:cNvPr id="144" name="Group 144"/>
            <p:cNvGrpSpPr/>
            <p:nvPr/>
          </p:nvGrpSpPr>
          <p:grpSpPr>
            <a:xfrm>
              <a:off x="2641339" y="1874687"/>
              <a:ext cx="98503" cy="110632"/>
              <a:chOff x="0" y="0"/>
              <a:chExt cx="812800" cy="912884"/>
            </a:xfrm>
          </p:grpSpPr>
          <p:sp>
            <p:nvSpPr>
              <p:cNvPr id="145" name="Freeform 145"/>
              <p:cNvSpPr/>
              <p:nvPr/>
            </p:nvSpPr>
            <p:spPr>
              <a:xfrm>
                <a:off x="0" y="0"/>
                <a:ext cx="812800" cy="912884"/>
              </a:xfrm>
              <a:custGeom>
                <a:avLst/>
                <a:gdLst/>
                <a:ahLst/>
                <a:cxnLst/>
                <a:rect l="l" t="t" r="r" b="b"/>
                <a:pathLst>
                  <a:path w="812800" h="912884">
                    <a:moveTo>
                      <a:pt x="406400" y="0"/>
                    </a:moveTo>
                    <a:cubicBezTo>
                      <a:pt x="181951" y="0"/>
                      <a:pt x="0" y="204356"/>
                      <a:pt x="0" y="456442"/>
                    </a:cubicBezTo>
                    <a:cubicBezTo>
                      <a:pt x="0" y="708528"/>
                      <a:pt x="181951" y="912884"/>
                      <a:pt x="406400" y="912884"/>
                    </a:cubicBezTo>
                    <a:cubicBezTo>
                      <a:pt x="630849" y="912884"/>
                      <a:pt x="812800" y="708528"/>
                      <a:pt x="812800" y="456442"/>
                    </a:cubicBezTo>
                    <a:cubicBezTo>
                      <a:pt x="812800" y="204356"/>
                      <a:pt x="630849" y="0"/>
                      <a:pt x="406400" y="0"/>
                    </a:cubicBezTo>
                    <a:close/>
                  </a:path>
                </a:pathLst>
              </a:custGeom>
              <a:solidFill>
                <a:srgbClr val="000000"/>
              </a:solidFill>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46" name="TextBox 146"/>
              <p:cNvSpPr txBox="1"/>
              <p:nvPr/>
            </p:nvSpPr>
            <p:spPr>
              <a:xfrm>
                <a:off x="76200" y="37958"/>
                <a:ext cx="660400" cy="789343"/>
              </a:xfrm>
              <a:prstGeom prst="rect">
                <a:avLst/>
              </a:prstGeom>
            </p:spPr>
            <p:txBody>
              <a:bodyPr lIns="69337" tIns="69337" rIns="69337" bIns="69337"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75"/>
                  </a:lnSpc>
                </a:pPr>
                <a:endParaRPr sz="3818"/>
              </a:p>
            </p:txBody>
          </p:sp>
        </p:grpSp>
        <p:sp>
          <p:nvSpPr>
            <p:cNvPr id="147" name="TextBox 147"/>
            <p:cNvSpPr txBox="1"/>
            <p:nvPr/>
          </p:nvSpPr>
          <p:spPr>
            <a:xfrm>
              <a:off x="290353" y="324888"/>
              <a:ext cx="2759903" cy="1025921"/>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650"/>
                </a:lnSpc>
              </a:pPr>
              <a:r>
                <a:rPr lang="en-US" sz="2409" b="1">
                  <a:latin typeface="Inter Bold"/>
                  <a:ea typeface="Inter Bold"/>
                  <a:cs typeface="Inter Bold"/>
                  <a:sym typeface="Inter Bold"/>
                </a:rPr>
                <a:t>ADVANCED TRAINING </a:t>
              </a:r>
            </a:p>
            <a:p>
              <a:pPr marL="0" lvl="0" indent="0" algn="ctr">
                <a:lnSpc>
                  <a:spcPts val="2650"/>
                </a:lnSpc>
              </a:pPr>
              <a:r>
                <a:rPr lang="en-US" sz="2409" b="1">
                  <a:latin typeface="Inter Bold"/>
                  <a:ea typeface="Inter Bold"/>
                  <a:cs typeface="Inter Bold"/>
                  <a:sym typeface="Inter Bold"/>
                </a:rPr>
                <a:t>(10+ HRS)</a:t>
              </a:r>
            </a:p>
          </p:txBody>
        </p:sp>
        <p:sp>
          <p:nvSpPr>
            <p:cNvPr id="148" name="TextBox 148"/>
            <p:cNvSpPr txBox="1"/>
            <p:nvPr/>
          </p:nvSpPr>
          <p:spPr>
            <a:xfrm>
              <a:off x="134171" y="2134545"/>
              <a:ext cx="3030628" cy="615553"/>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550"/>
                </a:lnSpc>
              </a:pPr>
              <a:r>
                <a:rPr lang="en-US" sz="1408" b="1">
                  <a:latin typeface="Inter Bold"/>
                  <a:ea typeface="Inter Bold"/>
                  <a:cs typeface="Inter Bold"/>
                  <a:sym typeface="Inter Bold"/>
                </a:rPr>
                <a:t>For those seeking comprehensive  training and a deeper dive into substance use care. </a:t>
              </a:r>
            </a:p>
          </p:txBody>
        </p:sp>
        <p:grpSp>
          <p:nvGrpSpPr>
            <p:cNvPr id="149" name="Group 149"/>
            <p:cNvGrpSpPr/>
            <p:nvPr/>
          </p:nvGrpSpPr>
          <p:grpSpPr>
            <a:xfrm>
              <a:off x="405112" y="4815484"/>
              <a:ext cx="2530384" cy="856668"/>
              <a:chOff x="0" y="0"/>
              <a:chExt cx="1494241" cy="505879"/>
            </a:xfrm>
          </p:grpSpPr>
          <p:sp>
            <p:nvSpPr>
              <p:cNvPr id="150" name="Freeform 150"/>
              <p:cNvSpPr/>
              <p:nvPr/>
            </p:nvSpPr>
            <p:spPr>
              <a:xfrm>
                <a:off x="0" y="0"/>
                <a:ext cx="1494241" cy="505879"/>
              </a:xfrm>
              <a:custGeom>
                <a:avLst/>
                <a:gdLst/>
                <a:ahLst/>
                <a:cxnLst/>
                <a:rect l="l" t="t" r="r" b="b"/>
                <a:pathLst>
                  <a:path w="1494241" h="505879">
                    <a:moveTo>
                      <a:pt x="46753" y="0"/>
                    </a:moveTo>
                    <a:lnTo>
                      <a:pt x="1447488" y="0"/>
                    </a:lnTo>
                    <a:cubicBezTo>
                      <a:pt x="1473309" y="0"/>
                      <a:pt x="1494241" y="20932"/>
                      <a:pt x="1494241" y="46753"/>
                    </a:cubicBezTo>
                    <a:lnTo>
                      <a:pt x="1494241" y="459126"/>
                    </a:lnTo>
                    <a:cubicBezTo>
                      <a:pt x="1494241" y="484947"/>
                      <a:pt x="1473309" y="505879"/>
                      <a:pt x="1447488" y="505879"/>
                    </a:cubicBezTo>
                    <a:lnTo>
                      <a:pt x="46753" y="505879"/>
                    </a:lnTo>
                    <a:cubicBezTo>
                      <a:pt x="20932" y="505879"/>
                      <a:pt x="0" y="484947"/>
                      <a:pt x="0" y="459126"/>
                    </a:cubicBezTo>
                    <a:lnTo>
                      <a:pt x="0" y="46753"/>
                    </a:lnTo>
                    <a:cubicBezTo>
                      <a:pt x="0" y="20932"/>
                      <a:pt x="20932" y="0"/>
                      <a:pt x="46753" y="0"/>
                    </a:cubicBezTo>
                    <a:close/>
                  </a:path>
                </a:pathLst>
              </a:custGeom>
              <a:solidFill>
                <a:srgbClr val="FFFFFF">
                  <a:alpha val="95686"/>
                </a:srgbClr>
              </a:solidFill>
              <a:ln w="28575" cap="sq">
                <a:solidFill>
                  <a:srgbClr val="AFE1CA">
                    <a:alpha val="95686"/>
                  </a:srgbClr>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51" name="TextBox 151"/>
              <p:cNvSpPr txBox="1"/>
              <p:nvPr/>
            </p:nvSpPr>
            <p:spPr>
              <a:xfrm>
                <a:off x="0" y="-9525"/>
                <a:ext cx="1494241" cy="515404"/>
              </a:xfrm>
              <a:prstGeom prst="rect">
                <a:avLst/>
              </a:prstGeom>
            </p:spPr>
            <p:txBody>
              <a:bodyPr lIns="15109" tIns="15109" rIns="15109" bIns="15109"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607"/>
                  </a:lnSpc>
                </a:pPr>
                <a:endParaRPr sz="3818"/>
              </a:p>
            </p:txBody>
          </p:sp>
        </p:grpSp>
        <p:sp>
          <p:nvSpPr>
            <p:cNvPr id="152" name="TextBox 152"/>
            <p:cNvSpPr txBox="1"/>
            <p:nvPr/>
          </p:nvSpPr>
          <p:spPr>
            <a:xfrm>
              <a:off x="560056" y="4909122"/>
              <a:ext cx="2258496" cy="646075"/>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b="1">
                  <a:latin typeface="Arial Nova Bold"/>
                  <a:ea typeface="Arial Nova Bold"/>
                  <a:cs typeface="Arial Nova Bold"/>
                  <a:sym typeface="Arial Nova Bold"/>
                  <a:hlinkClick r:id="rId14" tooltip="https://www.vch.ca/en/oat-capacity-building-opportunities-vch-region">
                    <a:extLst>
                      <a:ext uri="{A12FA001-AC4F-418D-AE19-62706E023703}">
                        <ahyp:hlinkClr xmlns:ahyp="http://schemas.microsoft.com/office/drawing/2018/hyperlinkcolor" val="tx"/>
                      </a:ext>
                    </a:extLst>
                  </a:hlinkClick>
                </a:rPr>
                <a:t>PROVINCIAL OPIOID ADDICTION TREATMENT SUPPORT PROGRAM</a:t>
              </a:r>
            </a:p>
          </p:txBody>
        </p:sp>
        <p:grpSp>
          <p:nvGrpSpPr>
            <p:cNvPr id="153" name="Group 153"/>
            <p:cNvGrpSpPr/>
            <p:nvPr/>
          </p:nvGrpSpPr>
          <p:grpSpPr>
            <a:xfrm>
              <a:off x="797249" y="2825505"/>
              <a:ext cx="1784110" cy="989694"/>
              <a:chOff x="0" y="0"/>
              <a:chExt cx="1053552" cy="584433"/>
            </a:xfrm>
          </p:grpSpPr>
          <p:sp>
            <p:nvSpPr>
              <p:cNvPr id="154" name="Freeform 154"/>
              <p:cNvSpPr/>
              <p:nvPr/>
            </p:nvSpPr>
            <p:spPr>
              <a:xfrm>
                <a:off x="0" y="0"/>
                <a:ext cx="1053552" cy="584433"/>
              </a:xfrm>
              <a:custGeom>
                <a:avLst/>
                <a:gdLst/>
                <a:ahLst/>
                <a:cxnLst/>
                <a:rect l="l" t="t" r="r" b="b"/>
                <a:pathLst>
                  <a:path w="1053552" h="584433">
                    <a:moveTo>
                      <a:pt x="66309" y="0"/>
                    </a:moveTo>
                    <a:lnTo>
                      <a:pt x="987243" y="0"/>
                    </a:lnTo>
                    <a:cubicBezTo>
                      <a:pt x="1023864" y="0"/>
                      <a:pt x="1053552" y="29688"/>
                      <a:pt x="1053552" y="66309"/>
                    </a:cubicBezTo>
                    <a:lnTo>
                      <a:pt x="1053552" y="518124"/>
                    </a:lnTo>
                    <a:cubicBezTo>
                      <a:pt x="1053552" y="535710"/>
                      <a:pt x="1046566" y="552576"/>
                      <a:pt x="1034130" y="565012"/>
                    </a:cubicBezTo>
                    <a:cubicBezTo>
                      <a:pt x="1021695" y="577447"/>
                      <a:pt x="1004829" y="584433"/>
                      <a:pt x="987243" y="584433"/>
                    </a:cubicBezTo>
                    <a:lnTo>
                      <a:pt x="66309" y="584433"/>
                    </a:lnTo>
                    <a:cubicBezTo>
                      <a:pt x="48723" y="584433"/>
                      <a:pt x="31857" y="577447"/>
                      <a:pt x="19422" y="565012"/>
                    </a:cubicBezTo>
                    <a:cubicBezTo>
                      <a:pt x="6986" y="552576"/>
                      <a:pt x="0" y="535710"/>
                      <a:pt x="0" y="518124"/>
                    </a:cubicBezTo>
                    <a:lnTo>
                      <a:pt x="0" y="66309"/>
                    </a:lnTo>
                    <a:cubicBezTo>
                      <a:pt x="0" y="29688"/>
                      <a:pt x="29688" y="0"/>
                      <a:pt x="66309" y="0"/>
                    </a:cubicBezTo>
                    <a:close/>
                  </a:path>
                </a:pathLst>
              </a:custGeom>
              <a:solidFill>
                <a:srgbClr val="FFFFFF">
                  <a:alpha val="95686"/>
                </a:srgbClr>
              </a:solidFill>
              <a:ln w="28575" cap="sq">
                <a:solidFill>
                  <a:srgbClr val="AFE1CA">
                    <a:alpha val="95686"/>
                  </a:srgbClr>
                </a:solidFill>
                <a:prstDash val="solid"/>
                <a:miter/>
              </a:ln>
            </p:spPr>
            <p:txBody>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endParaRPr lang="en-CA" sz="3818"/>
              </a:p>
            </p:txBody>
          </p:sp>
          <p:sp>
            <p:nvSpPr>
              <p:cNvPr id="155" name="TextBox 155"/>
              <p:cNvSpPr txBox="1"/>
              <p:nvPr/>
            </p:nvSpPr>
            <p:spPr>
              <a:xfrm>
                <a:off x="0" y="-9525"/>
                <a:ext cx="1053552" cy="593958"/>
              </a:xfrm>
              <a:prstGeom prst="rect">
                <a:avLst/>
              </a:prstGeom>
            </p:spPr>
            <p:txBody>
              <a:bodyPr lIns="15109" tIns="15109" rIns="15109" bIns="15109" rtlCol="0" anchor="ct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607"/>
                  </a:lnSpc>
                </a:pPr>
                <a:endParaRPr sz="3818"/>
              </a:p>
            </p:txBody>
          </p:sp>
        </p:grpSp>
        <p:sp>
          <p:nvSpPr>
            <p:cNvPr id="156" name="TextBox 156"/>
            <p:cNvSpPr txBox="1"/>
            <p:nvPr/>
          </p:nvSpPr>
          <p:spPr>
            <a:xfrm>
              <a:off x="945809" y="3000296"/>
              <a:ext cx="1486991" cy="646075"/>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b="1">
                  <a:latin typeface="Arial Nova Bold"/>
                  <a:ea typeface="Arial Nova Bold"/>
                  <a:cs typeface="Arial Nova Bold"/>
                  <a:sym typeface="Arial Nova Bold"/>
                  <a:hlinkClick r:id="rId14" tooltip="https://www.vch.ca/en/oat-capacity-building-opportunities-vch-region">
                    <a:extLst>
                      <a:ext uri="{A12FA001-AC4F-418D-AE19-62706E023703}">
                        <ahyp:hlinkClr xmlns:ahyp="http://schemas.microsoft.com/office/drawing/2018/hyperlinkcolor" val="tx"/>
                      </a:ext>
                    </a:extLst>
                  </a:hlinkClick>
                </a:rPr>
                <a:t>ADDICTION CARE AND TREATMENT CERTIFICATE</a:t>
              </a:r>
            </a:p>
          </p:txBody>
        </p:sp>
        <p:sp>
          <p:nvSpPr>
            <p:cNvPr id="157" name="TextBox 157"/>
            <p:cNvSpPr txBox="1"/>
            <p:nvPr/>
          </p:nvSpPr>
          <p:spPr>
            <a:xfrm>
              <a:off x="83460" y="6537907"/>
              <a:ext cx="3119968" cy="647443"/>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b="1">
                  <a:latin typeface="Inter Bold"/>
                  <a:ea typeface="Inter Bold"/>
                  <a:cs typeface="Inter Bold"/>
                  <a:sym typeface="Inter Bold"/>
                </a:rPr>
                <a:t>Funding may be available for these opportunities. Click on the links to learn more on eligibility and how to apply.</a:t>
              </a:r>
            </a:p>
          </p:txBody>
        </p:sp>
        <p:sp>
          <p:nvSpPr>
            <p:cNvPr id="158" name="TextBox 158"/>
            <p:cNvSpPr txBox="1"/>
            <p:nvPr/>
          </p:nvSpPr>
          <p:spPr>
            <a:xfrm>
              <a:off x="457945" y="3879011"/>
              <a:ext cx="2424915" cy="647443"/>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a:latin typeface="Inter"/>
                  <a:ea typeface="Inter"/>
                  <a:cs typeface="Inter"/>
                  <a:sym typeface="Inter"/>
                </a:rPr>
                <a:t>22 modules of online self paced comprehensive substance use training</a:t>
              </a:r>
            </a:p>
          </p:txBody>
        </p:sp>
        <p:sp>
          <p:nvSpPr>
            <p:cNvPr id="159" name="TextBox 159"/>
            <p:cNvSpPr txBox="1"/>
            <p:nvPr/>
          </p:nvSpPr>
          <p:spPr>
            <a:xfrm>
              <a:off x="44831" y="5733366"/>
              <a:ext cx="3119968" cy="647443"/>
            </a:xfrm>
            <a:prstGeom prst="rect">
              <a:avLst/>
            </a:prstGeom>
          </p:spPr>
          <p:txBody>
            <a:bodyPr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1668"/>
                </a:lnSpc>
                <a:spcBef>
                  <a:spcPct val="0"/>
                </a:spcBef>
              </a:pPr>
              <a:r>
                <a:rPr lang="en-US" sz="1191">
                  <a:latin typeface="Inter"/>
                  <a:ea typeface="Inter"/>
                  <a:cs typeface="Inter"/>
                  <a:sym typeface="Inter"/>
                </a:rPr>
                <a:t>Comprehensive training for OAT prescribers and the first step in obtaining authorization to treat opioid use disorder.</a:t>
              </a:r>
            </a:p>
          </p:txBody>
        </p:sp>
      </p:grpSp>
      <p:sp>
        <p:nvSpPr>
          <p:cNvPr id="160" name="TextBox 160"/>
          <p:cNvSpPr txBox="1"/>
          <p:nvPr/>
        </p:nvSpPr>
        <p:spPr>
          <a:xfrm>
            <a:off x="13957207" y="9984442"/>
            <a:ext cx="1628775" cy="145312"/>
          </a:xfrm>
          <a:prstGeom prst="rect">
            <a:avLst/>
          </a:prstGeom>
        </p:spPr>
        <p:txBody>
          <a:bodyPr wrap="square"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marL="0" lvl="0" indent="0" algn="ctr">
              <a:lnSpc>
                <a:spcPts val="1177"/>
              </a:lnSpc>
              <a:spcBef>
                <a:spcPct val="0"/>
              </a:spcBef>
            </a:pPr>
            <a:r>
              <a:rPr lang="en-US" sz="979">
                <a:latin typeface="Arial Nova"/>
                <a:ea typeface="Arial Nova"/>
                <a:cs typeface="Arial Nova"/>
                <a:sym typeface="Arial Nova"/>
              </a:rPr>
              <a:t>Ver. ED 01.23.2025</a:t>
            </a:r>
          </a:p>
        </p:txBody>
      </p:sp>
      <p:sp>
        <p:nvSpPr>
          <p:cNvPr id="161" name="TextBox 161"/>
          <p:cNvSpPr txBox="1"/>
          <p:nvPr/>
        </p:nvSpPr>
        <p:spPr>
          <a:xfrm>
            <a:off x="6608329" y="9522463"/>
            <a:ext cx="5222431" cy="257956"/>
          </a:xfrm>
          <a:prstGeom prst="rect">
            <a:avLst/>
          </a:prstGeom>
        </p:spPr>
        <p:txBody>
          <a:bodyPr wrap="square" lIns="0" tIns="0" rIns="0" bIns="0" rtlCol="0" anchor="t">
            <a:spAutoFit/>
          </a:bodyPr>
          <a:lstStyle>
            <a:defPPr>
              <a:defRPr lang="en-US"/>
            </a:defPPr>
            <a:lvl1pPr marL="0" algn="l" defTabSz="1465326" rtl="0" eaLnBrk="1" latinLnBrk="0" hangingPunct="1">
              <a:defRPr sz="2885" kern="1200">
                <a:solidFill>
                  <a:schemeClr val="tx1"/>
                </a:solidFill>
                <a:latin typeface="+mn-lt"/>
                <a:ea typeface="+mn-ea"/>
                <a:cs typeface="+mn-cs"/>
              </a:defRPr>
            </a:lvl1pPr>
            <a:lvl2pPr marL="732663" algn="l" defTabSz="1465326" rtl="0" eaLnBrk="1" latinLnBrk="0" hangingPunct="1">
              <a:defRPr sz="2885" kern="1200">
                <a:solidFill>
                  <a:schemeClr val="tx1"/>
                </a:solidFill>
                <a:latin typeface="+mn-lt"/>
                <a:ea typeface="+mn-ea"/>
                <a:cs typeface="+mn-cs"/>
              </a:defRPr>
            </a:lvl2pPr>
            <a:lvl3pPr marL="1465326" algn="l" defTabSz="1465326" rtl="0" eaLnBrk="1" latinLnBrk="0" hangingPunct="1">
              <a:defRPr sz="2885" kern="1200">
                <a:solidFill>
                  <a:schemeClr val="tx1"/>
                </a:solidFill>
                <a:latin typeface="+mn-lt"/>
                <a:ea typeface="+mn-ea"/>
                <a:cs typeface="+mn-cs"/>
              </a:defRPr>
            </a:lvl3pPr>
            <a:lvl4pPr marL="2197989" algn="l" defTabSz="1465326" rtl="0" eaLnBrk="1" latinLnBrk="0" hangingPunct="1">
              <a:defRPr sz="2885" kern="1200">
                <a:solidFill>
                  <a:schemeClr val="tx1"/>
                </a:solidFill>
                <a:latin typeface="+mn-lt"/>
                <a:ea typeface="+mn-ea"/>
                <a:cs typeface="+mn-cs"/>
              </a:defRPr>
            </a:lvl4pPr>
            <a:lvl5pPr marL="2930652" algn="l" defTabSz="1465326" rtl="0" eaLnBrk="1" latinLnBrk="0" hangingPunct="1">
              <a:defRPr sz="2885" kern="1200">
                <a:solidFill>
                  <a:schemeClr val="tx1"/>
                </a:solidFill>
                <a:latin typeface="+mn-lt"/>
                <a:ea typeface="+mn-ea"/>
                <a:cs typeface="+mn-cs"/>
              </a:defRPr>
            </a:lvl5pPr>
            <a:lvl6pPr marL="3663315" algn="l" defTabSz="1465326" rtl="0" eaLnBrk="1" latinLnBrk="0" hangingPunct="1">
              <a:defRPr sz="2885" kern="1200">
                <a:solidFill>
                  <a:schemeClr val="tx1"/>
                </a:solidFill>
                <a:latin typeface="+mn-lt"/>
                <a:ea typeface="+mn-ea"/>
                <a:cs typeface="+mn-cs"/>
              </a:defRPr>
            </a:lvl6pPr>
            <a:lvl7pPr marL="4395978" algn="l" defTabSz="1465326" rtl="0" eaLnBrk="1" latinLnBrk="0" hangingPunct="1">
              <a:defRPr sz="2885" kern="1200">
                <a:solidFill>
                  <a:schemeClr val="tx1"/>
                </a:solidFill>
                <a:latin typeface="+mn-lt"/>
                <a:ea typeface="+mn-ea"/>
                <a:cs typeface="+mn-cs"/>
              </a:defRPr>
            </a:lvl7pPr>
            <a:lvl8pPr marL="5128641" algn="l" defTabSz="1465326" rtl="0" eaLnBrk="1" latinLnBrk="0" hangingPunct="1">
              <a:defRPr sz="2885" kern="1200">
                <a:solidFill>
                  <a:schemeClr val="tx1"/>
                </a:solidFill>
                <a:latin typeface="+mn-lt"/>
                <a:ea typeface="+mn-ea"/>
                <a:cs typeface="+mn-cs"/>
              </a:defRPr>
            </a:lvl8pPr>
            <a:lvl9pPr marL="5861304" algn="l" defTabSz="1465326" rtl="0" eaLnBrk="1" latinLnBrk="0" hangingPunct="1">
              <a:defRPr sz="2885" kern="1200">
                <a:solidFill>
                  <a:schemeClr val="tx1"/>
                </a:solidFill>
                <a:latin typeface="+mn-lt"/>
                <a:ea typeface="+mn-ea"/>
                <a:cs typeface="+mn-cs"/>
              </a:defRPr>
            </a:lvl9pPr>
          </a:lstStyle>
          <a:p>
            <a:pPr algn="ctr">
              <a:lnSpc>
                <a:spcPts val="2222"/>
              </a:lnSpc>
              <a:spcBef>
                <a:spcPct val="0"/>
              </a:spcBef>
            </a:pPr>
            <a:r>
              <a:rPr lang="en-US" sz="1588" dirty="0">
                <a:latin typeface="Helvetica"/>
                <a:ea typeface="Helvetica"/>
                <a:cs typeface="Helvetica"/>
                <a:sym typeface="Helvetica"/>
              </a:rPr>
              <a:t>Search and sign up on </a:t>
            </a:r>
            <a:r>
              <a:rPr lang="en-US" sz="1588" dirty="0" err="1">
                <a:latin typeface="Helvetica"/>
                <a:ea typeface="Helvetica"/>
                <a:cs typeface="Helvetica"/>
                <a:sym typeface="Helvetica"/>
              </a:rPr>
              <a:t>LearningHub</a:t>
            </a:r>
            <a:r>
              <a:rPr lang="en-US" sz="1588" dirty="0">
                <a:latin typeface="Helvetica"/>
                <a:ea typeface="Helvetica"/>
                <a:cs typeface="Helvetica"/>
                <a:sym typeface="Helvetica"/>
              </a:rPr>
              <a:t>, or click on titles</a:t>
            </a:r>
          </a:p>
        </p:txBody>
      </p:sp>
    </p:spTree>
    <p:extLst>
      <p:ext uri="{BB962C8B-B14F-4D97-AF65-F5344CB8AC3E}">
        <p14:creationId xmlns:p14="http://schemas.microsoft.com/office/powerpoint/2010/main" val="409863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575216" y="711747"/>
            <a:ext cx="17080749" cy="9003751"/>
            <a:chOff x="0" y="0"/>
            <a:chExt cx="4274726" cy="2218232"/>
          </a:xfrm>
        </p:grpSpPr>
        <p:sp>
          <p:nvSpPr>
            <p:cNvPr id="3" name="Freeform 3"/>
            <p:cNvSpPr/>
            <p:nvPr/>
          </p:nvSpPr>
          <p:spPr>
            <a:xfrm>
              <a:off x="0" y="0"/>
              <a:ext cx="4274726" cy="2218232"/>
            </a:xfrm>
            <a:custGeom>
              <a:avLst/>
              <a:gdLst/>
              <a:ahLst/>
              <a:cxnLst/>
              <a:rect l="l" t="t" r="r" b="b"/>
              <a:pathLst>
                <a:path w="4274726" h="2218232">
                  <a:moveTo>
                    <a:pt x="14051" y="0"/>
                  </a:moveTo>
                  <a:lnTo>
                    <a:pt x="4260675" y="0"/>
                  </a:lnTo>
                  <a:cubicBezTo>
                    <a:pt x="4268435" y="0"/>
                    <a:pt x="4274726" y="6291"/>
                    <a:pt x="4274726" y="14051"/>
                  </a:cubicBezTo>
                  <a:lnTo>
                    <a:pt x="4274726" y="2204181"/>
                  </a:lnTo>
                  <a:cubicBezTo>
                    <a:pt x="4274726" y="2211941"/>
                    <a:pt x="4268435" y="2218232"/>
                    <a:pt x="4260675" y="2218232"/>
                  </a:cubicBezTo>
                  <a:lnTo>
                    <a:pt x="14051" y="2218232"/>
                  </a:lnTo>
                  <a:cubicBezTo>
                    <a:pt x="6291" y="2218232"/>
                    <a:pt x="0" y="2211941"/>
                    <a:pt x="0" y="2204181"/>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237282"/>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361709" y="2306381"/>
            <a:ext cx="15588113" cy="6667552"/>
            <a:chOff x="0" y="0"/>
            <a:chExt cx="4028619" cy="1723174"/>
          </a:xfrm>
        </p:grpSpPr>
        <p:sp>
          <p:nvSpPr>
            <p:cNvPr id="6" name="Freeform 6"/>
            <p:cNvSpPr/>
            <p:nvPr/>
          </p:nvSpPr>
          <p:spPr>
            <a:xfrm>
              <a:off x="0" y="0"/>
              <a:ext cx="4028619" cy="1723174"/>
            </a:xfrm>
            <a:custGeom>
              <a:avLst/>
              <a:gdLst/>
              <a:ahLst/>
              <a:cxnLst/>
              <a:rect l="l" t="t" r="r" b="b"/>
              <a:pathLst>
                <a:path w="4028619" h="1723174">
                  <a:moveTo>
                    <a:pt x="15396" y="0"/>
                  </a:moveTo>
                  <a:lnTo>
                    <a:pt x="4013223" y="0"/>
                  </a:lnTo>
                  <a:cubicBezTo>
                    <a:pt x="4021726" y="0"/>
                    <a:pt x="4028619" y="6893"/>
                    <a:pt x="4028619" y="15396"/>
                  </a:cubicBezTo>
                  <a:lnTo>
                    <a:pt x="4028619" y="1707778"/>
                  </a:lnTo>
                  <a:cubicBezTo>
                    <a:pt x="4028619" y="1716281"/>
                    <a:pt x="4021726" y="1723174"/>
                    <a:pt x="4013223" y="1723174"/>
                  </a:cubicBezTo>
                  <a:lnTo>
                    <a:pt x="15396" y="1723174"/>
                  </a:lnTo>
                  <a:cubicBezTo>
                    <a:pt x="6893" y="1723174"/>
                    <a:pt x="0" y="1716281"/>
                    <a:pt x="0" y="1707778"/>
                  </a:cubicBezTo>
                  <a:lnTo>
                    <a:pt x="0" y="15396"/>
                  </a:lnTo>
                  <a:cubicBezTo>
                    <a:pt x="0" y="6893"/>
                    <a:pt x="6893" y="0"/>
                    <a:pt x="15396" y="0"/>
                  </a:cubicBezTo>
                  <a:close/>
                </a:path>
              </a:pathLst>
            </a:custGeom>
            <a:solidFill>
              <a:srgbClr val="01648F"/>
            </a:solidFill>
            <a:ln w="9525" cap="rnd">
              <a:solidFill>
                <a:srgbClr val="000000"/>
              </a:solidFill>
              <a:prstDash val="solid"/>
              <a:round/>
            </a:ln>
          </p:spPr>
          <p:txBody>
            <a:bodyPr/>
            <a:lstStyle/>
            <a:p>
              <a:endParaRPr lang="en-CA"/>
            </a:p>
          </p:txBody>
        </p:sp>
        <p:sp>
          <p:nvSpPr>
            <p:cNvPr id="7" name="TextBox 7"/>
            <p:cNvSpPr txBox="1"/>
            <p:nvPr/>
          </p:nvSpPr>
          <p:spPr>
            <a:xfrm>
              <a:off x="0" y="-19050"/>
              <a:ext cx="4028619" cy="1742224"/>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361709" y="4389117"/>
            <a:ext cx="15588113" cy="4584816"/>
            <a:chOff x="0" y="0"/>
            <a:chExt cx="4028619" cy="1184908"/>
          </a:xfrm>
        </p:grpSpPr>
        <p:sp>
          <p:nvSpPr>
            <p:cNvPr id="9" name="Freeform 9"/>
            <p:cNvSpPr/>
            <p:nvPr/>
          </p:nvSpPr>
          <p:spPr>
            <a:xfrm>
              <a:off x="0" y="0"/>
              <a:ext cx="4028619" cy="1184908"/>
            </a:xfrm>
            <a:custGeom>
              <a:avLst/>
              <a:gdLst/>
              <a:ahLst/>
              <a:cxnLst/>
              <a:rect l="l" t="t" r="r" b="b"/>
              <a:pathLst>
                <a:path w="4028619" h="1184908">
                  <a:moveTo>
                    <a:pt x="15396" y="0"/>
                  </a:moveTo>
                  <a:lnTo>
                    <a:pt x="4013223" y="0"/>
                  </a:lnTo>
                  <a:cubicBezTo>
                    <a:pt x="4021726" y="0"/>
                    <a:pt x="4028619" y="6893"/>
                    <a:pt x="4028619" y="15396"/>
                  </a:cubicBezTo>
                  <a:lnTo>
                    <a:pt x="4028619" y="1169511"/>
                  </a:lnTo>
                  <a:cubicBezTo>
                    <a:pt x="4028619" y="1178015"/>
                    <a:pt x="4021726" y="1184908"/>
                    <a:pt x="4013223" y="1184908"/>
                  </a:cubicBezTo>
                  <a:lnTo>
                    <a:pt x="15396" y="1184908"/>
                  </a:lnTo>
                  <a:cubicBezTo>
                    <a:pt x="6893" y="1184908"/>
                    <a:pt x="0" y="1178015"/>
                    <a:pt x="0" y="1169511"/>
                  </a:cubicBezTo>
                  <a:lnTo>
                    <a:pt x="0" y="15396"/>
                  </a:lnTo>
                  <a:cubicBezTo>
                    <a:pt x="0" y="6893"/>
                    <a:pt x="6893" y="0"/>
                    <a:pt x="15396" y="0"/>
                  </a:cubicBezTo>
                  <a:close/>
                </a:path>
              </a:pathLst>
            </a:custGeom>
            <a:solidFill>
              <a:srgbClr val="FFFFFF"/>
            </a:solidFill>
            <a:ln w="9525" cap="rnd">
              <a:solidFill>
                <a:srgbClr val="000000"/>
              </a:solidFill>
              <a:prstDash val="solid"/>
              <a:round/>
            </a:ln>
          </p:spPr>
          <p:txBody>
            <a:bodyPr/>
            <a:lstStyle/>
            <a:p>
              <a:endParaRPr lang="en-CA"/>
            </a:p>
          </p:txBody>
        </p:sp>
        <p:sp>
          <p:nvSpPr>
            <p:cNvPr id="10" name="TextBox 10"/>
            <p:cNvSpPr txBox="1"/>
            <p:nvPr/>
          </p:nvSpPr>
          <p:spPr>
            <a:xfrm>
              <a:off x="0" y="-19050"/>
              <a:ext cx="4028619" cy="1203958"/>
            </a:xfrm>
            <a:prstGeom prst="rect">
              <a:avLst/>
            </a:prstGeom>
          </p:spPr>
          <p:txBody>
            <a:bodyPr lIns="50800" tIns="50800" rIns="50800" bIns="50800" rtlCol="0" anchor="ctr"/>
            <a:lstStyle/>
            <a:p>
              <a:pPr algn="ctr">
                <a:lnSpc>
                  <a:spcPts val="2859"/>
                </a:lnSpc>
              </a:pPr>
              <a:endParaRPr/>
            </a:p>
          </p:txBody>
        </p:sp>
      </p:grpSp>
      <p:sp>
        <p:nvSpPr>
          <p:cNvPr id="11" name="Freeform 11"/>
          <p:cNvSpPr/>
          <p:nvPr/>
        </p:nvSpPr>
        <p:spPr>
          <a:xfrm>
            <a:off x="16265704" y="2674267"/>
            <a:ext cx="363933" cy="90983"/>
          </a:xfrm>
          <a:custGeom>
            <a:avLst/>
            <a:gdLst/>
            <a:ahLst/>
            <a:cxnLst/>
            <a:rect l="l" t="t" r="r" b="b"/>
            <a:pathLst>
              <a:path w="363933" h="90983">
                <a:moveTo>
                  <a:pt x="0" y="0"/>
                </a:moveTo>
                <a:lnTo>
                  <a:pt x="363932" y="0"/>
                </a:lnTo>
                <a:lnTo>
                  <a:pt x="363932" y="90984"/>
                </a:lnTo>
                <a:lnTo>
                  <a:pt x="0" y="90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12" name="AutoShape 12"/>
          <p:cNvSpPr/>
          <p:nvPr/>
        </p:nvSpPr>
        <p:spPr>
          <a:xfrm>
            <a:off x="603627" y="1720593"/>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13" name="Group 13"/>
          <p:cNvGrpSpPr/>
          <p:nvPr/>
        </p:nvGrpSpPr>
        <p:grpSpPr>
          <a:xfrm>
            <a:off x="1028700" y="1091740"/>
            <a:ext cx="263243" cy="26324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5" name="TextBox 15"/>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6" name="Group 16"/>
          <p:cNvGrpSpPr/>
          <p:nvPr/>
        </p:nvGrpSpPr>
        <p:grpSpPr>
          <a:xfrm>
            <a:off x="1436469" y="1091740"/>
            <a:ext cx="263243" cy="26324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8" name="TextBox 1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9" name="Group 19"/>
          <p:cNvGrpSpPr/>
          <p:nvPr/>
        </p:nvGrpSpPr>
        <p:grpSpPr>
          <a:xfrm>
            <a:off x="1844238" y="1091740"/>
            <a:ext cx="263243" cy="26324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21" name="TextBox 2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aphicFrame>
        <p:nvGraphicFramePr>
          <p:cNvPr id="22" name="Table 22"/>
          <p:cNvGraphicFramePr>
            <a:graphicFrameLocks noGrp="1"/>
          </p:cNvGraphicFramePr>
          <p:nvPr>
            <p:extLst>
              <p:ext uri="{D42A27DB-BD31-4B8C-83A1-F6EECF244321}">
                <p14:modId xmlns:p14="http://schemas.microsoft.com/office/powerpoint/2010/main" val="3049426274"/>
              </p:ext>
            </p:extLst>
          </p:nvPr>
        </p:nvGraphicFramePr>
        <p:xfrm>
          <a:off x="4556829" y="4938450"/>
          <a:ext cx="10378371" cy="4109196"/>
        </p:xfrm>
        <a:graphic>
          <a:graphicData uri="http://schemas.openxmlformats.org/drawingml/2006/table">
            <a:tbl>
              <a:tblPr/>
              <a:tblGrid>
                <a:gridCol w="833300">
                  <a:extLst>
                    <a:ext uri="{9D8B030D-6E8A-4147-A177-3AD203B41FA5}">
                      <a16:colId xmlns:a16="http://schemas.microsoft.com/office/drawing/2014/main" val="20000"/>
                    </a:ext>
                  </a:extLst>
                </a:gridCol>
                <a:gridCol w="9545071">
                  <a:extLst>
                    <a:ext uri="{9D8B030D-6E8A-4147-A177-3AD203B41FA5}">
                      <a16:colId xmlns:a16="http://schemas.microsoft.com/office/drawing/2014/main" val="20001"/>
                    </a:ext>
                  </a:extLst>
                </a:gridCol>
              </a:tblGrid>
              <a:tr h="684866">
                <a:tc>
                  <a:txBody>
                    <a:bodyPr/>
                    <a:lstStyle/>
                    <a:p>
                      <a:pPr algn="l">
                        <a:lnSpc>
                          <a:spcPts val="3779"/>
                        </a:lnSpc>
                        <a:defRPr/>
                      </a:pPr>
                      <a:r>
                        <a:rPr lang="en-US" sz="2699">
                          <a:solidFill>
                            <a:srgbClr val="000000"/>
                          </a:solidFill>
                          <a:latin typeface="Arial"/>
                          <a:ea typeface="Arial"/>
                          <a:cs typeface="Arial"/>
                          <a:sym typeface="Arial"/>
                        </a:rPr>
                        <a:t>01</a:t>
                      </a:r>
                      <a:endParaRPr lang="en-US" sz="1100"/>
                    </a:p>
                  </a:txBody>
                  <a:tcPr marL="38100" marR="38100" marT="38100" marB="381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3779"/>
                        </a:lnSpc>
                        <a:defRPr/>
                      </a:pPr>
                      <a:r>
                        <a:rPr lang="en-US" sz="2699">
                          <a:solidFill>
                            <a:srgbClr val="000000"/>
                          </a:solidFill>
                          <a:latin typeface="Arial"/>
                          <a:ea typeface="Arial"/>
                          <a:cs typeface="Arial"/>
                          <a:sym typeface="Arial"/>
                        </a:rPr>
                        <a:t>Overview: </a:t>
                      </a:r>
                      <a:r>
                        <a:rPr lang="en-US" sz="2699" b="1">
                          <a:solidFill>
                            <a:srgbClr val="000000"/>
                          </a:solidFill>
                          <a:latin typeface="Arial Bold"/>
                          <a:ea typeface="Arial Bold"/>
                          <a:cs typeface="Arial Bold"/>
                          <a:sym typeface="Arial Bold"/>
                        </a:rPr>
                        <a:t>Why does this matter?</a:t>
                      </a:r>
                      <a:endParaRPr lang="en-US" sz="1100"/>
                    </a:p>
                  </a:txBody>
                  <a:tcPr marL="38100" marR="38100" marT="38100" marB="381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84866">
                <a:tc>
                  <a:txBody>
                    <a:bodyPr/>
                    <a:lstStyle/>
                    <a:p>
                      <a:pPr algn="l">
                        <a:lnSpc>
                          <a:spcPts val="3779"/>
                        </a:lnSpc>
                        <a:defRPr/>
                      </a:pPr>
                      <a:r>
                        <a:rPr lang="en-US" sz="2699">
                          <a:solidFill>
                            <a:srgbClr val="000000"/>
                          </a:solidFill>
                          <a:latin typeface="Arial"/>
                          <a:ea typeface="Arial"/>
                          <a:cs typeface="Arial"/>
                          <a:sym typeface="Arial"/>
                        </a:rPr>
                        <a:t>02</a:t>
                      </a:r>
                      <a:endParaRPr lang="en-US" sz="1100"/>
                    </a:p>
                  </a:txBody>
                  <a:tcPr marL="38100" marR="38100" marT="38100" marB="381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3779"/>
                        </a:lnSpc>
                        <a:defRPr/>
                      </a:pPr>
                      <a:r>
                        <a:rPr lang="en-US" sz="2699" dirty="0">
                          <a:solidFill>
                            <a:srgbClr val="000000"/>
                          </a:solidFill>
                          <a:latin typeface="Arial"/>
                          <a:ea typeface="Arial"/>
                          <a:cs typeface="Arial"/>
                          <a:sym typeface="Arial"/>
                        </a:rPr>
                        <a:t>Objectives: </a:t>
                      </a:r>
                      <a:r>
                        <a:rPr lang="en-US" sz="2699" b="1" dirty="0">
                          <a:solidFill>
                            <a:srgbClr val="000000"/>
                          </a:solidFill>
                          <a:latin typeface="Arial Bold"/>
                          <a:ea typeface="Arial Bold"/>
                          <a:cs typeface="Arial Bold"/>
                          <a:sym typeface="Arial Bold"/>
                        </a:rPr>
                        <a:t>What do I need to do?</a:t>
                      </a:r>
                      <a:endParaRPr lang="en-US" sz="1100" dirty="0"/>
                    </a:p>
                  </a:txBody>
                  <a:tcPr marL="38100" marR="38100" marT="38100" marB="381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684866">
                <a:tc>
                  <a:txBody>
                    <a:bodyPr/>
                    <a:lstStyle/>
                    <a:p>
                      <a:pPr algn="l">
                        <a:lnSpc>
                          <a:spcPts val="3779"/>
                        </a:lnSpc>
                        <a:defRPr/>
                      </a:pPr>
                      <a:r>
                        <a:rPr lang="en-US" sz="2699">
                          <a:solidFill>
                            <a:srgbClr val="000000"/>
                          </a:solidFill>
                          <a:latin typeface="Arial"/>
                          <a:ea typeface="Arial"/>
                          <a:cs typeface="Arial"/>
                          <a:sym typeface="Arial"/>
                        </a:rPr>
                        <a:t>03</a:t>
                      </a:r>
                      <a:endParaRPr lang="en-US" sz="1100"/>
                    </a:p>
                  </a:txBody>
                  <a:tcPr marL="38100" marR="38100" marT="38100" marB="381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4130"/>
                        </a:lnSpc>
                        <a:defRPr/>
                      </a:pPr>
                      <a:r>
                        <a:rPr lang="en-US" sz="2699">
                          <a:solidFill>
                            <a:srgbClr val="000000"/>
                          </a:solidFill>
                          <a:latin typeface="Arial"/>
                          <a:ea typeface="Arial"/>
                          <a:cs typeface="Arial"/>
                          <a:sym typeface="Arial"/>
                        </a:rPr>
                        <a:t>Protocols: </a:t>
                      </a:r>
                      <a:r>
                        <a:rPr lang="en-US" sz="2699" b="1">
                          <a:solidFill>
                            <a:srgbClr val="000000"/>
                          </a:solidFill>
                          <a:latin typeface="Arial Bold"/>
                          <a:ea typeface="Arial Bold"/>
                          <a:cs typeface="Arial Bold"/>
                          <a:sym typeface="Arial Bold"/>
                        </a:rPr>
                        <a:t>What do I need to know?</a:t>
                      </a:r>
                      <a:endParaRPr lang="en-US" sz="1100"/>
                    </a:p>
                  </a:txBody>
                  <a:tcPr marL="38100" marR="38100" marT="38100" marB="381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684866">
                <a:tc>
                  <a:txBody>
                    <a:bodyPr/>
                    <a:lstStyle/>
                    <a:p>
                      <a:pPr algn="l">
                        <a:lnSpc>
                          <a:spcPts val="3779"/>
                        </a:lnSpc>
                        <a:defRPr/>
                      </a:pPr>
                      <a:r>
                        <a:rPr lang="en-US" sz="2699">
                          <a:solidFill>
                            <a:srgbClr val="000000"/>
                          </a:solidFill>
                          <a:latin typeface="Arial"/>
                          <a:ea typeface="Arial"/>
                          <a:cs typeface="Arial"/>
                          <a:sym typeface="Arial"/>
                        </a:rPr>
                        <a:t>04</a:t>
                      </a:r>
                      <a:endParaRPr lang="en-US" sz="1100"/>
                    </a:p>
                  </a:txBody>
                  <a:tcPr marL="38100" marR="38100" marT="38100" marB="381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3779"/>
                        </a:lnSpc>
                        <a:defRPr/>
                      </a:pPr>
                      <a:r>
                        <a:rPr lang="en-US" sz="2699" dirty="0">
                          <a:solidFill>
                            <a:srgbClr val="000000"/>
                          </a:solidFill>
                          <a:latin typeface="Arial"/>
                          <a:ea typeface="Arial"/>
                          <a:cs typeface="Arial"/>
                          <a:sym typeface="Arial"/>
                        </a:rPr>
                        <a:t>Power Plans: </a:t>
                      </a:r>
                      <a:r>
                        <a:rPr lang="en-US" sz="2699" b="1" dirty="0">
                          <a:solidFill>
                            <a:srgbClr val="000000"/>
                          </a:solidFill>
                          <a:latin typeface="Arial Bold"/>
                          <a:ea typeface="Arial Bold"/>
                          <a:cs typeface="Arial Bold"/>
                          <a:sym typeface="Arial Bold"/>
                        </a:rPr>
                        <a:t>What does this look like?</a:t>
                      </a:r>
                      <a:endParaRPr lang="en-US" sz="1100" dirty="0"/>
                    </a:p>
                  </a:txBody>
                  <a:tcPr marL="38100" marR="38100" marT="38100" marB="381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684866">
                <a:tc>
                  <a:txBody>
                    <a:bodyPr/>
                    <a:lstStyle/>
                    <a:p>
                      <a:pPr algn="l">
                        <a:lnSpc>
                          <a:spcPts val="3779"/>
                        </a:lnSpc>
                        <a:defRPr/>
                      </a:pPr>
                      <a:r>
                        <a:rPr lang="en-US" sz="2699">
                          <a:solidFill>
                            <a:srgbClr val="000000"/>
                          </a:solidFill>
                          <a:latin typeface="Arial"/>
                          <a:ea typeface="Arial"/>
                          <a:cs typeface="Arial"/>
                          <a:sym typeface="Arial"/>
                        </a:rPr>
                        <a:t>05</a:t>
                      </a:r>
                      <a:endParaRPr lang="en-US" sz="1100"/>
                    </a:p>
                  </a:txBody>
                  <a:tcPr marL="38100" marR="38100" marT="38100" marB="381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3779"/>
                        </a:lnSpc>
                        <a:defRPr/>
                      </a:pPr>
                      <a:r>
                        <a:rPr lang="en-US" sz="2699" dirty="0">
                          <a:solidFill>
                            <a:srgbClr val="000000"/>
                          </a:solidFill>
                          <a:latin typeface="Arial"/>
                          <a:ea typeface="Arial"/>
                          <a:cs typeface="Arial"/>
                          <a:sym typeface="Arial"/>
                        </a:rPr>
                        <a:t>Resources: </a:t>
                      </a:r>
                      <a:r>
                        <a:rPr lang="en-US" sz="2699" b="1" dirty="0">
                          <a:solidFill>
                            <a:srgbClr val="000000"/>
                          </a:solidFill>
                          <a:latin typeface="Arial Bold"/>
                          <a:ea typeface="Arial Bold"/>
                          <a:cs typeface="Arial Bold"/>
                          <a:sym typeface="Arial Bold"/>
                        </a:rPr>
                        <a:t>Where can I find more information?</a:t>
                      </a:r>
                      <a:endParaRPr lang="en-US" sz="1100" dirty="0"/>
                    </a:p>
                  </a:txBody>
                  <a:tcPr marL="38100" marR="38100" marT="38100" marB="381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684866">
                <a:tc>
                  <a:txBody>
                    <a:bodyPr/>
                    <a:lstStyle/>
                    <a:p>
                      <a:pPr algn="l">
                        <a:lnSpc>
                          <a:spcPts val="3779"/>
                        </a:lnSpc>
                        <a:defRPr/>
                      </a:pPr>
                      <a:endParaRPr lang="en-US" sz="1100"/>
                    </a:p>
                  </a:txBody>
                  <a:tcPr marL="38100" marR="38100" marT="38100" marB="381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3499"/>
                        </a:lnSpc>
                        <a:defRPr/>
                      </a:pPr>
                      <a:endParaRPr lang="en-US" sz="1100" dirty="0"/>
                    </a:p>
                  </a:txBody>
                  <a:tcPr marL="38100" marR="38100" marT="38100" marB="381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3" name="Freeform 23"/>
          <p:cNvSpPr/>
          <p:nvPr/>
        </p:nvSpPr>
        <p:spPr>
          <a:xfrm>
            <a:off x="1699712" y="5067300"/>
            <a:ext cx="2015444" cy="575318"/>
          </a:xfrm>
          <a:custGeom>
            <a:avLst/>
            <a:gdLst/>
            <a:ahLst/>
            <a:cxnLst/>
            <a:rect l="l" t="t" r="r" b="b"/>
            <a:pathLst>
              <a:path w="2015444" h="575318">
                <a:moveTo>
                  <a:pt x="0" y="0"/>
                </a:moveTo>
                <a:lnTo>
                  <a:pt x="2015444" y="0"/>
                </a:lnTo>
                <a:lnTo>
                  <a:pt x="2015444" y="575318"/>
                </a:lnTo>
                <a:lnTo>
                  <a:pt x="0" y="575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24" name="TextBox 24"/>
          <p:cNvSpPr txBox="1"/>
          <p:nvPr/>
        </p:nvSpPr>
        <p:spPr>
          <a:xfrm>
            <a:off x="1975859" y="2960144"/>
            <a:ext cx="7385371" cy="1333723"/>
          </a:xfrm>
          <a:prstGeom prst="rect">
            <a:avLst/>
          </a:prstGeom>
        </p:spPr>
        <p:txBody>
          <a:bodyPr lIns="0" tIns="0" rIns="0" bIns="0" rtlCol="0" anchor="t">
            <a:spAutoFit/>
          </a:bodyPr>
          <a:lstStyle/>
          <a:p>
            <a:pPr algn="l">
              <a:lnSpc>
                <a:spcPts val="9364"/>
              </a:lnSpc>
            </a:pPr>
            <a:r>
              <a:rPr lang="en-US" sz="7803">
                <a:solidFill>
                  <a:srgbClr val="FFFFFF"/>
                </a:solidFill>
                <a:latin typeface="Arial"/>
                <a:ea typeface="Arial"/>
                <a:cs typeface="Arial"/>
                <a:sym typeface="Arial"/>
              </a:rPr>
              <a:t>Contents</a:t>
            </a:r>
          </a:p>
        </p:txBody>
      </p:sp>
      <p:sp>
        <p:nvSpPr>
          <p:cNvPr id="25" name="Freeform 25"/>
          <p:cNvSpPr/>
          <p:nvPr/>
        </p:nvSpPr>
        <p:spPr>
          <a:xfrm>
            <a:off x="16171938" y="1028700"/>
            <a:ext cx="1193251" cy="485016"/>
          </a:xfrm>
          <a:custGeom>
            <a:avLst/>
            <a:gdLst/>
            <a:ahLst/>
            <a:cxnLst/>
            <a:rect l="l" t="t" r="r" b="b"/>
            <a:pathLst>
              <a:path w="1193251" h="485016">
                <a:moveTo>
                  <a:pt x="0" y="0"/>
                </a:moveTo>
                <a:lnTo>
                  <a:pt x="1193251" y="0"/>
                </a:lnTo>
                <a:lnTo>
                  <a:pt x="1193251" y="485016"/>
                </a:lnTo>
                <a:lnTo>
                  <a:pt x="0" y="485016"/>
                </a:lnTo>
                <a:lnTo>
                  <a:pt x="0" y="0"/>
                </a:lnTo>
                <a:close/>
              </a:path>
            </a:pathLst>
          </a:custGeom>
          <a:blipFill>
            <a:blip r:embed="rId6"/>
            <a:stretch>
              <a:fillRect t="-71968" b="-74054"/>
            </a:stretch>
          </a:blipFill>
        </p:spPr>
        <p:txBody>
          <a:bodyPr/>
          <a:lstStyle/>
          <a:p>
            <a:endParaRPr lang="en-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821365"/>
            <a:ext cx="17080749" cy="8863507"/>
            <a:chOff x="0" y="0"/>
            <a:chExt cx="4274726" cy="2218232"/>
          </a:xfrm>
        </p:grpSpPr>
        <p:sp>
          <p:nvSpPr>
            <p:cNvPr id="3" name="Freeform 3"/>
            <p:cNvSpPr/>
            <p:nvPr/>
          </p:nvSpPr>
          <p:spPr>
            <a:xfrm>
              <a:off x="0" y="0"/>
              <a:ext cx="4274726" cy="2218232"/>
            </a:xfrm>
            <a:custGeom>
              <a:avLst/>
              <a:gdLst/>
              <a:ahLst/>
              <a:cxnLst/>
              <a:rect l="l" t="t" r="r" b="b"/>
              <a:pathLst>
                <a:path w="4274726" h="2218232">
                  <a:moveTo>
                    <a:pt x="14051" y="0"/>
                  </a:moveTo>
                  <a:lnTo>
                    <a:pt x="4260675" y="0"/>
                  </a:lnTo>
                  <a:cubicBezTo>
                    <a:pt x="4268435" y="0"/>
                    <a:pt x="4274726" y="6291"/>
                    <a:pt x="4274726" y="14051"/>
                  </a:cubicBezTo>
                  <a:lnTo>
                    <a:pt x="4274726" y="2204181"/>
                  </a:lnTo>
                  <a:cubicBezTo>
                    <a:pt x="4274726" y="2211941"/>
                    <a:pt x="4268435" y="2218232"/>
                    <a:pt x="4260675" y="2218232"/>
                  </a:cubicBezTo>
                  <a:lnTo>
                    <a:pt x="14051" y="2218232"/>
                  </a:lnTo>
                  <a:cubicBezTo>
                    <a:pt x="6291" y="2218232"/>
                    <a:pt x="0" y="2211941"/>
                    <a:pt x="0" y="2204181"/>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237282"/>
            </a:xfrm>
            <a:prstGeom prst="rect">
              <a:avLst/>
            </a:prstGeom>
          </p:spPr>
          <p:txBody>
            <a:bodyPr lIns="50800" tIns="50800" rIns="50800" bIns="50800" rtlCol="0" anchor="ctr"/>
            <a:lstStyle/>
            <a:p>
              <a:pPr algn="ctr">
                <a:lnSpc>
                  <a:spcPts val="2859"/>
                </a:lnSpc>
              </a:pPr>
              <a:endParaRPr/>
            </a:p>
          </p:txBody>
        </p:sp>
      </p:grpSp>
      <p:grpSp>
        <p:nvGrpSpPr>
          <p:cNvPr id="5" name="Group 5"/>
          <p:cNvGrpSpPr>
            <a:grpSpLocks noChangeAspect="1"/>
          </p:cNvGrpSpPr>
          <p:nvPr/>
        </p:nvGrpSpPr>
        <p:grpSpPr>
          <a:xfrm>
            <a:off x="10452633" y="2309325"/>
            <a:ext cx="6950185" cy="6950185"/>
            <a:chOff x="0" y="0"/>
            <a:chExt cx="6350000" cy="6350000"/>
          </a:xfrm>
        </p:grpSpPr>
        <p:sp>
          <p:nvSpPr>
            <p:cNvPr id="6" name="Freeform 6"/>
            <p:cNvSpPr/>
            <p:nvPr/>
          </p:nvSpPr>
          <p:spPr>
            <a:xfrm rot="97982">
              <a:off x="-81085" y="-81085"/>
              <a:ext cx="6512170" cy="6512170"/>
            </a:xfrm>
            <a:custGeom>
              <a:avLst/>
              <a:gdLst/>
              <a:ahLst/>
              <a:cxnLst/>
              <a:rect l="l" t="t" r="r" b="b"/>
              <a:pathLst>
                <a:path w="6512170" h="6512170">
                  <a:moveTo>
                    <a:pt x="5885535" y="6357410"/>
                  </a:moveTo>
                  <a:lnTo>
                    <a:pt x="807598" y="6502181"/>
                  </a:lnTo>
                  <a:cubicBezTo>
                    <a:pt x="457220" y="6512170"/>
                    <a:pt x="164749" y="6235913"/>
                    <a:pt x="154760" y="5885535"/>
                  </a:cubicBezTo>
                  <a:lnTo>
                    <a:pt x="9989" y="807598"/>
                  </a:lnTo>
                  <a:cubicBezTo>
                    <a:pt x="0" y="457220"/>
                    <a:pt x="276257" y="164749"/>
                    <a:pt x="626635" y="154760"/>
                  </a:cubicBezTo>
                  <a:lnTo>
                    <a:pt x="5704572" y="9989"/>
                  </a:lnTo>
                  <a:cubicBezTo>
                    <a:pt x="6054950" y="0"/>
                    <a:pt x="6347421" y="276257"/>
                    <a:pt x="6357410" y="626635"/>
                  </a:cubicBezTo>
                  <a:lnTo>
                    <a:pt x="6502181" y="5704572"/>
                  </a:lnTo>
                  <a:cubicBezTo>
                    <a:pt x="6512170" y="6054950"/>
                    <a:pt x="6235913" y="6347421"/>
                    <a:pt x="5885535" y="6357410"/>
                  </a:cubicBezTo>
                  <a:close/>
                </a:path>
              </a:pathLst>
            </a:custGeom>
            <a:blipFill>
              <a:blip r:embed="rId3"/>
              <a:stretch>
                <a:fillRect t="-2986" b="-2986"/>
              </a:stretch>
            </a:blipFill>
          </p:spPr>
          <p:txBody>
            <a:bodyPr/>
            <a:lstStyle/>
            <a:p>
              <a:endParaRPr lang="en-CA"/>
            </a:p>
          </p:txBody>
        </p:sp>
      </p:grpSp>
      <p:grpSp>
        <p:nvGrpSpPr>
          <p:cNvPr id="7" name="Group 7"/>
          <p:cNvGrpSpPr/>
          <p:nvPr/>
        </p:nvGrpSpPr>
        <p:grpSpPr>
          <a:xfrm>
            <a:off x="1309902" y="4575656"/>
            <a:ext cx="8840372" cy="4682644"/>
            <a:chOff x="0" y="0"/>
            <a:chExt cx="2344807" cy="1242017"/>
          </a:xfrm>
        </p:grpSpPr>
        <p:sp>
          <p:nvSpPr>
            <p:cNvPr id="8" name="Freeform 8"/>
            <p:cNvSpPr/>
            <p:nvPr/>
          </p:nvSpPr>
          <p:spPr>
            <a:xfrm>
              <a:off x="0" y="0"/>
              <a:ext cx="2344807" cy="1242017"/>
            </a:xfrm>
            <a:custGeom>
              <a:avLst/>
              <a:gdLst/>
              <a:ahLst/>
              <a:cxnLst/>
              <a:rect l="l" t="t" r="r" b="b"/>
              <a:pathLst>
                <a:path w="2344807" h="1242017">
                  <a:moveTo>
                    <a:pt x="27148" y="0"/>
                  </a:moveTo>
                  <a:lnTo>
                    <a:pt x="2317659" y="0"/>
                  </a:lnTo>
                  <a:cubicBezTo>
                    <a:pt x="2324859" y="0"/>
                    <a:pt x="2331764" y="2860"/>
                    <a:pt x="2336856" y="7952"/>
                  </a:cubicBezTo>
                  <a:cubicBezTo>
                    <a:pt x="2341947" y="13043"/>
                    <a:pt x="2344807" y="19948"/>
                    <a:pt x="2344807" y="27148"/>
                  </a:cubicBezTo>
                  <a:lnTo>
                    <a:pt x="2344807" y="1214869"/>
                  </a:lnTo>
                  <a:cubicBezTo>
                    <a:pt x="2344807" y="1229863"/>
                    <a:pt x="2332652" y="1242017"/>
                    <a:pt x="2317659" y="1242017"/>
                  </a:cubicBezTo>
                  <a:lnTo>
                    <a:pt x="27148" y="1242017"/>
                  </a:lnTo>
                  <a:cubicBezTo>
                    <a:pt x="12155" y="1242017"/>
                    <a:pt x="0" y="1229863"/>
                    <a:pt x="0" y="1214869"/>
                  </a:cubicBezTo>
                  <a:lnTo>
                    <a:pt x="0" y="27148"/>
                  </a:lnTo>
                  <a:cubicBezTo>
                    <a:pt x="0" y="12155"/>
                    <a:pt x="12155" y="0"/>
                    <a:pt x="27148" y="0"/>
                  </a:cubicBezTo>
                  <a:close/>
                </a:path>
              </a:pathLst>
            </a:custGeom>
            <a:solidFill>
              <a:srgbClr val="FFFFFF"/>
            </a:solidFill>
            <a:ln w="9525" cap="rnd">
              <a:solidFill>
                <a:srgbClr val="000000"/>
              </a:solidFill>
              <a:prstDash val="solid"/>
              <a:round/>
            </a:ln>
          </p:spPr>
          <p:txBody>
            <a:bodyPr/>
            <a:lstStyle/>
            <a:p>
              <a:endParaRPr lang="en-CA"/>
            </a:p>
          </p:txBody>
        </p:sp>
        <p:sp>
          <p:nvSpPr>
            <p:cNvPr id="9" name="TextBox 9"/>
            <p:cNvSpPr txBox="1"/>
            <p:nvPr/>
          </p:nvSpPr>
          <p:spPr>
            <a:xfrm>
              <a:off x="0" y="-19050"/>
              <a:ext cx="2344807" cy="1261067"/>
            </a:xfrm>
            <a:prstGeom prst="rect">
              <a:avLst/>
            </a:prstGeom>
          </p:spPr>
          <p:txBody>
            <a:bodyPr lIns="50800" tIns="50800" rIns="50800" bIns="50800" rtlCol="0" anchor="ctr"/>
            <a:lstStyle/>
            <a:p>
              <a:pPr algn="ctr">
                <a:lnSpc>
                  <a:spcPts val="2859"/>
                </a:lnSpc>
              </a:pPr>
              <a:endParaRPr/>
            </a:p>
          </p:txBody>
        </p:sp>
      </p:grpSp>
      <p:grpSp>
        <p:nvGrpSpPr>
          <p:cNvPr id="10" name="Group 10"/>
          <p:cNvGrpSpPr/>
          <p:nvPr/>
        </p:nvGrpSpPr>
        <p:grpSpPr>
          <a:xfrm>
            <a:off x="1309902" y="2309325"/>
            <a:ext cx="8840372" cy="1904382"/>
            <a:chOff x="0" y="0"/>
            <a:chExt cx="2344807" cy="505115"/>
          </a:xfrm>
        </p:grpSpPr>
        <p:sp>
          <p:nvSpPr>
            <p:cNvPr id="11" name="Freeform 11"/>
            <p:cNvSpPr/>
            <p:nvPr/>
          </p:nvSpPr>
          <p:spPr>
            <a:xfrm>
              <a:off x="0" y="0"/>
              <a:ext cx="2344807" cy="505115"/>
            </a:xfrm>
            <a:custGeom>
              <a:avLst/>
              <a:gdLst/>
              <a:ahLst/>
              <a:cxnLst/>
              <a:rect l="l" t="t" r="r" b="b"/>
              <a:pathLst>
                <a:path w="2344807" h="505115">
                  <a:moveTo>
                    <a:pt x="27148" y="0"/>
                  </a:moveTo>
                  <a:lnTo>
                    <a:pt x="2317659" y="0"/>
                  </a:lnTo>
                  <a:cubicBezTo>
                    <a:pt x="2324859" y="0"/>
                    <a:pt x="2331764" y="2860"/>
                    <a:pt x="2336856" y="7952"/>
                  </a:cubicBezTo>
                  <a:cubicBezTo>
                    <a:pt x="2341947" y="13043"/>
                    <a:pt x="2344807" y="19948"/>
                    <a:pt x="2344807" y="27148"/>
                  </a:cubicBezTo>
                  <a:lnTo>
                    <a:pt x="2344807" y="477967"/>
                  </a:lnTo>
                  <a:cubicBezTo>
                    <a:pt x="2344807" y="492961"/>
                    <a:pt x="2332652" y="505115"/>
                    <a:pt x="2317659" y="505115"/>
                  </a:cubicBezTo>
                  <a:lnTo>
                    <a:pt x="27148" y="505115"/>
                  </a:lnTo>
                  <a:cubicBezTo>
                    <a:pt x="12155" y="505115"/>
                    <a:pt x="0" y="492961"/>
                    <a:pt x="0" y="477967"/>
                  </a:cubicBezTo>
                  <a:lnTo>
                    <a:pt x="0" y="27148"/>
                  </a:lnTo>
                  <a:cubicBezTo>
                    <a:pt x="0" y="12155"/>
                    <a:pt x="12155" y="0"/>
                    <a:pt x="27148" y="0"/>
                  </a:cubicBezTo>
                  <a:close/>
                </a:path>
              </a:pathLst>
            </a:custGeom>
            <a:solidFill>
              <a:srgbClr val="01648F"/>
            </a:solidFill>
            <a:ln w="9525" cap="rnd">
              <a:solidFill>
                <a:srgbClr val="000000"/>
              </a:solidFill>
              <a:prstDash val="solid"/>
              <a:round/>
            </a:ln>
          </p:spPr>
          <p:txBody>
            <a:bodyPr/>
            <a:lstStyle/>
            <a:p>
              <a:endParaRPr lang="en-CA"/>
            </a:p>
          </p:txBody>
        </p:sp>
        <p:sp>
          <p:nvSpPr>
            <p:cNvPr id="12" name="TextBox 12"/>
            <p:cNvSpPr txBox="1"/>
            <p:nvPr/>
          </p:nvSpPr>
          <p:spPr>
            <a:xfrm>
              <a:off x="0" y="-19050"/>
              <a:ext cx="2344807" cy="524165"/>
            </a:xfrm>
            <a:prstGeom prst="rect">
              <a:avLst/>
            </a:prstGeom>
          </p:spPr>
          <p:txBody>
            <a:bodyPr lIns="50800" tIns="50800" rIns="50800" bIns="50800" rtlCol="0" anchor="ctr"/>
            <a:lstStyle/>
            <a:p>
              <a:pPr algn="ctr">
                <a:lnSpc>
                  <a:spcPts val="2859"/>
                </a:lnSpc>
              </a:pPr>
              <a:endParaRPr/>
            </a:p>
          </p:txBody>
        </p:sp>
      </p:grpSp>
      <p:sp>
        <p:nvSpPr>
          <p:cNvPr id="13" name="AutoShape 13"/>
          <p:cNvSpPr/>
          <p:nvPr/>
        </p:nvSpPr>
        <p:spPr>
          <a:xfrm>
            <a:off x="603627" y="1720593"/>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14" name="Group 14"/>
          <p:cNvGrpSpPr/>
          <p:nvPr/>
        </p:nvGrpSpPr>
        <p:grpSpPr>
          <a:xfrm>
            <a:off x="1028700" y="1091740"/>
            <a:ext cx="263243" cy="26324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7" name="Group 17"/>
          <p:cNvGrpSpPr/>
          <p:nvPr/>
        </p:nvGrpSpPr>
        <p:grpSpPr>
          <a:xfrm>
            <a:off x="1436469" y="1091740"/>
            <a:ext cx="263243" cy="26324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9" name="TextBox 1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20" name="Group 20"/>
          <p:cNvGrpSpPr/>
          <p:nvPr/>
        </p:nvGrpSpPr>
        <p:grpSpPr>
          <a:xfrm>
            <a:off x="1844238" y="1091740"/>
            <a:ext cx="263243" cy="26324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22" name="TextBox 22"/>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23" name="TextBox 23"/>
          <p:cNvSpPr txBox="1"/>
          <p:nvPr/>
        </p:nvSpPr>
        <p:spPr>
          <a:xfrm>
            <a:off x="1568090" y="2756038"/>
            <a:ext cx="8274356" cy="1104661"/>
          </a:xfrm>
          <a:prstGeom prst="rect">
            <a:avLst/>
          </a:prstGeom>
        </p:spPr>
        <p:txBody>
          <a:bodyPr lIns="0" tIns="0" rIns="0" bIns="0" rtlCol="0" anchor="t">
            <a:spAutoFit/>
          </a:bodyPr>
          <a:lstStyle/>
          <a:p>
            <a:pPr algn="l">
              <a:lnSpc>
                <a:spcPts val="9268"/>
              </a:lnSpc>
            </a:pPr>
            <a:r>
              <a:rPr lang="en-US" sz="7200" dirty="0">
                <a:solidFill>
                  <a:srgbClr val="FFFFFF"/>
                </a:solidFill>
                <a:latin typeface="Arial"/>
                <a:ea typeface="Arial"/>
                <a:cs typeface="Arial"/>
                <a:sym typeface="Arial"/>
              </a:rPr>
              <a:t>Overview</a:t>
            </a:r>
          </a:p>
        </p:txBody>
      </p:sp>
      <p:sp>
        <p:nvSpPr>
          <p:cNvPr id="24" name="TextBox 24"/>
          <p:cNvSpPr txBox="1"/>
          <p:nvPr/>
        </p:nvSpPr>
        <p:spPr>
          <a:xfrm>
            <a:off x="1568090" y="4741599"/>
            <a:ext cx="8299175" cy="4303133"/>
          </a:xfrm>
          <a:prstGeom prst="rect">
            <a:avLst/>
          </a:prstGeom>
        </p:spPr>
        <p:txBody>
          <a:bodyPr lIns="0" tIns="0" rIns="0" bIns="0" rtlCol="0" anchor="t">
            <a:spAutoFit/>
          </a:bodyPr>
          <a:lstStyle/>
          <a:p>
            <a:pPr algn="l">
              <a:lnSpc>
                <a:spcPts val="4210"/>
              </a:lnSpc>
            </a:pPr>
            <a:r>
              <a:rPr lang="en-US" sz="2806">
                <a:solidFill>
                  <a:srgbClr val="000000"/>
                </a:solidFill>
                <a:latin typeface="Arial"/>
                <a:ea typeface="Arial"/>
                <a:cs typeface="Arial"/>
                <a:sym typeface="Arial"/>
              </a:rPr>
              <a:t>The BC Ministry of Health introduced a policy in May 2024 to improve care for patients who use substances. </a:t>
            </a:r>
          </a:p>
          <a:p>
            <a:pPr algn="l">
              <a:lnSpc>
                <a:spcPts val="4210"/>
              </a:lnSpc>
            </a:pPr>
            <a:endParaRPr lang="en-US" sz="2806">
              <a:solidFill>
                <a:srgbClr val="000000"/>
              </a:solidFill>
              <a:latin typeface="Arial"/>
              <a:ea typeface="Arial"/>
              <a:cs typeface="Arial"/>
              <a:sym typeface="Arial"/>
            </a:endParaRPr>
          </a:p>
          <a:p>
            <a:pPr algn="l">
              <a:lnSpc>
                <a:spcPts val="4210"/>
              </a:lnSpc>
            </a:pPr>
            <a:r>
              <a:rPr lang="en-US" sz="2806">
                <a:solidFill>
                  <a:srgbClr val="000000"/>
                </a:solidFill>
                <a:latin typeface="Arial"/>
                <a:ea typeface="Arial"/>
                <a:cs typeface="Arial"/>
                <a:sym typeface="Arial"/>
              </a:rPr>
              <a:t>As Emergency nurses, your role includes </a:t>
            </a:r>
            <a:r>
              <a:rPr lang="en-US" sz="2806" b="1">
                <a:solidFill>
                  <a:srgbClr val="000000"/>
                </a:solidFill>
                <a:latin typeface="Arial Bold"/>
                <a:ea typeface="Arial Bold"/>
                <a:cs typeface="Arial Bold"/>
                <a:sym typeface="Arial Bold"/>
              </a:rPr>
              <a:t>asking patients about substance use, managing withdrawal, supporting opioid agonist treatment (OAT)</a:t>
            </a:r>
            <a:r>
              <a:rPr lang="en-US" sz="2806">
                <a:solidFill>
                  <a:srgbClr val="000000"/>
                </a:solidFill>
                <a:latin typeface="Arial"/>
                <a:ea typeface="Arial"/>
                <a:cs typeface="Arial"/>
                <a:sym typeface="Arial"/>
              </a:rPr>
              <a:t>, and </a:t>
            </a:r>
            <a:r>
              <a:rPr lang="en-US" sz="2806" b="1">
                <a:solidFill>
                  <a:srgbClr val="000000"/>
                </a:solidFill>
                <a:latin typeface="Arial Bold"/>
                <a:ea typeface="Arial Bold"/>
                <a:cs typeface="Arial Bold"/>
                <a:sym typeface="Arial Bold"/>
              </a:rPr>
              <a:t>ensuring proper discharge planning.</a:t>
            </a:r>
            <a:r>
              <a:rPr lang="en-US" sz="2806">
                <a:solidFill>
                  <a:srgbClr val="000000"/>
                </a:solidFill>
                <a:latin typeface="Arial"/>
                <a:ea typeface="Arial"/>
                <a:cs typeface="Arial"/>
                <a:sym typeface="Arial"/>
              </a:rPr>
              <a:t> </a:t>
            </a:r>
          </a:p>
        </p:txBody>
      </p:sp>
      <p:sp>
        <p:nvSpPr>
          <p:cNvPr id="25" name="Freeform 25"/>
          <p:cNvSpPr/>
          <p:nvPr/>
        </p:nvSpPr>
        <p:spPr>
          <a:xfrm>
            <a:off x="16171938" y="1028700"/>
            <a:ext cx="1193251" cy="485016"/>
          </a:xfrm>
          <a:custGeom>
            <a:avLst/>
            <a:gdLst/>
            <a:ahLst/>
            <a:cxnLst/>
            <a:rect l="l" t="t" r="r" b="b"/>
            <a:pathLst>
              <a:path w="1193251" h="485016">
                <a:moveTo>
                  <a:pt x="0" y="0"/>
                </a:moveTo>
                <a:lnTo>
                  <a:pt x="1193251" y="0"/>
                </a:lnTo>
                <a:lnTo>
                  <a:pt x="1193251" y="485016"/>
                </a:lnTo>
                <a:lnTo>
                  <a:pt x="0" y="485016"/>
                </a:lnTo>
                <a:lnTo>
                  <a:pt x="0" y="0"/>
                </a:lnTo>
                <a:close/>
              </a:path>
            </a:pathLst>
          </a:custGeom>
          <a:blipFill>
            <a:blip r:embed="rId4"/>
            <a:stretch>
              <a:fillRect t="-71968" b="-74054"/>
            </a:stretch>
          </a:blipFill>
        </p:spPr>
        <p:txBody>
          <a:bodyPr/>
          <a:lstStyle/>
          <a:p>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711747"/>
            <a:ext cx="17080749" cy="8927551"/>
            <a:chOff x="0" y="0"/>
            <a:chExt cx="4274726" cy="2218232"/>
          </a:xfrm>
        </p:grpSpPr>
        <p:sp>
          <p:nvSpPr>
            <p:cNvPr id="3" name="Freeform 3"/>
            <p:cNvSpPr/>
            <p:nvPr/>
          </p:nvSpPr>
          <p:spPr>
            <a:xfrm>
              <a:off x="0" y="0"/>
              <a:ext cx="4274726" cy="2218232"/>
            </a:xfrm>
            <a:custGeom>
              <a:avLst/>
              <a:gdLst/>
              <a:ahLst/>
              <a:cxnLst/>
              <a:rect l="l" t="t" r="r" b="b"/>
              <a:pathLst>
                <a:path w="4274726" h="2218232">
                  <a:moveTo>
                    <a:pt x="14051" y="0"/>
                  </a:moveTo>
                  <a:lnTo>
                    <a:pt x="4260675" y="0"/>
                  </a:lnTo>
                  <a:cubicBezTo>
                    <a:pt x="4268435" y="0"/>
                    <a:pt x="4274726" y="6291"/>
                    <a:pt x="4274726" y="14051"/>
                  </a:cubicBezTo>
                  <a:lnTo>
                    <a:pt x="4274726" y="2204181"/>
                  </a:lnTo>
                  <a:cubicBezTo>
                    <a:pt x="4274726" y="2211941"/>
                    <a:pt x="4268435" y="2218232"/>
                    <a:pt x="4260675" y="2218232"/>
                  </a:cubicBezTo>
                  <a:lnTo>
                    <a:pt x="14051" y="2218232"/>
                  </a:lnTo>
                  <a:cubicBezTo>
                    <a:pt x="6291" y="2218232"/>
                    <a:pt x="0" y="2211941"/>
                    <a:pt x="0" y="2204181"/>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237282"/>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436469" y="2251021"/>
            <a:ext cx="6152867" cy="2431227"/>
            <a:chOff x="0" y="0"/>
            <a:chExt cx="1833116" cy="724333"/>
          </a:xfrm>
        </p:grpSpPr>
        <p:sp>
          <p:nvSpPr>
            <p:cNvPr id="6" name="Freeform 6"/>
            <p:cNvSpPr/>
            <p:nvPr/>
          </p:nvSpPr>
          <p:spPr>
            <a:xfrm>
              <a:off x="0" y="0"/>
              <a:ext cx="1833117" cy="724333"/>
            </a:xfrm>
            <a:custGeom>
              <a:avLst/>
              <a:gdLst/>
              <a:ahLst/>
              <a:cxnLst/>
              <a:rect l="l" t="t" r="r" b="b"/>
              <a:pathLst>
                <a:path w="1833117" h="724333">
                  <a:moveTo>
                    <a:pt x="39006" y="0"/>
                  </a:moveTo>
                  <a:lnTo>
                    <a:pt x="1794110" y="0"/>
                  </a:lnTo>
                  <a:cubicBezTo>
                    <a:pt x="1804456" y="0"/>
                    <a:pt x="1814377" y="4110"/>
                    <a:pt x="1821692" y="11425"/>
                  </a:cubicBezTo>
                  <a:cubicBezTo>
                    <a:pt x="1829007" y="18740"/>
                    <a:pt x="1833117" y="28661"/>
                    <a:pt x="1833117" y="39006"/>
                  </a:cubicBezTo>
                  <a:lnTo>
                    <a:pt x="1833117" y="685326"/>
                  </a:lnTo>
                  <a:cubicBezTo>
                    <a:pt x="1833117" y="706869"/>
                    <a:pt x="1815653" y="724333"/>
                    <a:pt x="1794110" y="724333"/>
                  </a:cubicBezTo>
                  <a:lnTo>
                    <a:pt x="39006" y="724333"/>
                  </a:lnTo>
                  <a:cubicBezTo>
                    <a:pt x="17464" y="724333"/>
                    <a:pt x="0" y="706869"/>
                    <a:pt x="0" y="685326"/>
                  </a:cubicBezTo>
                  <a:lnTo>
                    <a:pt x="0" y="39006"/>
                  </a:lnTo>
                  <a:cubicBezTo>
                    <a:pt x="0" y="17464"/>
                    <a:pt x="17464" y="0"/>
                    <a:pt x="39006" y="0"/>
                  </a:cubicBezTo>
                  <a:close/>
                </a:path>
              </a:pathLst>
            </a:custGeom>
            <a:solidFill>
              <a:srgbClr val="01648F"/>
            </a:solidFill>
            <a:ln w="9525" cap="rnd">
              <a:solidFill>
                <a:srgbClr val="000000"/>
              </a:solidFill>
              <a:prstDash val="solid"/>
              <a:round/>
            </a:ln>
          </p:spPr>
          <p:txBody>
            <a:bodyPr/>
            <a:lstStyle/>
            <a:p>
              <a:endParaRPr lang="en-CA"/>
            </a:p>
          </p:txBody>
        </p:sp>
        <p:sp>
          <p:nvSpPr>
            <p:cNvPr id="7" name="TextBox 7"/>
            <p:cNvSpPr txBox="1"/>
            <p:nvPr/>
          </p:nvSpPr>
          <p:spPr>
            <a:xfrm>
              <a:off x="0" y="-19050"/>
              <a:ext cx="1833116" cy="743383"/>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8027362" y="2251021"/>
            <a:ext cx="9231938" cy="6702479"/>
            <a:chOff x="0" y="0"/>
            <a:chExt cx="2750460" cy="2053758"/>
          </a:xfrm>
        </p:grpSpPr>
        <p:sp>
          <p:nvSpPr>
            <p:cNvPr id="9" name="Freeform 9"/>
            <p:cNvSpPr/>
            <p:nvPr/>
          </p:nvSpPr>
          <p:spPr>
            <a:xfrm>
              <a:off x="0" y="0"/>
              <a:ext cx="2750460" cy="2053758"/>
            </a:xfrm>
            <a:custGeom>
              <a:avLst/>
              <a:gdLst/>
              <a:ahLst/>
              <a:cxnLst/>
              <a:rect l="l" t="t" r="r" b="b"/>
              <a:pathLst>
                <a:path w="2750460" h="2053758">
                  <a:moveTo>
                    <a:pt x="25997" y="0"/>
                  </a:moveTo>
                  <a:lnTo>
                    <a:pt x="2724464" y="0"/>
                  </a:lnTo>
                  <a:cubicBezTo>
                    <a:pt x="2731358" y="0"/>
                    <a:pt x="2737971" y="2739"/>
                    <a:pt x="2742846" y="7614"/>
                  </a:cubicBezTo>
                  <a:cubicBezTo>
                    <a:pt x="2747721" y="12490"/>
                    <a:pt x="2750460" y="19102"/>
                    <a:pt x="2750460" y="25997"/>
                  </a:cubicBezTo>
                  <a:lnTo>
                    <a:pt x="2750460" y="2027761"/>
                  </a:lnTo>
                  <a:cubicBezTo>
                    <a:pt x="2750460" y="2034656"/>
                    <a:pt x="2747721" y="2041269"/>
                    <a:pt x="2742846" y="2046144"/>
                  </a:cubicBezTo>
                  <a:cubicBezTo>
                    <a:pt x="2737971" y="2051019"/>
                    <a:pt x="2731358" y="2053758"/>
                    <a:pt x="2724464" y="2053758"/>
                  </a:cubicBezTo>
                  <a:lnTo>
                    <a:pt x="25997" y="2053758"/>
                  </a:lnTo>
                  <a:cubicBezTo>
                    <a:pt x="19102" y="2053758"/>
                    <a:pt x="12490" y="2051019"/>
                    <a:pt x="7614" y="2046144"/>
                  </a:cubicBezTo>
                  <a:cubicBezTo>
                    <a:pt x="2739" y="2041269"/>
                    <a:pt x="0" y="2034656"/>
                    <a:pt x="0" y="2027761"/>
                  </a:cubicBezTo>
                  <a:lnTo>
                    <a:pt x="0" y="25997"/>
                  </a:lnTo>
                  <a:cubicBezTo>
                    <a:pt x="0" y="19102"/>
                    <a:pt x="2739" y="12490"/>
                    <a:pt x="7614" y="7614"/>
                  </a:cubicBezTo>
                  <a:cubicBezTo>
                    <a:pt x="12490" y="2739"/>
                    <a:pt x="19102" y="0"/>
                    <a:pt x="25997" y="0"/>
                  </a:cubicBezTo>
                  <a:close/>
                </a:path>
              </a:pathLst>
            </a:custGeom>
            <a:solidFill>
              <a:srgbClr val="FFFFFF"/>
            </a:solidFill>
            <a:ln w="9525" cap="rnd">
              <a:solidFill>
                <a:srgbClr val="000000"/>
              </a:solidFill>
              <a:prstDash val="solid"/>
              <a:round/>
            </a:ln>
          </p:spPr>
          <p:txBody>
            <a:bodyPr/>
            <a:lstStyle/>
            <a:p>
              <a:endParaRPr lang="en-CA"/>
            </a:p>
          </p:txBody>
        </p:sp>
        <p:sp>
          <p:nvSpPr>
            <p:cNvPr id="10" name="TextBox 10"/>
            <p:cNvSpPr txBox="1"/>
            <p:nvPr/>
          </p:nvSpPr>
          <p:spPr>
            <a:xfrm>
              <a:off x="0" y="-19050"/>
              <a:ext cx="2750460" cy="2072808"/>
            </a:xfrm>
            <a:prstGeom prst="rect">
              <a:avLst/>
            </a:prstGeom>
          </p:spPr>
          <p:txBody>
            <a:bodyPr lIns="50800" tIns="50800" rIns="50800" bIns="50800" rtlCol="0" anchor="ctr"/>
            <a:lstStyle/>
            <a:p>
              <a:pPr algn="ctr">
                <a:lnSpc>
                  <a:spcPts val="2859"/>
                </a:lnSpc>
              </a:pPr>
              <a:endParaRPr/>
            </a:p>
          </p:txBody>
        </p:sp>
      </p:grpSp>
      <p:sp>
        <p:nvSpPr>
          <p:cNvPr id="11" name="AutoShape 11"/>
          <p:cNvSpPr/>
          <p:nvPr/>
        </p:nvSpPr>
        <p:spPr>
          <a:xfrm>
            <a:off x="603627" y="1720593"/>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12" name="Group 12"/>
          <p:cNvGrpSpPr/>
          <p:nvPr/>
        </p:nvGrpSpPr>
        <p:grpSpPr>
          <a:xfrm>
            <a:off x="1028700" y="1091740"/>
            <a:ext cx="263243" cy="2632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1436469" y="1091740"/>
            <a:ext cx="263243" cy="26324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a:off x="1844238" y="1091740"/>
            <a:ext cx="263243" cy="26324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21" name="Freeform 21"/>
          <p:cNvSpPr/>
          <p:nvPr/>
        </p:nvSpPr>
        <p:spPr>
          <a:xfrm>
            <a:off x="8089716" y="2412708"/>
            <a:ext cx="9107229" cy="4805353"/>
          </a:xfrm>
          <a:custGeom>
            <a:avLst/>
            <a:gdLst/>
            <a:ahLst/>
            <a:cxnLst/>
            <a:rect l="l" t="t" r="r" b="b"/>
            <a:pathLst>
              <a:path w="9107229" h="4805353">
                <a:moveTo>
                  <a:pt x="0" y="0"/>
                </a:moveTo>
                <a:lnTo>
                  <a:pt x="9107230" y="0"/>
                </a:lnTo>
                <a:lnTo>
                  <a:pt x="9107230" y="4805353"/>
                </a:lnTo>
                <a:lnTo>
                  <a:pt x="0" y="4805353"/>
                </a:lnTo>
                <a:lnTo>
                  <a:pt x="0" y="0"/>
                </a:lnTo>
                <a:close/>
              </a:path>
            </a:pathLst>
          </a:custGeom>
          <a:blipFill>
            <a:blip r:embed="rId3"/>
            <a:stretch>
              <a:fillRect r="-2751"/>
            </a:stretch>
          </a:blipFill>
        </p:spPr>
        <p:txBody>
          <a:bodyPr/>
          <a:lstStyle/>
          <a:p>
            <a:endParaRPr lang="en-CA"/>
          </a:p>
        </p:txBody>
      </p:sp>
      <p:sp>
        <p:nvSpPr>
          <p:cNvPr id="22" name="TextBox 22"/>
          <p:cNvSpPr txBox="1"/>
          <p:nvPr/>
        </p:nvSpPr>
        <p:spPr>
          <a:xfrm>
            <a:off x="1699712" y="2509265"/>
            <a:ext cx="4807272" cy="1924050"/>
          </a:xfrm>
          <a:prstGeom prst="rect">
            <a:avLst/>
          </a:prstGeom>
        </p:spPr>
        <p:txBody>
          <a:bodyPr lIns="0" tIns="0" rIns="0" bIns="0" rtlCol="0" anchor="t">
            <a:spAutoFit/>
          </a:bodyPr>
          <a:lstStyle/>
          <a:p>
            <a:pPr algn="l">
              <a:lnSpc>
                <a:spcPts val="7179"/>
              </a:lnSpc>
            </a:pPr>
            <a:r>
              <a:rPr lang="en-US" sz="5982" dirty="0">
                <a:solidFill>
                  <a:srgbClr val="FFFFFF"/>
                </a:solidFill>
                <a:latin typeface="Arial"/>
                <a:ea typeface="Arial"/>
                <a:cs typeface="Arial"/>
                <a:sym typeface="Arial"/>
              </a:rPr>
              <a:t>Why does this matter?</a:t>
            </a:r>
          </a:p>
        </p:txBody>
      </p:sp>
      <p:sp>
        <p:nvSpPr>
          <p:cNvPr id="23" name="TextBox 23"/>
          <p:cNvSpPr txBox="1"/>
          <p:nvPr/>
        </p:nvSpPr>
        <p:spPr>
          <a:xfrm>
            <a:off x="1291943" y="5196599"/>
            <a:ext cx="6297393" cy="3514725"/>
          </a:xfrm>
          <a:prstGeom prst="rect">
            <a:avLst/>
          </a:prstGeom>
        </p:spPr>
        <p:txBody>
          <a:bodyPr lIns="0" tIns="0" rIns="0" bIns="0" rtlCol="0" anchor="t">
            <a:spAutoFit/>
          </a:bodyPr>
          <a:lstStyle/>
          <a:p>
            <a:pPr marL="647700" lvl="1" indent="-323850" algn="l">
              <a:lnSpc>
                <a:spcPts val="3000"/>
              </a:lnSpc>
              <a:buFont typeface="Arial"/>
              <a:buChar char="•"/>
            </a:pPr>
            <a:r>
              <a:rPr lang="en-US" sz="3000" b="1">
                <a:solidFill>
                  <a:srgbClr val="000000"/>
                </a:solidFill>
                <a:latin typeface="Arial Bold"/>
                <a:ea typeface="Arial Bold"/>
                <a:cs typeface="Arial Bold"/>
                <a:sym typeface="Arial Bold"/>
              </a:rPr>
              <a:t>Improve Service</a:t>
            </a:r>
            <a:r>
              <a:rPr lang="en-US" sz="3000">
                <a:solidFill>
                  <a:srgbClr val="000000"/>
                </a:solidFill>
                <a:latin typeface="Arial"/>
                <a:ea typeface="Arial"/>
                <a:cs typeface="Arial"/>
                <a:sym typeface="Arial"/>
              </a:rPr>
              <a:t> for ED patients</a:t>
            </a:r>
          </a:p>
          <a:p>
            <a:pPr algn="l">
              <a:lnSpc>
                <a:spcPts val="3000"/>
              </a:lnSpc>
            </a:pPr>
            <a:endParaRPr lang="en-US" sz="3000">
              <a:solidFill>
                <a:srgbClr val="000000"/>
              </a:solidFill>
              <a:latin typeface="Arial"/>
              <a:ea typeface="Arial"/>
              <a:cs typeface="Arial"/>
              <a:sym typeface="Arial"/>
            </a:endParaRPr>
          </a:p>
          <a:p>
            <a:pPr marL="647700" lvl="1" indent="-323850" algn="l">
              <a:lnSpc>
                <a:spcPts val="3000"/>
              </a:lnSpc>
              <a:buFont typeface="Arial"/>
              <a:buChar char="•"/>
            </a:pPr>
            <a:r>
              <a:rPr lang="en-US" sz="3000" b="1">
                <a:solidFill>
                  <a:srgbClr val="000000"/>
                </a:solidFill>
                <a:latin typeface="Arial Bold"/>
                <a:ea typeface="Arial Bold"/>
                <a:cs typeface="Arial Bold"/>
                <a:sym typeface="Arial Bold"/>
              </a:rPr>
              <a:t>Reduce patient-initiated discharges</a:t>
            </a:r>
            <a:r>
              <a:rPr lang="en-US" sz="3000">
                <a:solidFill>
                  <a:srgbClr val="000000"/>
                </a:solidFill>
                <a:latin typeface="Arial"/>
                <a:ea typeface="Arial"/>
                <a:cs typeface="Arial"/>
                <a:sym typeface="Arial"/>
              </a:rPr>
              <a:t> and ensuing poor outcomes</a:t>
            </a:r>
          </a:p>
          <a:p>
            <a:pPr algn="l">
              <a:lnSpc>
                <a:spcPts val="3000"/>
              </a:lnSpc>
            </a:pPr>
            <a:endParaRPr lang="en-US" sz="3000">
              <a:solidFill>
                <a:srgbClr val="000000"/>
              </a:solidFill>
              <a:latin typeface="Arial"/>
              <a:ea typeface="Arial"/>
              <a:cs typeface="Arial"/>
              <a:sym typeface="Arial"/>
            </a:endParaRPr>
          </a:p>
          <a:p>
            <a:pPr marL="647700" lvl="1" indent="-323850" algn="l">
              <a:lnSpc>
                <a:spcPts val="3000"/>
              </a:lnSpc>
              <a:buFont typeface="Arial"/>
              <a:buChar char="•"/>
            </a:pPr>
            <a:r>
              <a:rPr lang="en-US" sz="3000" b="1">
                <a:solidFill>
                  <a:srgbClr val="000000"/>
                </a:solidFill>
                <a:latin typeface="Arial Bold"/>
                <a:ea typeface="Arial Bold"/>
                <a:cs typeface="Arial Bold"/>
                <a:sym typeface="Arial Bold"/>
              </a:rPr>
              <a:t>Ensure practice meets requirements </a:t>
            </a:r>
            <a:r>
              <a:rPr lang="en-US" sz="3000">
                <a:solidFill>
                  <a:srgbClr val="000000"/>
                </a:solidFill>
                <a:latin typeface="Arial"/>
                <a:ea typeface="Arial"/>
                <a:cs typeface="Arial"/>
                <a:sym typeface="Arial"/>
              </a:rPr>
              <a:t>of 2024 BC Ministry of Health Policy</a:t>
            </a:r>
          </a:p>
        </p:txBody>
      </p:sp>
      <p:sp>
        <p:nvSpPr>
          <p:cNvPr id="24" name="TextBox 24"/>
          <p:cNvSpPr txBox="1"/>
          <p:nvPr/>
        </p:nvSpPr>
        <p:spPr>
          <a:xfrm>
            <a:off x="8857020" y="7386223"/>
            <a:ext cx="7839617" cy="1076960"/>
          </a:xfrm>
          <a:prstGeom prst="rect">
            <a:avLst/>
          </a:prstGeom>
        </p:spPr>
        <p:txBody>
          <a:bodyPr lIns="0" tIns="0" rIns="0" bIns="0" rtlCol="0" anchor="t">
            <a:spAutoFit/>
          </a:bodyPr>
          <a:lstStyle/>
          <a:p>
            <a:pPr algn="ctr">
              <a:lnSpc>
                <a:spcPts val="2859"/>
              </a:lnSpc>
              <a:spcBef>
                <a:spcPct val="0"/>
              </a:spcBef>
            </a:pPr>
            <a:r>
              <a:rPr lang="en-US" sz="2199">
                <a:solidFill>
                  <a:srgbClr val="000000"/>
                </a:solidFill>
                <a:latin typeface="Open Sauce"/>
                <a:ea typeface="Open Sauce"/>
                <a:cs typeface="Open Sauce"/>
                <a:sym typeface="Open Sauce"/>
              </a:rPr>
              <a:t>People with substance use chief complaints persistently </a:t>
            </a:r>
            <a:r>
              <a:rPr lang="en-US" sz="2199" b="1">
                <a:solidFill>
                  <a:srgbClr val="000000"/>
                </a:solidFill>
                <a:latin typeface="Open Sauce Bold"/>
                <a:ea typeface="Open Sauce Bold"/>
                <a:cs typeface="Open Sauce Bold"/>
                <a:sym typeface="Open Sauce Bold"/>
              </a:rPr>
              <a:t>leave without being seen at higher rates</a:t>
            </a:r>
            <a:r>
              <a:rPr lang="en-US" sz="2199">
                <a:solidFill>
                  <a:srgbClr val="000000"/>
                </a:solidFill>
                <a:latin typeface="Open Sauce"/>
                <a:ea typeface="Open Sauce"/>
                <a:cs typeface="Open Sauce"/>
                <a:sym typeface="Open Sauce"/>
              </a:rPr>
              <a:t>. </a:t>
            </a:r>
            <a:r>
              <a:rPr lang="en-US" sz="2199" b="1">
                <a:solidFill>
                  <a:srgbClr val="000000"/>
                </a:solidFill>
                <a:latin typeface="Open Sauce Bold"/>
                <a:ea typeface="Open Sauce Bold"/>
                <a:cs typeface="Open Sauce Bold"/>
                <a:sym typeface="Open Sauce Bold"/>
              </a:rPr>
              <a:t>This results in </a:t>
            </a:r>
            <a:r>
              <a:rPr lang="en-US" sz="2199" b="1" u="sng">
                <a:solidFill>
                  <a:srgbClr val="000000"/>
                </a:solidFill>
                <a:latin typeface="Open Sauce Bold"/>
                <a:ea typeface="Open Sauce Bold"/>
                <a:cs typeface="Open Sauce Bold"/>
                <a:sym typeface="Open Sauce Bold"/>
                <a:hlinkClick r:id="rId4" tooltip="https://www.canada.ca/en/public-health/services/reports-publications/health-promotion-chronic-disease-prevention-canada-research-policy-practice/vol-38-no-9-2018/health-care-utilization-among-people-who-overdosed-from-illegal-drugs-analysis-using-bc-provincial-overdose-cohort.html"/>
              </a:rPr>
              <a:t>poorer health outcomes</a:t>
            </a:r>
            <a:r>
              <a:rPr lang="en-US" sz="2199" b="1">
                <a:solidFill>
                  <a:srgbClr val="000000"/>
                </a:solidFill>
                <a:latin typeface="Open Sauce Bold"/>
                <a:ea typeface="Open Sauce Bold"/>
                <a:cs typeface="Open Sauce Bold"/>
                <a:sym typeface="Open Sauce Bold"/>
              </a:rPr>
              <a:t> and </a:t>
            </a:r>
            <a:r>
              <a:rPr lang="en-US" sz="2199" b="1" u="sng">
                <a:solidFill>
                  <a:srgbClr val="000000"/>
                </a:solidFill>
                <a:latin typeface="Open Sauce Bold"/>
                <a:ea typeface="Open Sauce Bold"/>
                <a:cs typeface="Open Sauce Bold"/>
                <a:sym typeface="Open Sauce Bold"/>
                <a:hlinkClick r:id="rId5" tooltip="https://pmc.ncbi.nlm.nih.gov/articles/PMC9281237/"/>
              </a:rPr>
              <a:t>repeat emergency visits</a:t>
            </a:r>
            <a:r>
              <a:rPr lang="en-US" sz="2199" b="1">
                <a:solidFill>
                  <a:srgbClr val="000000"/>
                </a:solidFill>
                <a:latin typeface="Open Sauce Bold"/>
                <a:ea typeface="Open Sauce Bold"/>
                <a:cs typeface="Open Sauce Bold"/>
                <a:sym typeface="Open Sauce Bold"/>
              </a:rPr>
              <a:t>.</a:t>
            </a:r>
          </a:p>
        </p:txBody>
      </p:sp>
      <p:sp>
        <p:nvSpPr>
          <p:cNvPr id="25" name="Freeform 25"/>
          <p:cNvSpPr/>
          <p:nvPr/>
        </p:nvSpPr>
        <p:spPr>
          <a:xfrm>
            <a:off x="16171938" y="1028700"/>
            <a:ext cx="1193251" cy="485016"/>
          </a:xfrm>
          <a:custGeom>
            <a:avLst/>
            <a:gdLst/>
            <a:ahLst/>
            <a:cxnLst/>
            <a:rect l="l" t="t" r="r" b="b"/>
            <a:pathLst>
              <a:path w="1193251" h="485016">
                <a:moveTo>
                  <a:pt x="0" y="0"/>
                </a:moveTo>
                <a:lnTo>
                  <a:pt x="1193251" y="0"/>
                </a:lnTo>
                <a:lnTo>
                  <a:pt x="1193251" y="485016"/>
                </a:lnTo>
                <a:lnTo>
                  <a:pt x="0" y="485016"/>
                </a:lnTo>
                <a:lnTo>
                  <a:pt x="0" y="0"/>
                </a:lnTo>
                <a:close/>
              </a:path>
            </a:pathLst>
          </a:custGeom>
          <a:blipFill>
            <a:blip r:embed="rId6"/>
            <a:stretch>
              <a:fillRect t="-71968" b="-74054"/>
            </a:stretch>
          </a:blipFill>
        </p:spPr>
        <p:txBody>
          <a:bodyPr/>
          <a:lstStyle/>
          <a:p>
            <a:endParaRPr lang="en-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3626" y="711747"/>
            <a:ext cx="17080749" cy="9003753"/>
            <a:chOff x="0" y="0"/>
            <a:chExt cx="4274726" cy="2218232"/>
          </a:xfrm>
        </p:grpSpPr>
        <p:sp>
          <p:nvSpPr>
            <p:cNvPr id="3" name="Freeform 3"/>
            <p:cNvSpPr/>
            <p:nvPr/>
          </p:nvSpPr>
          <p:spPr>
            <a:xfrm>
              <a:off x="0" y="0"/>
              <a:ext cx="4274726" cy="2218232"/>
            </a:xfrm>
            <a:custGeom>
              <a:avLst/>
              <a:gdLst/>
              <a:ahLst/>
              <a:cxnLst/>
              <a:rect l="l" t="t" r="r" b="b"/>
              <a:pathLst>
                <a:path w="4274726" h="2218232">
                  <a:moveTo>
                    <a:pt x="14051" y="0"/>
                  </a:moveTo>
                  <a:lnTo>
                    <a:pt x="4260675" y="0"/>
                  </a:lnTo>
                  <a:cubicBezTo>
                    <a:pt x="4268435" y="0"/>
                    <a:pt x="4274726" y="6291"/>
                    <a:pt x="4274726" y="14051"/>
                  </a:cubicBezTo>
                  <a:lnTo>
                    <a:pt x="4274726" y="2204181"/>
                  </a:lnTo>
                  <a:cubicBezTo>
                    <a:pt x="4274726" y="2211941"/>
                    <a:pt x="4268435" y="2218232"/>
                    <a:pt x="4260675" y="2218232"/>
                  </a:cubicBezTo>
                  <a:lnTo>
                    <a:pt x="14051" y="2218232"/>
                  </a:lnTo>
                  <a:cubicBezTo>
                    <a:pt x="6291" y="2218232"/>
                    <a:pt x="0" y="2211941"/>
                    <a:pt x="0" y="2204181"/>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237282"/>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338526" y="2039681"/>
            <a:ext cx="15610947" cy="2014354"/>
            <a:chOff x="0" y="0"/>
            <a:chExt cx="4140624" cy="534284"/>
          </a:xfrm>
        </p:grpSpPr>
        <p:sp>
          <p:nvSpPr>
            <p:cNvPr id="6" name="Freeform 6"/>
            <p:cNvSpPr/>
            <p:nvPr/>
          </p:nvSpPr>
          <p:spPr>
            <a:xfrm>
              <a:off x="0" y="0"/>
              <a:ext cx="4140624" cy="534284"/>
            </a:xfrm>
            <a:custGeom>
              <a:avLst/>
              <a:gdLst/>
              <a:ahLst/>
              <a:cxnLst/>
              <a:rect l="l" t="t" r="r" b="b"/>
              <a:pathLst>
                <a:path w="4140624" h="534284">
                  <a:moveTo>
                    <a:pt x="15374" y="0"/>
                  </a:moveTo>
                  <a:lnTo>
                    <a:pt x="4125251" y="0"/>
                  </a:lnTo>
                  <a:cubicBezTo>
                    <a:pt x="4129328" y="0"/>
                    <a:pt x="4133238" y="1620"/>
                    <a:pt x="4136122" y="4503"/>
                  </a:cubicBezTo>
                  <a:cubicBezTo>
                    <a:pt x="4139005" y="7386"/>
                    <a:pt x="4140624" y="11296"/>
                    <a:pt x="4140624" y="15374"/>
                  </a:cubicBezTo>
                  <a:lnTo>
                    <a:pt x="4140624" y="518910"/>
                  </a:lnTo>
                  <a:cubicBezTo>
                    <a:pt x="4140624" y="522988"/>
                    <a:pt x="4139005" y="526898"/>
                    <a:pt x="4136122" y="529781"/>
                  </a:cubicBezTo>
                  <a:cubicBezTo>
                    <a:pt x="4133238" y="532665"/>
                    <a:pt x="4129328" y="534284"/>
                    <a:pt x="4125251" y="534284"/>
                  </a:cubicBezTo>
                  <a:lnTo>
                    <a:pt x="15374" y="534284"/>
                  </a:lnTo>
                  <a:cubicBezTo>
                    <a:pt x="11296" y="534284"/>
                    <a:pt x="7386" y="532665"/>
                    <a:pt x="4503" y="529781"/>
                  </a:cubicBezTo>
                  <a:cubicBezTo>
                    <a:pt x="1620" y="526898"/>
                    <a:pt x="0" y="522988"/>
                    <a:pt x="0" y="518910"/>
                  </a:cubicBezTo>
                  <a:lnTo>
                    <a:pt x="0" y="15374"/>
                  </a:lnTo>
                  <a:cubicBezTo>
                    <a:pt x="0" y="11296"/>
                    <a:pt x="1620" y="7386"/>
                    <a:pt x="4503" y="4503"/>
                  </a:cubicBezTo>
                  <a:cubicBezTo>
                    <a:pt x="7386" y="1620"/>
                    <a:pt x="11296" y="0"/>
                    <a:pt x="15374" y="0"/>
                  </a:cubicBezTo>
                  <a:close/>
                </a:path>
              </a:pathLst>
            </a:custGeom>
            <a:solidFill>
              <a:srgbClr val="01648F"/>
            </a:solidFill>
            <a:ln w="9525" cap="rnd">
              <a:solidFill>
                <a:srgbClr val="000000"/>
              </a:solidFill>
              <a:prstDash val="solid"/>
              <a:round/>
            </a:ln>
          </p:spPr>
          <p:txBody>
            <a:bodyPr/>
            <a:lstStyle/>
            <a:p>
              <a:endParaRPr lang="en-CA"/>
            </a:p>
          </p:txBody>
        </p:sp>
        <p:sp>
          <p:nvSpPr>
            <p:cNvPr id="7" name="TextBox 7"/>
            <p:cNvSpPr txBox="1"/>
            <p:nvPr/>
          </p:nvSpPr>
          <p:spPr>
            <a:xfrm>
              <a:off x="0" y="-19050"/>
              <a:ext cx="4140624" cy="553334"/>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338526" y="4425510"/>
            <a:ext cx="3722745" cy="4832790"/>
            <a:chOff x="0" y="0"/>
            <a:chExt cx="1027981" cy="1334503"/>
          </a:xfrm>
        </p:grpSpPr>
        <p:sp>
          <p:nvSpPr>
            <p:cNvPr id="9" name="Freeform 9"/>
            <p:cNvSpPr/>
            <p:nvPr/>
          </p:nvSpPr>
          <p:spPr>
            <a:xfrm>
              <a:off x="0" y="0"/>
              <a:ext cx="1027981" cy="1334503"/>
            </a:xfrm>
            <a:custGeom>
              <a:avLst/>
              <a:gdLst/>
              <a:ahLst/>
              <a:cxnLst/>
              <a:rect l="l" t="t" r="r" b="b"/>
              <a:pathLst>
                <a:path w="1027981" h="1334503">
                  <a:moveTo>
                    <a:pt x="64468" y="0"/>
                  </a:moveTo>
                  <a:lnTo>
                    <a:pt x="963512" y="0"/>
                  </a:lnTo>
                  <a:cubicBezTo>
                    <a:pt x="999117" y="0"/>
                    <a:pt x="1027981" y="28863"/>
                    <a:pt x="1027981" y="64468"/>
                  </a:cubicBezTo>
                  <a:lnTo>
                    <a:pt x="1027981" y="1270035"/>
                  </a:lnTo>
                  <a:cubicBezTo>
                    <a:pt x="1027981" y="1287133"/>
                    <a:pt x="1021189" y="1303531"/>
                    <a:pt x="1009098" y="1315621"/>
                  </a:cubicBezTo>
                  <a:cubicBezTo>
                    <a:pt x="997008" y="1327711"/>
                    <a:pt x="980610" y="1334503"/>
                    <a:pt x="963512" y="1334503"/>
                  </a:cubicBezTo>
                  <a:lnTo>
                    <a:pt x="64468" y="1334503"/>
                  </a:lnTo>
                  <a:cubicBezTo>
                    <a:pt x="47370" y="1334503"/>
                    <a:pt x="30973" y="1327711"/>
                    <a:pt x="18882" y="1315621"/>
                  </a:cubicBezTo>
                  <a:cubicBezTo>
                    <a:pt x="6792" y="1303531"/>
                    <a:pt x="0" y="1287133"/>
                    <a:pt x="0" y="1270035"/>
                  </a:cubicBezTo>
                  <a:lnTo>
                    <a:pt x="0" y="64468"/>
                  </a:lnTo>
                  <a:cubicBezTo>
                    <a:pt x="0" y="47370"/>
                    <a:pt x="6792" y="30973"/>
                    <a:pt x="18882" y="18882"/>
                  </a:cubicBezTo>
                  <a:cubicBezTo>
                    <a:pt x="30973" y="6792"/>
                    <a:pt x="47370" y="0"/>
                    <a:pt x="64468" y="0"/>
                  </a:cubicBezTo>
                  <a:close/>
                </a:path>
              </a:pathLst>
            </a:custGeom>
            <a:solidFill>
              <a:srgbClr val="FFFFFF"/>
            </a:solidFill>
            <a:ln w="9525" cap="rnd">
              <a:solidFill>
                <a:srgbClr val="000000"/>
              </a:solidFill>
              <a:prstDash val="solid"/>
              <a:round/>
            </a:ln>
          </p:spPr>
          <p:txBody>
            <a:bodyPr/>
            <a:lstStyle/>
            <a:p>
              <a:endParaRPr lang="en-CA"/>
            </a:p>
          </p:txBody>
        </p:sp>
        <p:sp>
          <p:nvSpPr>
            <p:cNvPr id="10" name="TextBox 10"/>
            <p:cNvSpPr txBox="1"/>
            <p:nvPr/>
          </p:nvSpPr>
          <p:spPr>
            <a:xfrm>
              <a:off x="0" y="-19050"/>
              <a:ext cx="1027981" cy="1353553"/>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a:off x="5301260" y="4425510"/>
            <a:ext cx="3722745" cy="4832790"/>
            <a:chOff x="0" y="0"/>
            <a:chExt cx="1027981" cy="1334503"/>
          </a:xfrm>
        </p:grpSpPr>
        <p:sp>
          <p:nvSpPr>
            <p:cNvPr id="12" name="Freeform 12"/>
            <p:cNvSpPr/>
            <p:nvPr/>
          </p:nvSpPr>
          <p:spPr>
            <a:xfrm>
              <a:off x="0" y="0"/>
              <a:ext cx="1027981" cy="1334503"/>
            </a:xfrm>
            <a:custGeom>
              <a:avLst/>
              <a:gdLst/>
              <a:ahLst/>
              <a:cxnLst/>
              <a:rect l="l" t="t" r="r" b="b"/>
              <a:pathLst>
                <a:path w="1027981" h="1334503">
                  <a:moveTo>
                    <a:pt x="64468" y="0"/>
                  </a:moveTo>
                  <a:lnTo>
                    <a:pt x="963512" y="0"/>
                  </a:lnTo>
                  <a:cubicBezTo>
                    <a:pt x="999117" y="0"/>
                    <a:pt x="1027981" y="28863"/>
                    <a:pt x="1027981" y="64468"/>
                  </a:cubicBezTo>
                  <a:lnTo>
                    <a:pt x="1027981" y="1270035"/>
                  </a:lnTo>
                  <a:cubicBezTo>
                    <a:pt x="1027981" y="1287133"/>
                    <a:pt x="1021189" y="1303531"/>
                    <a:pt x="1009098" y="1315621"/>
                  </a:cubicBezTo>
                  <a:cubicBezTo>
                    <a:pt x="997008" y="1327711"/>
                    <a:pt x="980610" y="1334503"/>
                    <a:pt x="963512" y="1334503"/>
                  </a:cubicBezTo>
                  <a:lnTo>
                    <a:pt x="64468" y="1334503"/>
                  </a:lnTo>
                  <a:cubicBezTo>
                    <a:pt x="47370" y="1334503"/>
                    <a:pt x="30973" y="1327711"/>
                    <a:pt x="18882" y="1315621"/>
                  </a:cubicBezTo>
                  <a:cubicBezTo>
                    <a:pt x="6792" y="1303531"/>
                    <a:pt x="0" y="1287133"/>
                    <a:pt x="0" y="1270035"/>
                  </a:cubicBezTo>
                  <a:lnTo>
                    <a:pt x="0" y="64468"/>
                  </a:lnTo>
                  <a:cubicBezTo>
                    <a:pt x="0" y="47370"/>
                    <a:pt x="6792" y="30973"/>
                    <a:pt x="18882" y="18882"/>
                  </a:cubicBezTo>
                  <a:cubicBezTo>
                    <a:pt x="30973" y="6792"/>
                    <a:pt x="47370" y="0"/>
                    <a:pt x="64468" y="0"/>
                  </a:cubicBezTo>
                  <a:close/>
                </a:path>
              </a:pathLst>
            </a:custGeom>
            <a:solidFill>
              <a:srgbClr val="FFFFFF"/>
            </a:solidFill>
            <a:ln w="9525" cap="rnd">
              <a:solidFill>
                <a:srgbClr val="000000"/>
              </a:solidFill>
              <a:prstDash val="solid"/>
              <a:round/>
            </a:ln>
          </p:spPr>
          <p:txBody>
            <a:bodyPr/>
            <a:lstStyle/>
            <a:p>
              <a:endParaRPr lang="en-CA"/>
            </a:p>
          </p:txBody>
        </p:sp>
        <p:sp>
          <p:nvSpPr>
            <p:cNvPr id="13" name="TextBox 13"/>
            <p:cNvSpPr txBox="1"/>
            <p:nvPr/>
          </p:nvSpPr>
          <p:spPr>
            <a:xfrm>
              <a:off x="0" y="-19050"/>
              <a:ext cx="1027981" cy="1353553"/>
            </a:xfrm>
            <a:prstGeom prst="rect">
              <a:avLst/>
            </a:prstGeom>
          </p:spPr>
          <p:txBody>
            <a:bodyPr lIns="50800" tIns="50800" rIns="50800" bIns="50800" rtlCol="0" anchor="ctr"/>
            <a:lstStyle/>
            <a:p>
              <a:pPr algn="ctr">
                <a:lnSpc>
                  <a:spcPts val="2859"/>
                </a:lnSpc>
              </a:pPr>
              <a:endParaRPr/>
            </a:p>
          </p:txBody>
        </p:sp>
      </p:grpSp>
      <p:grpSp>
        <p:nvGrpSpPr>
          <p:cNvPr id="14" name="Group 14"/>
          <p:cNvGrpSpPr/>
          <p:nvPr/>
        </p:nvGrpSpPr>
        <p:grpSpPr>
          <a:xfrm>
            <a:off x="9263995" y="4425510"/>
            <a:ext cx="3722745" cy="4832790"/>
            <a:chOff x="0" y="0"/>
            <a:chExt cx="1027981" cy="1334503"/>
          </a:xfrm>
        </p:grpSpPr>
        <p:sp>
          <p:nvSpPr>
            <p:cNvPr id="15" name="Freeform 15"/>
            <p:cNvSpPr/>
            <p:nvPr/>
          </p:nvSpPr>
          <p:spPr>
            <a:xfrm>
              <a:off x="0" y="0"/>
              <a:ext cx="1027981" cy="1334503"/>
            </a:xfrm>
            <a:custGeom>
              <a:avLst/>
              <a:gdLst/>
              <a:ahLst/>
              <a:cxnLst/>
              <a:rect l="l" t="t" r="r" b="b"/>
              <a:pathLst>
                <a:path w="1027981" h="1334503">
                  <a:moveTo>
                    <a:pt x="64468" y="0"/>
                  </a:moveTo>
                  <a:lnTo>
                    <a:pt x="963512" y="0"/>
                  </a:lnTo>
                  <a:cubicBezTo>
                    <a:pt x="999117" y="0"/>
                    <a:pt x="1027981" y="28863"/>
                    <a:pt x="1027981" y="64468"/>
                  </a:cubicBezTo>
                  <a:lnTo>
                    <a:pt x="1027981" y="1270035"/>
                  </a:lnTo>
                  <a:cubicBezTo>
                    <a:pt x="1027981" y="1287133"/>
                    <a:pt x="1021189" y="1303531"/>
                    <a:pt x="1009098" y="1315621"/>
                  </a:cubicBezTo>
                  <a:cubicBezTo>
                    <a:pt x="997008" y="1327711"/>
                    <a:pt x="980610" y="1334503"/>
                    <a:pt x="963512" y="1334503"/>
                  </a:cubicBezTo>
                  <a:lnTo>
                    <a:pt x="64468" y="1334503"/>
                  </a:lnTo>
                  <a:cubicBezTo>
                    <a:pt x="47370" y="1334503"/>
                    <a:pt x="30973" y="1327711"/>
                    <a:pt x="18882" y="1315621"/>
                  </a:cubicBezTo>
                  <a:cubicBezTo>
                    <a:pt x="6792" y="1303531"/>
                    <a:pt x="0" y="1287133"/>
                    <a:pt x="0" y="1270035"/>
                  </a:cubicBezTo>
                  <a:lnTo>
                    <a:pt x="0" y="64468"/>
                  </a:lnTo>
                  <a:cubicBezTo>
                    <a:pt x="0" y="47370"/>
                    <a:pt x="6792" y="30973"/>
                    <a:pt x="18882" y="18882"/>
                  </a:cubicBezTo>
                  <a:cubicBezTo>
                    <a:pt x="30973" y="6792"/>
                    <a:pt x="47370" y="0"/>
                    <a:pt x="64468" y="0"/>
                  </a:cubicBezTo>
                  <a:close/>
                </a:path>
              </a:pathLst>
            </a:custGeom>
            <a:solidFill>
              <a:srgbClr val="FFFFFF"/>
            </a:solidFill>
            <a:ln w="9525" cap="rnd">
              <a:solidFill>
                <a:srgbClr val="000000"/>
              </a:solidFill>
              <a:prstDash val="solid"/>
              <a:round/>
            </a:ln>
          </p:spPr>
          <p:txBody>
            <a:bodyPr/>
            <a:lstStyle/>
            <a:p>
              <a:endParaRPr lang="en-CA"/>
            </a:p>
          </p:txBody>
        </p:sp>
        <p:sp>
          <p:nvSpPr>
            <p:cNvPr id="16" name="TextBox 16"/>
            <p:cNvSpPr txBox="1"/>
            <p:nvPr/>
          </p:nvSpPr>
          <p:spPr>
            <a:xfrm>
              <a:off x="0" y="-19050"/>
              <a:ext cx="1027981" cy="1353553"/>
            </a:xfrm>
            <a:prstGeom prst="rect">
              <a:avLst/>
            </a:prstGeom>
          </p:spPr>
          <p:txBody>
            <a:bodyPr lIns="50800" tIns="50800" rIns="50800" bIns="50800" rtlCol="0" anchor="ctr"/>
            <a:lstStyle/>
            <a:p>
              <a:pPr algn="ctr">
                <a:lnSpc>
                  <a:spcPts val="2859"/>
                </a:lnSpc>
              </a:pPr>
              <a:endParaRPr/>
            </a:p>
          </p:txBody>
        </p:sp>
      </p:grpSp>
      <p:grpSp>
        <p:nvGrpSpPr>
          <p:cNvPr id="17" name="Group 17"/>
          <p:cNvGrpSpPr/>
          <p:nvPr/>
        </p:nvGrpSpPr>
        <p:grpSpPr>
          <a:xfrm>
            <a:off x="13226729" y="4425510"/>
            <a:ext cx="3722745" cy="4832790"/>
            <a:chOff x="0" y="0"/>
            <a:chExt cx="1027981" cy="1334503"/>
          </a:xfrm>
        </p:grpSpPr>
        <p:sp>
          <p:nvSpPr>
            <p:cNvPr id="18" name="Freeform 18"/>
            <p:cNvSpPr/>
            <p:nvPr/>
          </p:nvSpPr>
          <p:spPr>
            <a:xfrm>
              <a:off x="0" y="0"/>
              <a:ext cx="1027981" cy="1334503"/>
            </a:xfrm>
            <a:custGeom>
              <a:avLst/>
              <a:gdLst/>
              <a:ahLst/>
              <a:cxnLst/>
              <a:rect l="l" t="t" r="r" b="b"/>
              <a:pathLst>
                <a:path w="1027981" h="1334503">
                  <a:moveTo>
                    <a:pt x="64468" y="0"/>
                  </a:moveTo>
                  <a:lnTo>
                    <a:pt x="963512" y="0"/>
                  </a:lnTo>
                  <a:cubicBezTo>
                    <a:pt x="999117" y="0"/>
                    <a:pt x="1027981" y="28863"/>
                    <a:pt x="1027981" y="64468"/>
                  </a:cubicBezTo>
                  <a:lnTo>
                    <a:pt x="1027981" y="1270035"/>
                  </a:lnTo>
                  <a:cubicBezTo>
                    <a:pt x="1027981" y="1287133"/>
                    <a:pt x="1021189" y="1303531"/>
                    <a:pt x="1009098" y="1315621"/>
                  </a:cubicBezTo>
                  <a:cubicBezTo>
                    <a:pt x="997008" y="1327711"/>
                    <a:pt x="980610" y="1334503"/>
                    <a:pt x="963512" y="1334503"/>
                  </a:cubicBezTo>
                  <a:lnTo>
                    <a:pt x="64468" y="1334503"/>
                  </a:lnTo>
                  <a:cubicBezTo>
                    <a:pt x="47370" y="1334503"/>
                    <a:pt x="30973" y="1327711"/>
                    <a:pt x="18882" y="1315621"/>
                  </a:cubicBezTo>
                  <a:cubicBezTo>
                    <a:pt x="6792" y="1303531"/>
                    <a:pt x="0" y="1287133"/>
                    <a:pt x="0" y="1270035"/>
                  </a:cubicBezTo>
                  <a:lnTo>
                    <a:pt x="0" y="64468"/>
                  </a:lnTo>
                  <a:cubicBezTo>
                    <a:pt x="0" y="47370"/>
                    <a:pt x="6792" y="30973"/>
                    <a:pt x="18882" y="18882"/>
                  </a:cubicBezTo>
                  <a:cubicBezTo>
                    <a:pt x="30973" y="6792"/>
                    <a:pt x="47370" y="0"/>
                    <a:pt x="64468" y="0"/>
                  </a:cubicBezTo>
                  <a:close/>
                </a:path>
              </a:pathLst>
            </a:custGeom>
            <a:solidFill>
              <a:srgbClr val="FFFFFF"/>
            </a:solidFill>
            <a:ln w="9525" cap="rnd">
              <a:solidFill>
                <a:srgbClr val="000000"/>
              </a:solidFill>
              <a:prstDash val="solid"/>
              <a:round/>
            </a:ln>
          </p:spPr>
          <p:txBody>
            <a:bodyPr/>
            <a:lstStyle/>
            <a:p>
              <a:endParaRPr lang="en-CA"/>
            </a:p>
          </p:txBody>
        </p:sp>
        <p:sp>
          <p:nvSpPr>
            <p:cNvPr id="19" name="TextBox 19"/>
            <p:cNvSpPr txBox="1"/>
            <p:nvPr/>
          </p:nvSpPr>
          <p:spPr>
            <a:xfrm>
              <a:off x="0" y="-19050"/>
              <a:ext cx="1027981" cy="1353553"/>
            </a:xfrm>
            <a:prstGeom prst="rect">
              <a:avLst/>
            </a:prstGeom>
          </p:spPr>
          <p:txBody>
            <a:bodyPr lIns="50800" tIns="50800" rIns="50800" bIns="50800" rtlCol="0" anchor="ctr"/>
            <a:lstStyle/>
            <a:p>
              <a:pPr algn="ctr">
                <a:lnSpc>
                  <a:spcPts val="2859"/>
                </a:lnSpc>
              </a:pPr>
              <a:endParaRPr/>
            </a:p>
          </p:txBody>
        </p:sp>
      </p:grpSp>
      <p:sp>
        <p:nvSpPr>
          <p:cNvPr id="20" name="AutoShape 20"/>
          <p:cNvSpPr/>
          <p:nvPr/>
        </p:nvSpPr>
        <p:spPr>
          <a:xfrm>
            <a:off x="603627" y="1720593"/>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21" name="Group 21"/>
          <p:cNvGrpSpPr/>
          <p:nvPr/>
        </p:nvGrpSpPr>
        <p:grpSpPr>
          <a:xfrm>
            <a:off x="1028700" y="1091740"/>
            <a:ext cx="263243" cy="26324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24" name="Group 24"/>
          <p:cNvGrpSpPr/>
          <p:nvPr/>
        </p:nvGrpSpPr>
        <p:grpSpPr>
          <a:xfrm>
            <a:off x="1436469" y="1091740"/>
            <a:ext cx="263243" cy="26324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27" name="Group 27"/>
          <p:cNvGrpSpPr/>
          <p:nvPr/>
        </p:nvGrpSpPr>
        <p:grpSpPr>
          <a:xfrm>
            <a:off x="1844238" y="1091740"/>
            <a:ext cx="263243" cy="26324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29" name="TextBox 2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30" name="Freeform 30"/>
          <p:cNvSpPr/>
          <p:nvPr/>
        </p:nvSpPr>
        <p:spPr>
          <a:xfrm>
            <a:off x="2193947" y="5715115"/>
            <a:ext cx="1669039" cy="1435373"/>
          </a:xfrm>
          <a:custGeom>
            <a:avLst/>
            <a:gdLst/>
            <a:ahLst/>
            <a:cxnLst/>
            <a:rect l="l" t="t" r="r" b="b"/>
            <a:pathLst>
              <a:path w="1669039" h="1435373">
                <a:moveTo>
                  <a:pt x="0" y="0"/>
                </a:moveTo>
                <a:lnTo>
                  <a:pt x="1669038" y="0"/>
                </a:lnTo>
                <a:lnTo>
                  <a:pt x="1669038" y="1435373"/>
                </a:lnTo>
                <a:lnTo>
                  <a:pt x="0" y="1435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1" name="Freeform 31"/>
          <p:cNvSpPr/>
          <p:nvPr/>
        </p:nvSpPr>
        <p:spPr>
          <a:xfrm>
            <a:off x="6243157" y="5666392"/>
            <a:ext cx="1579231" cy="1579231"/>
          </a:xfrm>
          <a:custGeom>
            <a:avLst/>
            <a:gdLst/>
            <a:ahLst/>
            <a:cxnLst/>
            <a:rect l="l" t="t" r="r" b="b"/>
            <a:pathLst>
              <a:path w="1579231" h="1579231">
                <a:moveTo>
                  <a:pt x="0" y="0"/>
                </a:moveTo>
                <a:lnTo>
                  <a:pt x="1579230" y="0"/>
                </a:lnTo>
                <a:lnTo>
                  <a:pt x="1579230" y="1579231"/>
                </a:lnTo>
                <a:lnTo>
                  <a:pt x="0" y="1579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32" name="Freeform 32"/>
          <p:cNvSpPr/>
          <p:nvPr/>
        </p:nvSpPr>
        <p:spPr>
          <a:xfrm rot="-825799">
            <a:off x="10411545" y="5508427"/>
            <a:ext cx="1039179" cy="1540562"/>
          </a:xfrm>
          <a:custGeom>
            <a:avLst/>
            <a:gdLst/>
            <a:ahLst/>
            <a:cxnLst/>
            <a:rect l="l" t="t" r="r" b="b"/>
            <a:pathLst>
              <a:path w="1039179" h="1540562">
                <a:moveTo>
                  <a:pt x="0" y="0"/>
                </a:moveTo>
                <a:lnTo>
                  <a:pt x="1039179" y="0"/>
                </a:lnTo>
                <a:lnTo>
                  <a:pt x="1039179" y="1540562"/>
                </a:lnTo>
                <a:lnTo>
                  <a:pt x="0" y="15405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33" name="Freeform 33"/>
          <p:cNvSpPr/>
          <p:nvPr/>
        </p:nvSpPr>
        <p:spPr>
          <a:xfrm>
            <a:off x="14251143" y="5495925"/>
            <a:ext cx="1654563" cy="1654563"/>
          </a:xfrm>
          <a:custGeom>
            <a:avLst/>
            <a:gdLst/>
            <a:ahLst/>
            <a:cxnLst/>
            <a:rect l="l" t="t" r="r" b="b"/>
            <a:pathLst>
              <a:path w="1654563" h="1654563">
                <a:moveTo>
                  <a:pt x="0" y="0"/>
                </a:moveTo>
                <a:lnTo>
                  <a:pt x="1654563" y="0"/>
                </a:lnTo>
                <a:lnTo>
                  <a:pt x="1654563" y="1654563"/>
                </a:lnTo>
                <a:lnTo>
                  <a:pt x="0" y="16545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34" name="TextBox 34"/>
          <p:cNvSpPr txBox="1"/>
          <p:nvPr/>
        </p:nvSpPr>
        <p:spPr>
          <a:xfrm>
            <a:off x="1740587" y="2141195"/>
            <a:ext cx="11401430" cy="1133515"/>
          </a:xfrm>
          <a:prstGeom prst="rect">
            <a:avLst/>
          </a:prstGeom>
        </p:spPr>
        <p:txBody>
          <a:bodyPr lIns="0" tIns="0" rIns="0" bIns="0" rtlCol="0" anchor="t">
            <a:spAutoFit/>
          </a:bodyPr>
          <a:lstStyle/>
          <a:p>
            <a:pPr algn="l">
              <a:lnSpc>
                <a:spcPts val="9600"/>
              </a:lnSpc>
            </a:pPr>
            <a:r>
              <a:rPr lang="en-US" sz="7200" dirty="0">
                <a:solidFill>
                  <a:srgbClr val="FFFFFF"/>
                </a:solidFill>
                <a:latin typeface="Arial"/>
                <a:ea typeface="Arial"/>
                <a:cs typeface="Arial"/>
                <a:sym typeface="Arial"/>
              </a:rPr>
              <a:t>Key Objectives</a:t>
            </a:r>
          </a:p>
        </p:txBody>
      </p:sp>
      <p:sp>
        <p:nvSpPr>
          <p:cNvPr id="35" name="TextBox 35"/>
          <p:cNvSpPr txBox="1"/>
          <p:nvPr/>
        </p:nvSpPr>
        <p:spPr>
          <a:xfrm>
            <a:off x="1740587" y="3408240"/>
            <a:ext cx="11401430" cy="550545"/>
          </a:xfrm>
          <a:prstGeom prst="rect">
            <a:avLst/>
          </a:prstGeom>
        </p:spPr>
        <p:txBody>
          <a:bodyPr lIns="0" tIns="0" rIns="0" bIns="0" rtlCol="0" anchor="t">
            <a:spAutoFit/>
          </a:bodyPr>
          <a:lstStyle/>
          <a:p>
            <a:pPr algn="l">
              <a:lnSpc>
                <a:spcPts val="4199"/>
              </a:lnSpc>
            </a:pPr>
            <a:r>
              <a:rPr lang="en-US" sz="2799">
                <a:solidFill>
                  <a:srgbClr val="FFFFFF"/>
                </a:solidFill>
                <a:latin typeface="Arial"/>
                <a:ea typeface="Arial"/>
                <a:cs typeface="Arial"/>
                <a:sym typeface="Arial"/>
              </a:rPr>
              <a:t>What do I need to do?</a:t>
            </a:r>
          </a:p>
        </p:txBody>
      </p:sp>
      <p:sp>
        <p:nvSpPr>
          <p:cNvPr id="36" name="TextBox 36"/>
          <p:cNvSpPr txBox="1"/>
          <p:nvPr/>
        </p:nvSpPr>
        <p:spPr>
          <a:xfrm>
            <a:off x="1518151" y="4440842"/>
            <a:ext cx="3364010" cy="863600"/>
          </a:xfrm>
          <a:prstGeom prst="rect">
            <a:avLst/>
          </a:prstGeom>
        </p:spPr>
        <p:txBody>
          <a:bodyPr lIns="0" tIns="0" rIns="0" bIns="0" rtlCol="0" anchor="t">
            <a:spAutoFit/>
          </a:bodyPr>
          <a:lstStyle/>
          <a:p>
            <a:pPr marL="0" lvl="0" indent="0" algn="ctr">
              <a:lnSpc>
                <a:spcPts val="3250"/>
              </a:lnSpc>
              <a:spcBef>
                <a:spcPct val="0"/>
              </a:spcBef>
            </a:pPr>
            <a:r>
              <a:rPr lang="en-US" sz="2500" b="1">
                <a:solidFill>
                  <a:srgbClr val="000000"/>
                </a:solidFill>
                <a:latin typeface="Arial Bold"/>
                <a:ea typeface="Arial Bold"/>
                <a:cs typeface="Arial Bold"/>
                <a:sym typeface="Arial Bold"/>
              </a:rPr>
              <a:t>Check In with Patients</a:t>
            </a:r>
          </a:p>
        </p:txBody>
      </p:sp>
      <p:sp>
        <p:nvSpPr>
          <p:cNvPr id="37" name="TextBox 37"/>
          <p:cNvSpPr txBox="1"/>
          <p:nvPr/>
        </p:nvSpPr>
        <p:spPr>
          <a:xfrm>
            <a:off x="1436469" y="7457185"/>
            <a:ext cx="3624802" cy="1754505"/>
          </a:xfrm>
          <a:prstGeom prst="rect">
            <a:avLst/>
          </a:prstGeom>
        </p:spPr>
        <p:txBody>
          <a:bodyPr lIns="0" tIns="0" rIns="0" bIns="0" rtlCol="0" anchor="t">
            <a:spAutoFit/>
          </a:bodyPr>
          <a:lstStyle/>
          <a:p>
            <a:pPr marL="0" lvl="0" indent="0" algn="ctr">
              <a:lnSpc>
                <a:spcPts val="2730"/>
              </a:lnSpc>
              <a:spcBef>
                <a:spcPct val="0"/>
              </a:spcBef>
            </a:pPr>
            <a:r>
              <a:rPr lang="en-US" sz="2100">
                <a:solidFill>
                  <a:srgbClr val="000000"/>
                </a:solidFill>
                <a:latin typeface="Arial"/>
                <a:ea typeface="Arial"/>
                <a:cs typeface="Arial"/>
                <a:sym typeface="Arial"/>
              </a:rPr>
              <a:t>Ask all patients about substance use. Offer naloxone kits, safer use kits and education </a:t>
            </a:r>
            <a:r>
              <a:rPr lang="en-US" sz="2100" b="1">
                <a:solidFill>
                  <a:srgbClr val="000000"/>
                </a:solidFill>
                <a:latin typeface="Arial Bold"/>
                <a:ea typeface="Arial Bold"/>
                <a:cs typeface="Arial Bold"/>
                <a:sym typeface="Arial Bold"/>
              </a:rPr>
              <a:t>to reduce risk</a:t>
            </a:r>
            <a:r>
              <a:rPr lang="en-US" sz="2100">
                <a:solidFill>
                  <a:srgbClr val="000000"/>
                </a:solidFill>
                <a:latin typeface="Arial"/>
                <a:ea typeface="Arial"/>
                <a:cs typeface="Arial"/>
                <a:sym typeface="Arial"/>
              </a:rPr>
              <a:t> such as overdose.</a:t>
            </a:r>
          </a:p>
        </p:txBody>
      </p:sp>
      <p:sp>
        <p:nvSpPr>
          <p:cNvPr id="38" name="TextBox 38"/>
          <p:cNvSpPr txBox="1"/>
          <p:nvPr/>
        </p:nvSpPr>
        <p:spPr>
          <a:xfrm>
            <a:off x="5484560" y="4440842"/>
            <a:ext cx="3096424" cy="863600"/>
          </a:xfrm>
          <a:prstGeom prst="rect">
            <a:avLst/>
          </a:prstGeom>
        </p:spPr>
        <p:txBody>
          <a:bodyPr lIns="0" tIns="0" rIns="0" bIns="0" rtlCol="0" anchor="t">
            <a:spAutoFit/>
          </a:bodyPr>
          <a:lstStyle/>
          <a:p>
            <a:pPr marL="0" lvl="0" indent="0" algn="ctr">
              <a:lnSpc>
                <a:spcPts val="3250"/>
              </a:lnSpc>
              <a:spcBef>
                <a:spcPct val="0"/>
              </a:spcBef>
            </a:pPr>
            <a:r>
              <a:rPr lang="en-US" sz="2500" b="1">
                <a:solidFill>
                  <a:srgbClr val="000000"/>
                </a:solidFill>
                <a:latin typeface="Arial Bold"/>
                <a:ea typeface="Arial Bold"/>
                <a:cs typeface="Arial Bold"/>
                <a:sym typeface="Arial Bold"/>
              </a:rPr>
              <a:t>Withdrawal Management</a:t>
            </a:r>
          </a:p>
        </p:txBody>
      </p:sp>
      <p:sp>
        <p:nvSpPr>
          <p:cNvPr id="39" name="TextBox 39"/>
          <p:cNvSpPr txBox="1"/>
          <p:nvPr/>
        </p:nvSpPr>
        <p:spPr>
          <a:xfrm>
            <a:off x="5484560" y="7628635"/>
            <a:ext cx="3360334" cy="1068705"/>
          </a:xfrm>
          <a:prstGeom prst="rect">
            <a:avLst/>
          </a:prstGeom>
        </p:spPr>
        <p:txBody>
          <a:bodyPr lIns="0" tIns="0" rIns="0" bIns="0" rtlCol="0" anchor="t">
            <a:spAutoFit/>
          </a:bodyPr>
          <a:lstStyle/>
          <a:p>
            <a:pPr marL="0" lvl="0" indent="0" algn="ctr">
              <a:lnSpc>
                <a:spcPts val="2730"/>
              </a:lnSpc>
              <a:spcBef>
                <a:spcPct val="0"/>
              </a:spcBef>
            </a:pPr>
            <a:r>
              <a:rPr lang="en-US" sz="2100">
                <a:solidFill>
                  <a:srgbClr val="000000"/>
                </a:solidFill>
                <a:latin typeface="Arial"/>
                <a:ea typeface="Arial"/>
                <a:cs typeface="Arial"/>
                <a:sym typeface="Arial"/>
              </a:rPr>
              <a:t>Identify and respond to withdrawal symptoms early </a:t>
            </a:r>
            <a:r>
              <a:rPr lang="en-US" sz="2100" b="1">
                <a:solidFill>
                  <a:srgbClr val="000000"/>
                </a:solidFill>
                <a:latin typeface="Arial Bold"/>
                <a:ea typeface="Arial Bold"/>
                <a:cs typeface="Arial Bold"/>
                <a:sym typeface="Arial Bold"/>
              </a:rPr>
              <a:t>to improve care retention</a:t>
            </a:r>
          </a:p>
        </p:txBody>
      </p:sp>
      <p:sp>
        <p:nvSpPr>
          <p:cNvPr id="40" name="TextBox 40"/>
          <p:cNvSpPr txBox="1"/>
          <p:nvPr/>
        </p:nvSpPr>
        <p:spPr>
          <a:xfrm>
            <a:off x="9529343" y="4432838"/>
            <a:ext cx="3192049" cy="863600"/>
          </a:xfrm>
          <a:prstGeom prst="rect">
            <a:avLst/>
          </a:prstGeom>
        </p:spPr>
        <p:txBody>
          <a:bodyPr lIns="0" tIns="0" rIns="0" bIns="0" rtlCol="0" anchor="t">
            <a:spAutoFit/>
          </a:bodyPr>
          <a:lstStyle/>
          <a:p>
            <a:pPr marL="0" lvl="0" indent="0" algn="ctr">
              <a:lnSpc>
                <a:spcPts val="3250"/>
              </a:lnSpc>
              <a:spcBef>
                <a:spcPct val="0"/>
              </a:spcBef>
            </a:pPr>
            <a:r>
              <a:rPr lang="en-US" sz="2500" b="1">
                <a:solidFill>
                  <a:srgbClr val="000000"/>
                </a:solidFill>
                <a:latin typeface="Arial Bold"/>
                <a:ea typeface="Arial Bold"/>
                <a:cs typeface="Arial Bold"/>
                <a:sym typeface="Arial Bold"/>
              </a:rPr>
              <a:t>OAT Initiaition &amp; Maintenance</a:t>
            </a:r>
          </a:p>
        </p:txBody>
      </p:sp>
      <p:sp>
        <p:nvSpPr>
          <p:cNvPr id="41" name="TextBox 41"/>
          <p:cNvSpPr txBox="1"/>
          <p:nvPr/>
        </p:nvSpPr>
        <p:spPr>
          <a:xfrm>
            <a:off x="9418841" y="7426604"/>
            <a:ext cx="3336231" cy="1754505"/>
          </a:xfrm>
          <a:prstGeom prst="rect">
            <a:avLst/>
          </a:prstGeom>
        </p:spPr>
        <p:txBody>
          <a:bodyPr lIns="0" tIns="0" rIns="0" bIns="0" rtlCol="0" anchor="t">
            <a:spAutoFit/>
          </a:bodyPr>
          <a:lstStyle/>
          <a:p>
            <a:pPr marL="0" lvl="0" indent="0" algn="ctr">
              <a:lnSpc>
                <a:spcPts val="2730"/>
              </a:lnSpc>
              <a:spcBef>
                <a:spcPct val="0"/>
              </a:spcBef>
            </a:pPr>
            <a:r>
              <a:rPr lang="en-US" sz="2100">
                <a:solidFill>
                  <a:srgbClr val="000000"/>
                </a:solidFill>
                <a:latin typeface="Arial"/>
                <a:ea typeface="Arial"/>
                <a:cs typeface="Arial"/>
                <a:sym typeface="Arial"/>
              </a:rPr>
              <a:t>Administer OAT, assess pre and post opioid doses using POSS </a:t>
            </a:r>
            <a:r>
              <a:rPr lang="en-US" sz="2100" b="1">
                <a:solidFill>
                  <a:srgbClr val="000000"/>
                </a:solidFill>
                <a:latin typeface="Arial Bold"/>
                <a:ea typeface="Arial Bold"/>
                <a:cs typeface="Arial Bold"/>
                <a:sym typeface="Arial Bold"/>
              </a:rPr>
              <a:t>to gain confidence</a:t>
            </a:r>
            <a:r>
              <a:rPr lang="en-US" sz="2100">
                <a:solidFill>
                  <a:srgbClr val="000000"/>
                </a:solidFill>
                <a:latin typeface="Arial"/>
                <a:ea typeface="Arial"/>
                <a:cs typeface="Arial"/>
                <a:sym typeface="Arial"/>
              </a:rPr>
              <a:t> with evidence based treatments. </a:t>
            </a:r>
          </a:p>
        </p:txBody>
      </p:sp>
      <p:sp>
        <p:nvSpPr>
          <p:cNvPr id="42" name="TextBox 42"/>
          <p:cNvSpPr txBox="1"/>
          <p:nvPr/>
        </p:nvSpPr>
        <p:spPr>
          <a:xfrm>
            <a:off x="13403525" y="4540885"/>
            <a:ext cx="3218063" cy="454025"/>
          </a:xfrm>
          <a:prstGeom prst="rect">
            <a:avLst/>
          </a:prstGeom>
        </p:spPr>
        <p:txBody>
          <a:bodyPr lIns="0" tIns="0" rIns="0" bIns="0" rtlCol="0" anchor="t">
            <a:spAutoFit/>
          </a:bodyPr>
          <a:lstStyle/>
          <a:p>
            <a:pPr marL="0" lvl="0" indent="0" algn="ctr">
              <a:lnSpc>
                <a:spcPts val="3250"/>
              </a:lnSpc>
              <a:spcBef>
                <a:spcPct val="0"/>
              </a:spcBef>
            </a:pPr>
            <a:r>
              <a:rPr lang="en-US" sz="2500" b="1">
                <a:solidFill>
                  <a:srgbClr val="000000"/>
                </a:solidFill>
                <a:latin typeface="Arial Bold"/>
                <a:ea typeface="Arial Bold"/>
                <a:cs typeface="Arial Bold"/>
                <a:sym typeface="Arial Bold"/>
              </a:rPr>
              <a:t>Connect to Care</a:t>
            </a:r>
          </a:p>
        </p:txBody>
      </p:sp>
      <p:sp>
        <p:nvSpPr>
          <p:cNvPr id="43" name="TextBox 43"/>
          <p:cNvSpPr txBox="1"/>
          <p:nvPr/>
        </p:nvSpPr>
        <p:spPr>
          <a:xfrm>
            <a:off x="13405840" y="7457185"/>
            <a:ext cx="3404424" cy="1411605"/>
          </a:xfrm>
          <a:prstGeom prst="rect">
            <a:avLst/>
          </a:prstGeom>
        </p:spPr>
        <p:txBody>
          <a:bodyPr lIns="0" tIns="0" rIns="0" bIns="0" rtlCol="0" anchor="t">
            <a:spAutoFit/>
          </a:bodyPr>
          <a:lstStyle/>
          <a:p>
            <a:pPr marL="0" lvl="0" indent="0" algn="ctr">
              <a:lnSpc>
                <a:spcPts val="2730"/>
              </a:lnSpc>
              <a:spcBef>
                <a:spcPct val="0"/>
              </a:spcBef>
            </a:pPr>
            <a:r>
              <a:rPr lang="en-US" sz="2100">
                <a:solidFill>
                  <a:srgbClr val="000000"/>
                </a:solidFill>
                <a:latin typeface="Arial"/>
                <a:ea typeface="Arial"/>
                <a:cs typeface="Arial"/>
                <a:sym typeface="Arial"/>
              </a:rPr>
              <a:t>Inform patients about community resources after leaving ED </a:t>
            </a:r>
            <a:r>
              <a:rPr lang="en-US" sz="2100" b="1">
                <a:solidFill>
                  <a:srgbClr val="000000"/>
                </a:solidFill>
                <a:latin typeface="Arial Bold"/>
                <a:ea typeface="Arial Bold"/>
                <a:cs typeface="Arial Bold"/>
                <a:sym typeface="Arial Bold"/>
              </a:rPr>
              <a:t>to improve connection to supports.</a:t>
            </a:r>
          </a:p>
        </p:txBody>
      </p:sp>
      <p:sp>
        <p:nvSpPr>
          <p:cNvPr id="44" name="Freeform 44"/>
          <p:cNvSpPr/>
          <p:nvPr/>
        </p:nvSpPr>
        <p:spPr>
          <a:xfrm>
            <a:off x="16171938" y="1028700"/>
            <a:ext cx="1193251" cy="485016"/>
          </a:xfrm>
          <a:custGeom>
            <a:avLst/>
            <a:gdLst/>
            <a:ahLst/>
            <a:cxnLst/>
            <a:rect l="l" t="t" r="r" b="b"/>
            <a:pathLst>
              <a:path w="1193251" h="485016">
                <a:moveTo>
                  <a:pt x="0" y="0"/>
                </a:moveTo>
                <a:lnTo>
                  <a:pt x="1193251" y="0"/>
                </a:lnTo>
                <a:lnTo>
                  <a:pt x="1193251" y="485016"/>
                </a:lnTo>
                <a:lnTo>
                  <a:pt x="0" y="485016"/>
                </a:lnTo>
                <a:lnTo>
                  <a:pt x="0" y="0"/>
                </a:lnTo>
                <a:close/>
              </a:path>
            </a:pathLst>
          </a:custGeom>
          <a:blipFill>
            <a:blip r:embed="rId11"/>
            <a:stretch>
              <a:fillRect t="-71968" b="-74054"/>
            </a:stretch>
          </a:blipFill>
        </p:spPr>
        <p:txBody>
          <a:bodyPr/>
          <a:lstStyle/>
          <a:p>
            <a:endParaRPr lang="en-CA"/>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607981" y="711748"/>
            <a:ext cx="17080749" cy="8863506"/>
            <a:chOff x="0" y="0"/>
            <a:chExt cx="4274726" cy="2218232"/>
          </a:xfrm>
        </p:grpSpPr>
        <p:sp>
          <p:nvSpPr>
            <p:cNvPr id="3" name="Freeform 3"/>
            <p:cNvSpPr/>
            <p:nvPr/>
          </p:nvSpPr>
          <p:spPr>
            <a:xfrm>
              <a:off x="0" y="0"/>
              <a:ext cx="4274726" cy="2218232"/>
            </a:xfrm>
            <a:custGeom>
              <a:avLst/>
              <a:gdLst/>
              <a:ahLst/>
              <a:cxnLst/>
              <a:rect l="l" t="t" r="r" b="b"/>
              <a:pathLst>
                <a:path w="4274726" h="2218232">
                  <a:moveTo>
                    <a:pt x="14051" y="0"/>
                  </a:moveTo>
                  <a:lnTo>
                    <a:pt x="4260675" y="0"/>
                  </a:lnTo>
                  <a:cubicBezTo>
                    <a:pt x="4268435" y="0"/>
                    <a:pt x="4274726" y="6291"/>
                    <a:pt x="4274726" y="14051"/>
                  </a:cubicBezTo>
                  <a:lnTo>
                    <a:pt x="4274726" y="2204181"/>
                  </a:lnTo>
                  <a:cubicBezTo>
                    <a:pt x="4274726" y="2211941"/>
                    <a:pt x="4268435" y="2218232"/>
                    <a:pt x="4260675" y="2218232"/>
                  </a:cubicBezTo>
                  <a:lnTo>
                    <a:pt x="14051" y="2218232"/>
                  </a:lnTo>
                  <a:cubicBezTo>
                    <a:pt x="6291" y="2218232"/>
                    <a:pt x="0" y="2211941"/>
                    <a:pt x="0" y="2204181"/>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237282"/>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187742" y="1151278"/>
            <a:ext cx="7497198" cy="1979887"/>
            <a:chOff x="0" y="0"/>
            <a:chExt cx="2233631" cy="589865"/>
          </a:xfrm>
        </p:grpSpPr>
        <p:sp>
          <p:nvSpPr>
            <p:cNvPr id="6" name="Freeform 6"/>
            <p:cNvSpPr/>
            <p:nvPr/>
          </p:nvSpPr>
          <p:spPr>
            <a:xfrm>
              <a:off x="0" y="0"/>
              <a:ext cx="2233631" cy="589865"/>
            </a:xfrm>
            <a:custGeom>
              <a:avLst/>
              <a:gdLst/>
              <a:ahLst/>
              <a:cxnLst/>
              <a:rect l="l" t="t" r="r" b="b"/>
              <a:pathLst>
                <a:path w="2233631" h="589865">
                  <a:moveTo>
                    <a:pt x="32012" y="0"/>
                  </a:moveTo>
                  <a:lnTo>
                    <a:pt x="2201620" y="0"/>
                  </a:lnTo>
                  <a:cubicBezTo>
                    <a:pt x="2219299" y="0"/>
                    <a:pt x="2233631" y="14332"/>
                    <a:pt x="2233631" y="32012"/>
                  </a:cubicBezTo>
                  <a:lnTo>
                    <a:pt x="2233631" y="557854"/>
                  </a:lnTo>
                  <a:cubicBezTo>
                    <a:pt x="2233631" y="566344"/>
                    <a:pt x="2230259" y="574486"/>
                    <a:pt x="2224256" y="580489"/>
                  </a:cubicBezTo>
                  <a:cubicBezTo>
                    <a:pt x="2218252" y="586493"/>
                    <a:pt x="2210110" y="589865"/>
                    <a:pt x="2201620" y="589865"/>
                  </a:cubicBezTo>
                  <a:lnTo>
                    <a:pt x="32012" y="589865"/>
                  </a:lnTo>
                  <a:cubicBezTo>
                    <a:pt x="14332" y="589865"/>
                    <a:pt x="0" y="575533"/>
                    <a:pt x="0" y="557854"/>
                  </a:cubicBezTo>
                  <a:lnTo>
                    <a:pt x="0" y="32012"/>
                  </a:lnTo>
                  <a:cubicBezTo>
                    <a:pt x="0" y="23522"/>
                    <a:pt x="3373" y="15379"/>
                    <a:pt x="9376" y="9376"/>
                  </a:cubicBezTo>
                  <a:cubicBezTo>
                    <a:pt x="15379" y="3373"/>
                    <a:pt x="23522" y="0"/>
                    <a:pt x="32012" y="0"/>
                  </a:cubicBezTo>
                  <a:close/>
                </a:path>
              </a:pathLst>
            </a:custGeom>
            <a:solidFill>
              <a:srgbClr val="01648F"/>
            </a:solidFill>
            <a:ln w="9525" cap="rnd">
              <a:solidFill>
                <a:srgbClr val="000000"/>
              </a:solidFill>
              <a:prstDash val="solid"/>
              <a:round/>
            </a:ln>
          </p:spPr>
          <p:txBody>
            <a:bodyPr/>
            <a:lstStyle/>
            <a:p>
              <a:endParaRPr lang="en-CA"/>
            </a:p>
          </p:txBody>
        </p:sp>
        <p:sp>
          <p:nvSpPr>
            <p:cNvPr id="7" name="TextBox 7"/>
            <p:cNvSpPr txBox="1"/>
            <p:nvPr/>
          </p:nvSpPr>
          <p:spPr>
            <a:xfrm>
              <a:off x="0" y="-19050"/>
              <a:ext cx="2233631" cy="608915"/>
            </a:xfrm>
            <a:prstGeom prst="rect">
              <a:avLst/>
            </a:prstGeom>
          </p:spPr>
          <p:txBody>
            <a:bodyPr lIns="50800" tIns="50800" rIns="50800" bIns="50800" rtlCol="0" anchor="ctr"/>
            <a:lstStyle/>
            <a:p>
              <a:pPr algn="ctr">
                <a:lnSpc>
                  <a:spcPts val="2859"/>
                </a:lnSpc>
              </a:pPr>
              <a:endParaRPr/>
            </a:p>
          </p:txBody>
        </p:sp>
      </p:grpSp>
      <p:sp>
        <p:nvSpPr>
          <p:cNvPr id="8" name="TextBox 8"/>
          <p:cNvSpPr txBox="1"/>
          <p:nvPr/>
        </p:nvSpPr>
        <p:spPr>
          <a:xfrm>
            <a:off x="1324929" y="3675344"/>
            <a:ext cx="7203776" cy="1341120"/>
          </a:xfrm>
          <a:prstGeom prst="rect">
            <a:avLst/>
          </a:prstGeom>
        </p:spPr>
        <p:txBody>
          <a:bodyPr lIns="0" tIns="0" rIns="0" bIns="0" rtlCol="0" anchor="t">
            <a:spAutoFit/>
          </a:bodyPr>
          <a:lstStyle/>
          <a:p>
            <a:pPr marL="0" lvl="0" indent="0" algn="l">
              <a:lnSpc>
                <a:spcPts val="5069"/>
              </a:lnSpc>
              <a:spcBef>
                <a:spcPct val="0"/>
              </a:spcBef>
            </a:pPr>
            <a:r>
              <a:rPr lang="en-US" sz="3899">
                <a:solidFill>
                  <a:srgbClr val="000000"/>
                </a:solidFill>
                <a:latin typeface="Arial"/>
                <a:ea typeface="Arial"/>
                <a:cs typeface="Arial"/>
                <a:sym typeface="Arial"/>
              </a:rPr>
              <a:t>There are </a:t>
            </a:r>
            <a:r>
              <a:rPr lang="en-US" sz="3899" b="1">
                <a:solidFill>
                  <a:srgbClr val="000000"/>
                </a:solidFill>
                <a:latin typeface="Arial Bold"/>
                <a:ea typeface="Arial Bold"/>
                <a:cs typeface="Arial Bold"/>
                <a:sym typeface="Arial Bold"/>
              </a:rPr>
              <a:t>8 protocols</a:t>
            </a:r>
            <a:r>
              <a:rPr lang="en-US" sz="3899">
                <a:solidFill>
                  <a:srgbClr val="000000"/>
                </a:solidFill>
                <a:latin typeface="Arial"/>
                <a:ea typeface="Arial"/>
                <a:cs typeface="Arial"/>
                <a:sym typeface="Arial"/>
              </a:rPr>
              <a:t> to help inform and guide your practice.</a:t>
            </a:r>
          </a:p>
        </p:txBody>
      </p:sp>
      <p:sp>
        <p:nvSpPr>
          <p:cNvPr id="9" name="TextBox 9"/>
          <p:cNvSpPr txBox="1"/>
          <p:nvPr/>
        </p:nvSpPr>
        <p:spPr>
          <a:xfrm>
            <a:off x="1437723" y="1257300"/>
            <a:ext cx="3885620" cy="1066800"/>
          </a:xfrm>
          <a:prstGeom prst="rect">
            <a:avLst/>
          </a:prstGeom>
        </p:spPr>
        <p:txBody>
          <a:bodyPr lIns="0" tIns="0" rIns="0" bIns="0" rtlCol="0" anchor="t">
            <a:spAutoFit/>
          </a:bodyPr>
          <a:lstStyle/>
          <a:p>
            <a:pPr algn="l">
              <a:lnSpc>
                <a:spcPts val="7419"/>
              </a:lnSpc>
            </a:pPr>
            <a:r>
              <a:rPr lang="en-US" sz="6182" dirty="0">
                <a:solidFill>
                  <a:srgbClr val="FFFFFF"/>
                </a:solidFill>
                <a:latin typeface="Arial"/>
                <a:ea typeface="Arial"/>
                <a:cs typeface="Arial"/>
                <a:sym typeface="Arial"/>
              </a:rPr>
              <a:t>Protocols</a:t>
            </a:r>
          </a:p>
        </p:txBody>
      </p:sp>
      <p:sp>
        <p:nvSpPr>
          <p:cNvPr id="10" name="TextBox 10"/>
          <p:cNvSpPr txBox="1"/>
          <p:nvPr/>
        </p:nvSpPr>
        <p:spPr>
          <a:xfrm>
            <a:off x="1371600" y="2264633"/>
            <a:ext cx="5243605" cy="670561"/>
          </a:xfrm>
          <a:prstGeom prst="rect">
            <a:avLst/>
          </a:prstGeom>
        </p:spPr>
        <p:txBody>
          <a:bodyPr lIns="0" tIns="0" rIns="0" bIns="0" rtlCol="0" anchor="t">
            <a:spAutoFit/>
          </a:bodyPr>
          <a:lstStyle/>
          <a:p>
            <a:pPr algn="l">
              <a:lnSpc>
                <a:spcPts val="5099"/>
              </a:lnSpc>
            </a:pPr>
            <a:r>
              <a:rPr lang="en-US" sz="3399" dirty="0">
                <a:solidFill>
                  <a:srgbClr val="FFFFFF"/>
                </a:solidFill>
                <a:latin typeface="Arial"/>
                <a:ea typeface="Arial"/>
                <a:cs typeface="Arial"/>
                <a:sym typeface="Arial"/>
              </a:rPr>
              <a:t>What do I need to know?</a:t>
            </a:r>
          </a:p>
        </p:txBody>
      </p:sp>
      <p:grpSp>
        <p:nvGrpSpPr>
          <p:cNvPr id="11" name="Group 11"/>
          <p:cNvGrpSpPr/>
          <p:nvPr/>
        </p:nvGrpSpPr>
        <p:grpSpPr>
          <a:xfrm>
            <a:off x="8980893" y="711747"/>
            <a:ext cx="8707784" cy="8863507"/>
            <a:chOff x="0" y="0"/>
            <a:chExt cx="2179260" cy="2218232"/>
          </a:xfrm>
        </p:grpSpPr>
        <p:sp>
          <p:nvSpPr>
            <p:cNvPr id="12" name="Freeform 12"/>
            <p:cNvSpPr/>
            <p:nvPr/>
          </p:nvSpPr>
          <p:spPr>
            <a:xfrm>
              <a:off x="0" y="0"/>
              <a:ext cx="2179260" cy="2218232"/>
            </a:xfrm>
            <a:custGeom>
              <a:avLst/>
              <a:gdLst/>
              <a:ahLst/>
              <a:cxnLst/>
              <a:rect l="l" t="t" r="r" b="b"/>
              <a:pathLst>
                <a:path w="2179260" h="2218232">
                  <a:moveTo>
                    <a:pt x="27561" y="0"/>
                  </a:moveTo>
                  <a:lnTo>
                    <a:pt x="2151698" y="0"/>
                  </a:lnTo>
                  <a:cubicBezTo>
                    <a:pt x="2159008" y="0"/>
                    <a:pt x="2166018" y="2904"/>
                    <a:pt x="2171187" y="8073"/>
                  </a:cubicBezTo>
                  <a:cubicBezTo>
                    <a:pt x="2176356" y="13241"/>
                    <a:pt x="2179260" y="20252"/>
                    <a:pt x="2179260" y="27561"/>
                  </a:cubicBezTo>
                  <a:lnTo>
                    <a:pt x="2179260" y="2190670"/>
                  </a:lnTo>
                  <a:cubicBezTo>
                    <a:pt x="2179260" y="2197980"/>
                    <a:pt x="2176356" y="2204990"/>
                    <a:pt x="2171187" y="2210159"/>
                  </a:cubicBezTo>
                  <a:cubicBezTo>
                    <a:pt x="2166018" y="2215328"/>
                    <a:pt x="2159008" y="2218232"/>
                    <a:pt x="2151698" y="2218232"/>
                  </a:cubicBezTo>
                  <a:lnTo>
                    <a:pt x="27561" y="2218232"/>
                  </a:lnTo>
                  <a:cubicBezTo>
                    <a:pt x="20252" y="2218232"/>
                    <a:pt x="13241" y="2215328"/>
                    <a:pt x="8073" y="2210159"/>
                  </a:cubicBezTo>
                  <a:cubicBezTo>
                    <a:pt x="2904" y="2204990"/>
                    <a:pt x="0" y="2197980"/>
                    <a:pt x="0" y="2190670"/>
                  </a:cubicBezTo>
                  <a:lnTo>
                    <a:pt x="0" y="27561"/>
                  </a:lnTo>
                  <a:cubicBezTo>
                    <a:pt x="0" y="20252"/>
                    <a:pt x="2904" y="13241"/>
                    <a:pt x="8073" y="8073"/>
                  </a:cubicBezTo>
                  <a:cubicBezTo>
                    <a:pt x="13241" y="2904"/>
                    <a:pt x="20252" y="0"/>
                    <a:pt x="27561" y="0"/>
                  </a:cubicBezTo>
                  <a:close/>
                </a:path>
              </a:pathLst>
            </a:custGeom>
            <a:solidFill>
              <a:srgbClr val="FFFFFF"/>
            </a:solidFill>
            <a:ln w="9525" cap="rnd">
              <a:solidFill>
                <a:srgbClr val="000000"/>
              </a:solidFill>
              <a:prstDash val="solid"/>
              <a:round/>
            </a:ln>
          </p:spPr>
          <p:txBody>
            <a:bodyPr/>
            <a:lstStyle/>
            <a:p>
              <a:endParaRPr lang="en-CA"/>
            </a:p>
          </p:txBody>
        </p:sp>
        <p:sp>
          <p:nvSpPr>
            <p:cNvPr id="13" name="TextBox 13"/>
            <p:cNvSpPr txBox="1"/>
            <p:nvPr/>
          </p:nvSpPr>
          <p:spPr>
            <a:xfrm>
              <a:off x="0" y="-9525"/>
              <a:ext cx="2179260" cy="2227757"/>
            </a:xfrm>
            <a:prstGeom prst="rect">
              <a:avLst/>
            </a:prstGeom>
          </p:spPr>
          <p:txBody>
            <a:bodyPr lIns="50800" tIns="50800" rIns="50800" bIns="50800" rtlCol="0" anchor="ctr"/>
            <a:lstStyle/>
            <a:p>
              <a:pPr algn="ctr">
                <a:lnSpc>
                  <a:spcPts val="2860"/>
                </a:lnSpc>
              </a:pPr>
              <a:endParaRPr/>
            </a:p>
          </p:txBody>
        </p:sp>
      </p:grpSp>
      <p:grpSp>
        <p:nvGrpSpPr>
          <p:cNvPr id="14" name="Group 14"/>
          <p:cNvGrpSpPr/>
          <p:nvPr/>
        </p:nvGrpSpPr>
        <p:grpSpPr>
          <a:xfrm>
            <a:off x="8933268" y="1694036"/>
            <a:ext cx="8587525" cy="7217403"/>
            <a:chOff x="0" y="0"/>
            <a:chExt cx="11450033" cy="9623204"/>
          </a:xfrm>
        </p:grpSpPr>
        <p:sp>
          <p:nvSpPr>
            <p:cNvPr id="15" name="Freeform 15"/>
            <p:cNvSpPr/>
            <p:nvPr/>
          </p:nvSpPr>
          <p:spPr>
            <a:xfrm>
              <a:off x="1798791" y="1586133"/>
              <a:ext cx="3081602" cy="3982684"/>
            </a:xfrm>
            <a:custGeom>
              <a:avLst/>
              <a:gdLst/>
              <a:ahLst/>
              <a:cxnLst/>
              <a:rect l="l" t="t" r="r" b="b"/>
              <a:pathLst>
                <a:path w="3081602" h="3982684">
                  <a:moveTo>
                    <a:pt x="0" y="0"/>
                  </a:moveTo>
                  <a:lnTo>
                    <a:pt x="3081601" y="0"/>
                  </a:lnTo>
                  <a:lnTo>
                    <a:pt x="3081601" y="3982684"/>
                  </a:lnTo>
                  <a:lnTo>
                    <a:pt x="0" y="3982684"/>
                  </a:lnTo>
                  <a:lnTo>
                    <a:pt x="0" y="0"/>
                  </a:lnTo>
                  <a:close/>
                </a:path>
              </a:pathLst>
            </a:custGeom>
            <a:blipFill>
              <a:blip r:embed="rId3"/>
              <a:stretch>
                <a:fillRect/>
              </a:stretch>
            </a:blipFill>
          </p:spPr>
          <p:txBody>
            <a:bodyPr/>
            <a:lstStyle/>
            <a:p>
              <a:endParaRPr lang="en-CA"/>
            </a:p>
          </p:txBody>
        </p:sp>
        <p:sp>
          <p:nvSpPr>
            <p:cNvPr id="16" name="Freeform 16"/>
            <p:cNvSpPr/>
            <p:nvPr/>
          </p:nvSpPr>
          <p:spPr>
            <a:xfrm>
              <a:off x="3291417" y="2962769"/>
              <a:ext cx="3177951" cy="4127209"/>
            </a:xfrm>
            <a:custGeom>
              <a:avLst/>
              <a:gdLst/>
              <a:ahLst/>
              <a:cxnLst/>
              <a:rect l="l" t="t" r="r" b="b"/>
              <a:pathLst>
                <a:path w="3177951" h="4127209">
                  <a:moveTo>
                    <a:pt x="0" y="0"/>
                  </a:moveTo>
                  <a:lnTo>
                    <a:pt x="3177951" y="0"/>
                  </a:lnTo>
                  <a:lnTo>
                    <a:pt x="3177951" y="4127209"/>
                  </a:lnTo>
                  <a:lnTo>
                    <a:pt x="0" y="4127209"/>
                  </a:lnTo>
                  <a:lnTo>
                    <a:pt x="0" y="0"/>
                  </a:lnTo>
                  <a:close/>
                </a:path>
              </a:pathLst>
            </a:custGeom>
            <a:blipFill>
              <a:blip r:embed="rId4"/>
              <a:stretch>
                <a:fillRect/>
              </a:stretch>
            </a:blipFill>
          </p:spPr>
          <p:txBody>
            <a:bodyPr/>
            <a:lstStyle/>
            <a:p>
              <a:endParaRPr lang="en-CA"/>
            </a:p>
          </p:txBody>
        </p:sp>
        <p:sp>
          <p:nvSpPr>
            <p:cNvPr id="17" name="Freeform 17"/>
            <p:cNvSpPr/>
            <p:nvPr/>
          </p:nvSpPr>
          <p:spPr>
            <a:xfrm>
              <a:off x="5913769" y="1586133"/>
              <a:ext cx="3727677" cy="4841140"/>
            </a:xfrm>
            <a:custGeom>
              <a:avLst/>
              <a:gdLst/>
              <a:ahLst/>
              <a:cxnLst/>
              <a:rect l="l" t="t" r="r" b="b"/>
              <a:pathLst>
                <a:path w="3727677" h="4841140">
                  <a:moveTo>
                    <a:pt x="0" y="0"/>
                  </a:moveTo>
                  <a:lnTo>
                    <a:pt x="3727677" y="0"/>
                  </a:lnTo>
                  <a:lnTo>
                    <a:pt x="3727677" y="4841140"/>
                  </a:lnTo>
                  <a:lnTo>
                    <a:pt x="0" y="4841140"/>
                  </a:lnTo>
                  <a:lnTo>
                    <a:pt x="0" y="0"/>
                  </a:lnTo>
                  <a:close/>
                </a:path>
              </a:pathLst>
            </a:custGeom>
            <a:blipFill>
              <a:blip r:embed="rId5"/>
              <a:stretch>
                <a:fillRect/>
              </a:stretch>
            </a:blipFill>
          </p:spPr>
          <p:txBody>
            <a:bodyPr/>
            <a:lstStyle/>
            <a:p>
              <a:endParaRPr lang="en-CA"/>
            </a:p>
          </p:txBody>
        </p:sp>
        <p:sp>
          <p:nvSpPr>
            <p:cNvPr id="18" name="Freeform 18"/>
            <p:cNvSpPr/>
            <p:nvPr/>
          </p:nvSpPr>
          <p:spPr>
            <a:xfrm>
              <a:off x="7471445" y="2550210"/>
              <a:ext cx="3718831" cy="4829650"/>
            </a:xfrm>
            <a:custGeom>
              <a:avLst/>
              <a:gdLst/>
              <a:ahLst/>
              <a:cxnLst/>
              <a:rect l="l" t="t" r="r" b="b"/>
              <a:pathLst>
                <a:path w="3718831" h="4829650">
                  <a:moveTo>
                    <a:pt x="0" y="0"/>
                  </a:moveTo>
                  <a:lnTo>
                    <a:pt x="3718830" y="0"/>
                  </a:lnTo>
                  <a:lnTo>
                    <a:pt x="3718830" y="4829651"/>
                  </a:lnTo>
                  <a:lnTo>
                    <a:pt x="0" y="4829651"/>
                  </a:lnTo>
                  <a:lnTo>
                    <a:pt x="0" y="0"/>
                  </a:lnTo>
                  <a:close/>
                </a:path>
              </a:pathLst>
            </a:custGeom>
            <a:blipFill>
              <a:blip r:embed="rId6"/>
              <a:stretch>
                <a:fillRect/>
              </a:stretch>
            </a:blipFill>
          </p:spPr>
          <p:txBody>
            <a:bodyPr/>
            <a:lstStyle/>
            <a:p>
              <a:endParaRPr lang="en-CA"/>
            </a:p>
          </p:txBody>
        </p:sp>
        <p:sp>
          <p:nvSpPr>
            <p:cNvPr id="19" name="TextBox 19"/>
            <p:cNvSpPr txBox="1"/>
            <p:nvPr/>
          </p:nvSpPr>
          <p:spPr>
            <a:xfrm>
              <a:off x="0" y="278850"/>
              <a:ext cx="6469368" cy="1650577"/>
            </a:xfrm>
            <a:prstGeom prst="rect">
              <a:avLst/>
            </a:prstGeom>
          </p:spPr>
          <p:txBody>
            <a:bodyPr lIns="0" tIns="0" rIns="0" bIns="0" rtlCol="0" anchor="t">
              <a:spAutoFit/>
            </a:bodyPr>
            <a:lstStyle/>
            <a:p>
              <a:pPr algn="ctr">
                <a:lnSpc>
                  <a:spcPts val="2469"/>
                </a:lnSpc>
              </a:pPr>
              <a:r>
                <a:rPr lang="en-US" sz="1899" b="1">
                  <a:solidFill>
                    <a:srgbClr val="000000"/>
                  </a:solidFill>
                  <a:latin typeface="Arial Bold"/>
                  <a:ea typeface="Arial Bold"/>
                  <a:cs typeface="Arial Bold"/>
                  <a:sym typeface="Arial Bold"/>
                </a:rPr>
                <a:t>General Information:</a:t>
              </a:r>
            </a:p>
            <a:p>
              <a:pPr algn="ctr">
                <a:lnSpc>
                  <a:spcPts val="2469"/>
                </a:lnSpc>
              </a:pPr>
              <a:r>
                <a:rPr lang="en-US" sz="1899" b="1">
                  <a:solidFill>
                    <a:srgbClr val="000000"/>
                  </a:solidFill>
                  <a:latin typeface="Arial Bold"/>
                  <a:ea typeface="Arial Bold"/>
                  <a:cs typeface="Arial Bold"/>
                  <a:sym typeface="Arial Bold"/>
                </a:rPr>
                <a:t>1.</a:t>
              </a:r>
              <a:r>
                <a:rPr lang="en-US" sz="1899">
                  <a:solidFill>
                    <a:srgbClr val="000000"/>
                  </a:solidFill>
                  <a:latin typeface="Arial"/>
                  <a:ea typeface="Arial"/>
                  <a:cs typeface="Arial"/>
                  <a:sym typeface="Arial"/>
                </a:rPr>
                <a:t>Substance use: What you should know</a:t>
              </a:r>
            </a:p>
            <a:p>
              <a:pPr algn="ctr">
                <a:lnSpc>
                  <a:spcPts val="2469"/>
                </a:lnSpc>
              </a:pPr>
              <a:r>
                <a:rPr lang="en-US" sz="1899" b="1">
                  <a:solidFill>
                    <a:srgbClr val="000000"/>
                  </a:solidFill>
                  <a:latin typeface="Arial Bold"/>
                  <a:ea typeface="Arial Bold"/>
                  <a:cs typeface="Arial Bold"/>
                  <a:sym typeface="Arial Bold"/>
                </a:rPr>
                <a:t>2.</a:t>
              </a:r>
              <a:r>
                <a:rPr lang="en-US" sz="1899">
                  <a:solidFill>
                    <a:srgbClr val="000000"/>
                  </a:solidFill>
                  <a:latin typeface="Arial"/>
                  <a:ea typeface="Arial"/>
                  <a:cs typeface="Arial"/>
                  <a:sym typeface="Arial"/>
                </a:rPr>
                <a:t>Co-occuring Substance use Principles</a:t>
              </a:r>
            </a:p>
            <a:p>
              <a:pPr marL="0" lvl="0" indent="0" algn="ctr">
                <a:lnSpc>
                  <a:spcPts val="2469"/>
                </a:lnSpc>
                <a:spcBef>
                  <a:spcPct val="0"/>
                </a:spcBef>
              </a:pPr>
              <a:endParaRPr lang="en-US" sz="1899">
                <a:solidFill>
                  <a:srgbClr val="000000"/>
                </a:solidFill>
                <a:latin typeface="Arial"/>
                <a:ea typeface="Arial"/>
                <a:cs typeface="Arial"/>
                <a:sym typeface="Arial"/>
              </a:endParaRPr>
            </a:p>
          </p:txBody>
        </p:sp>
        <p:sp>
          <p:nvSpPr>
            <p:cNvPr id="20" name="TextBox 20"/>
            <p:cNvSpPr txBox="1"/>
            <p:nvPr/>
          </p:nvSpPr>
          <p:spPr>
            <a:xfrm>
              <a:off x="1420014" y="7159828"/>
              <a:ext cx="5634925" cy="2463377"/>
            </a:xfrm>
            <a:prstGeom prst="rect">
              <a:avLst/>
            </a:prstGeom>
          </p:spPr>
          <p:txBody>
            <a:bodyPr lIns="0" tIns="0" rIns="0" bIns="0" rtlCol="0" anchor="t">
              <a:spAutoFit/>
            </a:bodyPr>
            <a:lstStyle/>
            <a:p>
              <a:pPr algn="ctr">
                <a:lnSpc>
                  <a:spcPts val="2469"/>
                </a:lnSpc>
              </a:pPr>
              <a:r>
                <a:rPr lang="en-US" sz="1899" b="1">
                  <a:solidFill>
                    <a:srgbClr val="000000"/>
                  </a:solidFill>
                  <a:latin typeface="Arial Bold"/>
                  <a:ea typeface="Arial Bold"/>
                  <a:cs typeface="Arial Bold"/>
                  <a:sym typeface="Arial Bold"/>
                </a:rPr>
                <a:t>Opiate Use Disorder:</a:t>
              </a:r>
            </a:p>
            <a:p>
              <a:pPr algn="just">
                <a:lnSpc>
                  <a:spcPts val="2469"/>
                </a:lnSpc>
              </a:pPr>
              <a:r>
                <a:rPr lang="en-US" sz="1899" b="1">
                  <a:solidFill>
                    <a:srgbClr val="000000"/>
                  </a:solidFill>
                  <a:latin typeface="Arial Bold"/>
                  <a:ea typeface="Arial Bold"/>
                  <a:cs typeface="Arial Bold"/>
                  <a:sym typeface="Arial Bold"/>
                </a:rPr>
                <a:t>3.</a:t>
              </a:r>
              <a:r>
                <a:rPr lang="en-US" sz="1899">
                  <a:solidFill>
                    <a:srgbClr val="000000"/>
                  </a:solidFill>
                  <a:latin typeface="Arial"/>
                  <a:ea typeface="Arial"/>
                  <a:cs typeface="Arial"/>
                  <a:sym typeface="Arial"/>
                </a:rPr>
                <a:t>Acute Care &amp; OUD</a:t>
              </a:r>
            </a:p>
            <a:p>
              <a:pPr algn="just">
                <a:lnSpc>
                  <a:spcPts val="2469"/>
                </a:lnSpc>
              </a:pPr>
              <a:r>
                <a:rPr lang="en-US" sz="1899" b="1">
                  <a:solidFill>
                    <a:srgbClr val="000000"/>
                  </a:solidFill>
                  <a:latin typeface="Arial Bold"/>
                  <a:ea typeface="Arial Bold"/>
                  <a:cs typeface="Arial Bold"/>
                  <a:sym typeface="Arial Bold"/>
                </a:rPr>
                <a:t>4.</a:t>
              </a:r>
              <a:r>
                <a:rPr lang="en-US" sz="1899">
                  <a:solidFill>
                    <a:srgbClr val="000000"/>
                  </a:solidFill>
                  <a:latin typeface="Arial"/>
                  <a:ea typeface="Arial"/>
                  <a:cs typeface="Arial"/>
                  <a:sym typeface="Arial"/>
                </a:rPr>
                <a:t>Managing Acute Opioid Withdrawal</a:t>
              </a:r>
            </a:p>
            <a:p>
              <a:pPr algn="just">
                <a:lnSpc>
                  <a:spcPts val="2469"/>
                </a:lnSpc>
              </a:pPr>
              <a:r>
                <a:rPr lang="en-US" sz="1899" b="1">
                  <a:solidFill>
                    <a:srgbClr val="000000"/>
                  </a:solidFill>
                  <a:latin typeface="Arial Bold"/>
                  <a:ea typeface="Arial Bold"/>
                  <a:cs typeface="Arial Bold"/>
                  <a:sym typeface="Arial Bold"/>
                </a:rPr>
                <a:t>5.</a:t>
              </a:r>
              <a:r>
                <a:rPr lang="en-US" sz="1899">
                  <a:solidFill>
                    <a:srgbClr val="000000"/>
                  </a:solidFill>
                  <a:latin typeface="Arial"/>
                  <a:ea typeface="Arial"/>
                  <a:cs typeface="Arial"/>
                  <a:sym typeface="Arial"/>
                </a:rPr>
                <a:t>OAT Initiation</a:t>
              </a:r>
            </a:p>
            <a:p>
              <a:pPr algn="just">
                <a:lnSpc>
                  <a:spcPts val="2469"/>
                </a:lnSpc>
              </a:pPr>
              <a:r>
                <a:rPr lang="en-US" sz="1899" b="1">
                  <a:solidFill>
                    <a:srgbClr val="000000"/>
                  </a:solidFill>
                  <a:latin typeface="Arial Bold"/>
                  <a:ea typeface="Arial Bold"/>
                  <a:cs typeface="Arial Bold"/>
                  <a:sym typeface="Arial Bold"/>
                </a:rPr>
                <a:t>6.</a:t>
              </a:r>
              <a:r>
                <a:rPr lang="en-US" sz="1899">
                  <a:solidFill>
                    <a:srgbClr val="000000"/>
                  </a:solidFill>
                  <a:latin typeface="Arial"/>
                  <a:ea typeface="Arial"/>
                  <a:cs typeface="Arial"/>
                  <a:sym typeface="Arial"/>
                </a:rPr>
                <a:t>OAT Maintenance</a:t>
              </a:r>
            </a:p>
            <a:p>
              <a:pPr marL="0" lvl="0" indent="0" algn="l">
                <a:lnSpc>
                  <a:spcPts val="2469"/>
                </a:lnSpc>
                <a:spcBef>
                  <a:spcPct val="0"/>
                </a:spcBef>
              </a:pPr>
              <a:endParaRPr lang="en-US" sz="1899">
                <a:solidFill>
                  <a:srgbClr val="000000"/>
                </a:solidFill>
                <a:latin typeface="Arial"/>
                <a:ea typeface="Arial"/>
                <a:cs typeface="Arial"/>
                <a:sym typeface="Arial"/>
              </a:endParaRPr>
            </a:p>
          </p:txBody>
        </p:sp>
        <p:sp>
          <p:nvSpPr>
            <p:cNvPr id="21" name="TextBox 21"/>
            <p:cNvSpPr txBox="1"/>
            <p:nvPr/>
          </p:nvSpPr>
          <p:spPr>
            <a:xfrm>
              <a:off x="7516663" y="-57150"/>
              <a:ext cx="3734691" cy="1650577"/>
            </a:xfrm>
            <a:prstGeom prst="rect">
              <a:avLst/>
            </a:prstGeom>
          </p:spPr>
          <p:txBody>
            <a:bodyPr lIns="0" tIns="0" rIns="0" bIns="0" rtlCol="0" anchor="t">
              <a:spAutoFit/>
            </a:bodyPr>
            <a:lstStyle/>
            <a:p>
              <a:pPr algn="l">
                <a:lnSpc>
                  <a:spcPts val="2469"/>
                </a:lnSpc>
              </a:pPr>
              <a:r>
                <a:rPr lang="en-US" sz="1899" b="1">
                  <a:solidFill>
                    <a:srgbClr val="000000"/>
                  </a:solidFill>
                  <a:latin typeface="Arial Bold"/>
                  <a:ea typeface="Arial Bold"/>
                  <a:cs typeface="Arial Bold"/>
                  <a:sym typeface="Arial Bold"/>
                </a:rPr>
                <a:t>Stimulant Use Disorder:</a:t>
              </a:r>
            </a:p>
            <a:p>
              <a:pPr algn="l">
                <a:lnSpc>
                  <a:spcPts val="2469"/>
                </a:lnSpc>
              </a:pPr>
              <a:r>
                <a:rPr lang="en-US" sz="1899" b="1">
                  <a:solidFill>
                    <a:srgbClr val="000000"/>
                  </a:solidFill>
                  <a:latin typeface="Arial Bold"/>
                  <a:ea typeface="Arial Bold"/>
                  <a:cs typeface="Arial Bold"/>
                  <a:sym typeface="Arial Bold"/>
                </a:rPr>
                <a:t>7. </a:t>
              </a:r>
              <a:r>
                <a:rPr lang="en-US" sz="1899">
                  <a:solidFill>
                    <a:srgbClr val="000000"/>
                  </a:solidFill>
                  <a:latin typeface="Arial"/>
                  <a:ea typeface="Arial"/>
                  <a:cs typeface="Arial"/>
                  <a:sym typeface="Arial"/>
                </a:rPr>
                <a:t>Managing Stimulant Intoxication and Withdrawal</a:t>
              </a:r>
            </a:p>
          </p:txBody>
        </p:sp>
        <p:sp>
          <p:nvSpPr>
            <p:cNvPr id="22" name="TextBox 22"/>
            <p:cNvSpPr txBox="1"/>
            <p:nvPr/>
          </p:nvSpPr>
          <p:spPr>
            <a:xfrm>
              <a:off x="7832859" y="7426528"/>
              <a:ext cx="3617174" cy="1650577"/>
            </a:xfrm>
            <a:prstGeom prst="rect">
              <a:avLst/>
            </a:prstGeom>
          </p:spPr>
          <p:txBody>
            <a:bodyPr lIns="0" tIns="0" rIns="0" bIns="0" rtlCol="0" anchor="t">
              <a:spAutoFit/>
            </a:bodyPr>
            <a:lstStyle/>
            <a:p>
              <a:pPr algn="ctr">
                <a:lnSpc>
                  <a:spcPts val="2469"/>
                </a:lnSpc>
              </a:pPr>
              <a:r>
                <a:rPr lang="en-US" sz="1899" b="1">
                  <a:solidFill>
                    <a:srgbClr val="000000"/>
                  </a:solidFill>
                  <a:latin typeface="Arial Bold"/>
                  <a:ea typeface="Arial Bold"/>
                  <a:cs typeface="Arial Bold"/>
                  <a:sym typeface="Arial Bold"/>
                </a:rPr>
                <a:t>Benzo Contamination:</a:t>
              </a:r>
            </a:p>
            <a:p>
              <a:pPr algn="ctr">
                <a:lnSpc>
                  <a:spcPts val="2469"/>
                </a:lnSpc>
              </a:pPr>
              <a:r>
                <a:rPr lang="en-US" sz="1899" b="1">
                  <a:solidFill>
                    <a:srgbClr val="000000"/>
                  </a:solidFill>
                  <a:latin typeface="Arial Bold"/>
                  <a:ea typeface="Arial Bold"/>
                  <a:cs typeface="Arial Bold"/>
                  <a:sym typeface="Arial Bold"/>
                </a:rPr>
                <a:t>8.</a:t>
              </a:r>
              <a:r>
                <a:rPr lang="en-US" sz="1899">
                  <a:solidFill>
                    <a:srgbClr val="000000"/>
                  </a:solidFill>
                  <a:latin typeface="Arial"/>
                  <a:ea typeface="Arial"/>
                  <a:cs typeface="Arial"/>
                  <a:sym typeface="Arial"/>
                </a:rPr>
                <a:t>Withdrawal from benzo contamination of the unregulated drug supply</a:t>
              </a:r>
            </a:p>
          </p:txBody>
        </p:sp>
      </p:grpSp>
      <p:sp>
        <p:nvSpPr>
          <p:cNvPr id="23" name="TextBox 23"/>
          <p:cNvSpPr txBox="1"/>
          <p:nvPr/>
        </p:nvSpPr>
        <p:spPr>
          <a:xfrm>
            <a:off x="4926817" y="5805222"/>
            <a:ext cx="3758124" cy="2871166"/>
          </a:xfrm>
          <a:prstGeom prst="rect">
            <a:avLst/>
          </a:prstGeom>
        </p:spPr>
        <p:txBody>
          <a:bodyPr lIns="0" tIns="0" rIns="0" bIns="0" rtlCol="0" anchor="t">
            <a:spAutoFit/>
          </a:bodyPr>
          <a:lstStyle/>
          <a:p>
            <a:pPr algn="l">
              <a:lnSpc>
                <a:spcPts val="4451"/>
              </a:lnSpc>
            </a:pPr>
            <a:r>
              <a:rPr lang="en-US" sz="3423" u="sng" dirty="0">
                <a:solidFill>
                  <a:srgbClr val="000000"/>
                </a:solidFill>
                <a:latin typeface="Arial"/>
                <a:ea typeface="Arial"/>
                <a:cs typeface="Arial"/>
                <a:sym typeface="Arial"/>
                <a:hlinkClick r:id="rId7" tooltip="https://shop.healthcarebc.ca/shop/index?id=ccb0aae3-feea-4886-8fa0-47778e266416"/>
              </a:rPr>
              <a:t>VCH SHOP:</a:t>
            </a:r>
          </a:p>
          <a:p>
            <a:pPr marL="0" lvl="0" indent="0" algn="l">
              <a:lnSpc>
                <a:spcPts val="4451"/>
              </a:lnSpc>
              <a:spcBef>
                <a:spcPct val="0"/>
              </a:spcBef>
            </a:pPr>
            <a:r>
              <a:rPr lang="en-US" sz="3423" dirty="0">
                <a:solidFill>
                  <a:srgbClr val="000000"/>
                </a:solidFill>
                <a:latin typeface="Arial"/>
                <a:ea typeface="Arial"/>
                <a:cs typeface="Arial"/>
                <a:sym typeface="Arial"/>
              </a:rPr>
              <a:t>BCCSU/VCH Hospital Care Substance Use Guidelines</a:t>
            </a:r>
          </a:p>
        </p:txBody>
      </p:sp>
      <p:grpSp>
        <p:nvGrpSpPr>
          <p:cNvPr id="24" name="Group 24"/>
          <p:cNvGrpSpPr/>
          <p:nvPr/>
        </p:nvGrpSpPr>
        <p:grpSpPr>
          <a:xfrm>
            <a:off x="1324929" y="5674945"/>
            <a:ext cx="3236495" cy="3236495"/>
            <a:chOff x="0" y="0"/>
            <a:chExt cx="4315326" cy="4315326"/>
          </a:xfrm>
        </p:grpSpPr>
        <p:sp>
          <p:nvSpPr>
            <p:cNvPr id="25" name="Freeform 25"/>
            <p:cNvSpPr/>
            <p:nvPr/>
          </p:nvSpPr>
          <p:spPr>
            <a:xfrm>
              <a:off x="0" y="0"/>
              <a:ext cx="4315326" cy="4315326"/>
            </a:xfrm>
            <a:custGeom>
              <a:avLst/>
              <a:gdLst/>
              <a:ahLst/>
              <a:cxnLst/>
              <a:rect l="l" t="t" r="r" b="b"/>
              <a:pathLst>
                <a:path w="4315326" h="4315326">
                  <a:moveTo>
                    <a:pt x="0" y="0"/>
                  </a:moveTo>
                  <a:lnTo>
                    <a:pt x="4315326" y="0"/>
                  </a:lnTo>
                  <a:lnTo>
                    <a:pt x="4315326" y="4315326"/>
                  </a:lnTo>
                  <a:lnTo>
                    <a:pt x="0" y="43153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589421" y="711747"/>
            <a:ext cx="17080749" cy="9156148"/>
            <a:chOff x="0" y="0"/>
            <a:chExt cx="4274726" cy="2218232"/>
          </a:xfrm>
        </p:grpSpPr>
        <p:sp>
          <p:nvSpPr>
            <p:cNvPr id="3" name="Freeform 3"/>
            <p:cNvSpPr/>
            <p:nvPr/>
          </p:nvSpPr>
          <p:spPr>
            <a:xfrm>
              <a:off x="0" y="0"/>
              <a:ext cx="4274726" cy="2218232"/>
            </a:xfrm>
            <a:custGeom>
              <a:avLst/>
              <a:gdLst/>
              <a:ahLst/>
              <a:cxnLst/>
              <a:rect l="l" t="t" r="r" b="b"/>
              <a:pathLst>
                <a:path w="4274726" h="2218232">
                  <a:moveTo>
                    <a:pt x="14051" y="0"/>
                  </a:moveTo>
                  <a:lnTo>
                    <a:pt x="4260675" y="0"/>
                  </a:lnTo>
                  <a:cubicBezTo>
                    <a:pt x="4268435" y="0"/>
                    <a:pt x="4274726" y="6291"/>
                    <a:pt x="4274726" y="14051"/>
                  </a:cubicBezTo>
                  <a:lnTo>
                    <a:pt x="4274726" y="2204181"/>
                  </a:lnTo>
                  <a:cubicBezTo>
                    <a:pt x="4274726" y="2211941"/>
                    <a:pt x="4268435" y="2218232"/>
                    <a:pt x="4260675" y="2218232"/>
                  </a:cubicBezTo>
                  <a:lnTo>
                    <a:pt x="14051" y="2218232"/>
                  </a:lnTo>
                  <a:cubicBezTo>
                    <a:pt x="6291" y="2218232"/>
                    <a:pt x="0" y="2211941"/>
                    <a:pt x="0" y="2204181"/>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237282"/>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353851" y="2087306"/>
            <a:ext cx="7659916" cy="1662075"/>
            <a:chOff x="0" y="0"/>
            <a:chExt cx="1979642" cy="429549"/>
          </a:xfrm>
        </p:grpSpPr>
        <p:sp>
          <p:nvSpPr>
            <p:cNvPr id="6" name="Freeform 6"/>
            <p:cNvSpPr/>
            <p:nvPr/>
          </p:nvSpPr>
          <p:spPr>
            <a:xfrm>
              <a:off x="0" y="0"/>
              <a:ext cx="1979642" cy="429550"/>
            </a:xfrm>
            <a:custGeom>
              <a:avLst/>
              <a:gdLst/>
              <a:ahLst/>
              <a:cxnLst/>
              <a:rect l="l" t="t" r="r" b="b"/>
              <a:pathLst>
                <a:path w="1979642" h="429550">
                  <a:moveTo>
                    <a:pt x="31332" y="0"/>
                  </a:moveTo>
                  <a:lnTo>
                    <a:pt x="1948310" y="0"/>
                  </a:lnTo>
                  <a:cubicBezTo>
                    <a:pt x="1965614" y="0"/>
                    <a:pt x="1979642" y="14028"/>
                    <a:pt x="1979642" y="31332"/>
                  </a:cubicBezTo>
                  <a:lnTo>
                    <a:pt x="1979642" y="398218"/>
                  </a:lnTo>
                  <a:cubicBezTo>
                    <a:pt x="1979642" y="415522"/>
                    <a:pt x="1965614" y="429550"/>
                    <a:pt x="1948310" y="429550"/>
                  </a:cubicBezTo>
                  <a:lnTo>
                    <a:pt x="31332" y="429550"/>
                  </a:lnTo>
                  <a:cubicBezTo>
                    <a:pt x="14028" y="429550"/>
                    <a:pt x="0" y="415522"/>
                    <a:pt x="0" y="398218"/>
                  </a:cubicBezTo>
                  <a:lnTo>
                    <a:pt x="0" y="31332"/>
                  </a:lnTo>
                  <a:cubicBezTo>
                    <a:pt x="0" y="14028"/>
                    <a:pt x="14028" y="0"/>
                    <a:pt x="31332" y="0"/>
                  </a:cubicBezTo>
                  <a:close/>
                </a:path>
              </a:pathLst>
            </a:custGeom>
            <a:solidFill>
              <a:srgbClr val="01648F"/>
            </a:solidFill>
            <a:ln w="9525" cap="rnd">
              <a:solidFill>
                <a:srgbClr val="000000"/>
              </a:solidFill>
              <a:prstDash val="solid"/>
              <a:round/>
            </a:ln>
          </p:spPr>
          <p:txBody>
            <a:bodyPr/>
            <a:lstStyle/>
            <a:p>
              <a:endParaRPr lang="en-CA"/>
            </a:p>
          </p:txBody>
        </p:sp>
        <p:sp>
          <p:nvSpPr>
            <p:cNvPr id="7" name="TextBox 7"/>
            <p:cNvSpPr txBox="1"/>
            <p:nvPr/>
          </p:nvSpPr>
          <p:spPr>
            <a:xfrm>
              <a:off x="0" y="-19050"/>
              <a:ext cx="1979642" cy="448599"/>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822107" y="4000500"/>
            <a:ext cx="7624355" cy="5165010"/>
            <a:chOff x="0" y="0"/>
            <a:chExt cx="2179505" cy="1476474"/>
          </a:xfrm>
        </p:grpSpPr>
        <p:sp>
          <p:nvSpPr>
            <p:cNvPr id="9" name="Freeform 9"/>
            <p:cNvSpPr/>
            <p:nvPr/>
          </p:nvSpPr>
          <p:spPr>
            <a:xfrm>
              <a:off x="0" y="0"/>
              <a:ext cx="2179505" cy="1476475"/>
            </a:xfrm>
            <a:custGeom>
              <a:avLst/>
              <a:gdLst/>
              <a:ahLst/>
              <a:cxnLst/>
              <a:rect l="l" t="t" r="r" b="b"/>
              <a:pathLst>
                <a:path w="2179505" h="1476475">
                  <a:moveTo>
                    <a:pt x="31478" y="0"/>
                  </a:moveTo>
                  <a:lnTo>
                    <a:pt x="2148027" y="0"/>
                  </a:lnTo>
                  <a:cubicBezTo>
                    <a:pt x="2165412" y="0"/>
                    <a:pt x="2179505" y="14093"/>
                    <a:pt x="2179505" y="31478"/>
                  </a:cubicBezTo>
                  <a:lnTo>
                    <a:pt x="2179505" y="1444996"/>
                  </a:lnTo>
                  <a:cubicBezTo>
                    <a:pt x="2179505" y="1462381"/>
                    <a:pt x="2165412" y="1476475"/>
                    <a:pt x="2148027" y="1476475"/>
                  </a:cubicBezTo>
                  <a:lnTo>
                    <a:pt x="31478" y="1476475"/>
                  </a:lnTo>
                  <a:cubicBezTo>
                    <a:pt x="14093" y="1476475"/>
                    <a:pt x="0" y="1462381"/>
                    <a:pt x="0" y="1444996"/>
                  </a:cubicBezTo>
                  <a:lnTo>
                    <a:pt x="0" y="31478"/>
                  </a:lnTo>
                  <a:cubicBezTo>
                    <a:pt x="0" y="14093"/>
                    <a:pt x="14093" y="0"/>
                    <a:pt x="31478" y="0"/>
                  </a:cubicBezTo>
                  <a:close/>
                </a:path>
              </a:pathLst>
            </a:custGeom>
            <a:solidFill>
              <a:srgbClr val="FFFFFF"/>
            </a:solidFill>
            <a:ln w="9525" cap="rnd">
              <a:solidFill>
                <a:srgbClr val="000000"/>
              </a:solidFill>
              <a:prstDash val="solid"/>
              <a:round/>
            </a:ln>
          </p:spPr>
          <p:txBody>
            <a:bodyPr/>
            <a:lstStyle/>
            <a:p>
              <a:endParaRPr lang="en-CA"/>
            </a:p>
          </p:txBody>
        </p:sp>
        <p:sp>
          <p:nvSpPr>
            <p:cNvPr id="10" name="TextBox 10"/>
            <p:cNvSpPr txBox="1"/>
            <p:nvPr/>
          </p:nvSpPr>
          <p:spPr>
            <a:xfrm>
              <a:off x="0" y="-19050"/>
              <a:ext cx="2179505" cy="1495524"/>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a:off x="1469880" y="4093290"/>
            <a:ext cx="7659916" cy="5231652"/>
            <a:chOff x="0" y="0"/>
            <a:chExt cx="2189670" cy="1476474"/>
          </a:xfrm>
        </p:grpSpPr>
        <p:sp>
          <p:nvSpPr>
            <p:cNvPr id="12" name="Freeform 12"/>
            <p:cNvSpPr/>
            <p:nvPr/>
          </p:nvSpPr>
          <p:spPr>
            <a:xfrm>
              <a:off x="0" y="0"/>
              <a:ext cx="2189670" cy="1476475"/>
            </a:xfrm>
            <a:custGeom>
              <a:avLst/>
              <a:gdLst/>
              <a:ahLst/>
              <a:cxnLst/>
              <a:rect l="l" t="t" r="r" b="b"/>
              <a:pathLst>
                <a:path w="2189670" h="1476475">
                  <a:moveTo>
                    <a:pt x="31332" y="0"/>
                  </a:moveTo>
                  <a:lnTo>
                    <a:pt x="2158339" y="0"/>
                  </a:lnTo>
                  <a:cubicBezTo>
                    <a:pt x="2166648" y="0"/>
                    <a:pt x="2174618" y="3301"/>
                    <a:pt x="2180493" y="9177"/>
                  </a:cubicBezTo>
                  <a:cubicBezTo>
                    <a:pt x="2186369" y="15053"/>
                    <a:pt x="2189670" y="23022"/>
                    <a:pt x="2189670" y="31332"/>
                  </a:cubicBezTo>
                  <a:lnTo>
                    <a:pt x="2189670" y="1445143"/>
                  </a:lnTo>
                  <a:cubicBezTo>
                    <a:pt x="2189670" y="1462447"/>
                    <a:pt x="2175643" y="1476475"/>
                    <a:pt x="2158339" y="1476475"/>
                  </a:cubicBezTo>
                  <a:lnTo>
                    <a:pt x="31332" y="1476475"/>
                  </a:lnTo>
                  <a:cubicBezTo>
                    <a:pt x="14028" y="1476475"/>
                    <a:pt x="0" y="1462447"/>
                    <a:pt x="0" y="1445143"/>
                  </a:cubicBezTo>
                  <a:lnTo>
                    <a:pt x="0" y="31332"/>
                  </a:lnTo>
                  <a:cubicBezTo>
                    <a:pt x="0" y="14028"/>
                    <a:pt x="14028" y="0"/>
                    <a:pt x="31332" y="0"/>
                  </a:cubicBezTo>
                  <a:close/>
                </a:path>
              </a:pathLst>
            </a:custGeom>
            <a:solidFill>
              <a:srgbClr val="FFFFFF"/>
            </a:solidFill>
            <a:ln w="9525" cap="rnd">
              <a:solidFill>
                <a:srgbClr val="000000"/>
              </a:solidFill>
              <a:prstDash val="solid"/>
              <a:round/>
            </a:ln>
          </p:spPr>
          <p:txBody>
            <a:bodyPr/>
            <a:lstStyle/>
            <a:p>
              <a:endParaRPr lang="en-CA"/>
            </a:p>
          </p:txBody>
        </p:sp>
        <p:sp>
          <p:nvSpPr>
            <p:cNvPr id="13" name="TextBox 13"/>
            <p:cNvSpPr txBox="1"/>
            <p:nvPr/>
          </p:nvSpPr>
          <p:spPr>
            <a:xfrm>
              <a:off x="0" y="-19050"/>
              <a:ext cx="2189670" cy="1495524"/>
            </a:xfrm>
            <a:prstGeom prst="rect">
              <a:avLst/>
            </a:prstGeom>
          </p:spPr>
          <p:txBody>
            <a:bodyPr lIns="50800" tIns="50800" rIns="50800" bIns="50800" rtlCol="0" anchor="ctr"/>
            <a:lstStyle/>
            <a:p>
              <a:pPr algn="ctr">
                <a:lnSpc>
                  <a:spcPts val="2859"/>
                </a:lnSpc>
              </a:pPr>
              <a:endParaRPr/>
            </a:p>
          </p:txBody>
        </p:sp>
      </p:grpSp>
      <p:sp>
        <p:nvSpPr>
          <p:cNvPr id="14" name="AutoShape 14"/>
          <p:cNvSpPr/>
          <p:nvPr/>
        </p:nvSpPr>
        <p:spPr>
          <a:xfrm>
            <a:off x="603627" y="1720593"/>
            <a:ext cx="1708074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15" name="Group 15"/>
          <p:cNvGrpSpPr/>
          <p:nvPr/>
        </p:nvGrpSpPr>
        <p:grpSpPr>
          <a:xfrm>
            <a:off x="1042906" y="1091740"/>
            <a:ext cx="263243" cy="26324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a:off x="1450674" y="1091740"/>
            <a:ext cx="263243" cy="26324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21" name="Group 21"/>
          <p:cNvGrpSpPr/>
          <p:nvPr/>
        </p:nvGrpSpPr>
        <p:grpSpPr>
          <a:xfrm>
            <a:off x="1858443" y="1091740"/>
            <a:ext cx="263243" cy="26324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24" name="Group 24"/>
          <p:cNvGrpSpPr>
            <a:grpSpLocks noChangeAspect="1"/>
          </p:cNvGrpSpPr>
          <p:nvPr/>
        </p:nvGrpSpPr>
        <p:grpSpPr>
          <a:xfrm>
            <a:off x="1496726" y="4117908"/>
            <a:ext cx="3384550" cy="5076825"/>
            <a:chOff x="0" y="0"/>
            <a:chExt cx="6350000" cy="9525000"/>
          </a:xfrm>
        </p:grpSpPr>
        <p:sp>
          <p:nvSpPr>
            <p:cNvPr id="25" name="Freeform 25"/>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r="-52564"/>
              </a:stretch>
            </a:blipFill>
          </p:spPr>
          <p:txBody>
            <a:bodyPr/>
            <a:lstStyle/>
            <a:p>
              <a:endParaRPr lang="en-CA"/>
            </a:p>
          </p:txBody>
        </p:sp>
      </p:grpSp>
      <p:grpSp>
        <p:nvGrpSpPr>
          <p:cNvPr id="26" name="Group 26"/>
          <p:cNvGrpSpPr>
            <a:grpSpLocks noChangeAspect="1"/>
          </p:cNvGrpSpPr>
          <p:nvPr/>
        </p:nvGrpSpPr>
        <p:grpSpPr>
          <a:xfrm>
            <a:off x="9857444" y="4108383"/>
            <a:ext cx="3433278" cy="5149917"/>
            <a:chOff x="0" y="0"/>
            <a:chExt cx="6350000" cy="9525000"/>
          </a:xfrm>
        </p:grpSpPr>
        <p:sp>
          <p:nvSpPr>
            <p:cNvPr id="27" name="Freeform 2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24456" r="-45151" b="-296"/>
              </a:stretch>
            </a:blipFill>
          </p:spPr>
          <p:txBody>
            <a:bodyPr/>
            <a:lstStyle/>
            <a:p>
              <a:endParaRPr lang="en-CA"/>
            </a:p>
          </p:txBody>
        </p:sp>
      </p:grpSp>
      <p:sp>
        <p:nvSpPr>
          <p:cNvPr id="28" name="Freeform 28"/>
          <p:cNvSpPr/>
          <p:nvPr/>
        </p:nvSpPr>
        <p:spPr>
          <a:xfrm>
            <a:off x="16171938" y="1028700"/>
            <a:ext cx="1193251" cy="485016"/>
          </a:xfrm>
          <a:custGeom>
            <a:avLst/>
            <a:gdLst/>
            <a:ahLst/>
            <a:cxnLst/>
            <a:rect l="l" t="t" r="r" b="b"/>
            <a:pathLst>
              <a:path w="1193251" h="485016">
                <a:moveTo>
                  <a:pt x="0" y="0"/>
                </a:moveTo>
                <a:lnTo>
                  <a:pt x="1193251" y="0"/>
                </a:lnTo>
                <a:lnTo>
                  <a:pt x="1193251" y="485016"/>
                </a:lnTo>
                <a:lnTo>
                  <a:pt x="0" y="485016"/>
                </a:lnTo>
                <a:lnTo>
                  <a:pt x="0" y="0"/>
                </a:lnTo>
                <a:close/>
              </a:path>
            </a:pathLst>
          </a:custGeom>
          <a:blipFill>
            <a:blip r:embed="rId5"/>
            <a:stretch>
              <a:fillRect t="-71968" b="-74054"/>
            </a:stretch>
          </a:blipFill>
        </p:spPr>
        <p:txBody>
          <a:bodyPr/>
          <a:lstStyle/>
          <a:p>
            <a:endParaRPr lang="en-CA"/>
          </a:p>
        </p:txBody>
      </p:sp>
      <p:sp>
        <p:nvSpPr>
          <p:cNvPr id="29" name="TextBox 29"/>
          <p:cNvSpPr txBox="1"/>
          <p:nvPr/>
        </p:nvSpPr>
        <p:spPr>
          <a:xfrm>
            <a:off x="1626518" y="2211259"/>
            <a:ext cx="6326625" cy="906145"/>
          </a:xfrm>
          <a:prstGeom prst="rect">
            <a:avLst/>
          </a:prstGeom>
        </p:spPr>
        <p:txBody>
          <a:bodyPr wrap="square" lIns="0" tIns="0" rIns="0" bIns="0" rtlCol="0" anchor="t">
            <a:spAutoFit/>
          </a:bodyPr>
          <a:lstStyle/>
          <a:p>
            <a:pPr algn="l">
              <a:lnSpc>
                <a:spcPts val="7576"/>
              </a:lnSpc>
            </a:pPr>
            <a:r>
              <a:rPr lang="en-US" sz="6000" dirty="0">
                <a:solidFill>
                  <a:srgbClr val="FFFFFF"/>
                </a:solidFill>
                <a:latin typeface="Arial"/>
                <a:ea typeface="Arial"/>
                <a:cs typeface="Arial"/>
                <a:sym typeface="Arial"/>
              </a:rPr>
              <a:t>Power Plans</a:t>
            </a:r>
          </a:p>
        </p:txBody>
      </p:sp>
      <p:sp>
        <p:nvSpPr>
          <p:cNvPr id="30" name="TextBox 30"/>
          <p:cNvSpPr txBox="1"/>
          <p:nvPr/>
        </p:nvSpPr>
        <p:spPr>
          <a:xfrm>
            <a:off x="5031856" y="4292793"/>
            <a:ext cx="3981910" cy="514350"/>
          </a:xfrm>
          <a:prstGeom prst="rect">
            <a:avLst/>
          </a:prstGeom>
        </p:spPr>
        <p:txBody>
          <a:bodyPr lIns="0" tIns="0" rIns="0" bIns="0" rtlCol="0" anchor="t">
            <a:spAutoFit/>
          </a:bodyPr>
          <a:lstStyle/>
          <a:p>
            <a:pPr algn="l">
              <a:lnSpc>
                <a:spcPts val="3648"/>
              </a:lnSpc>
            </a:pPr>
            <a:r>
              <a:rPr lang="en-US" sz="3040" b="1" spc="152">
                <a:solidFill>
                  <a:srgbClr val="191919"/>
                </a:solidFill>
                <a:latin typeface="Arial Bold"/>
                <a:ea typeface="Arial Bold"/>
                <a:cs typeface="Arial Bold"/>
                <a:sym typeface="Arial Bold"/>
              </a:rPr>
              <a:t>Opioid Withdrawal</a:t>
            </a:r>
          </a:p>
        </p:txBody>
      </p:sp>
      <p:sp>
        <p:nvSpPr>
          <p:cNvPr id="31" name="TextBox 31"/>
          <p:cNvSpPr txBox="1"/>
          <p:nvPr/>
        </p:nvSpPr>
        <p:spPr>
          <a:xfrm>
            <a:off x="4688996" y="4719406"/>
            <a:ext cx="4406488" cy="4468596"/>
          </a:xfrm>
          <a:prstGeom prst="rect">
            <a:avLst/>
          </a:prstGeom>
        </p:spPr>
        <p:txBody>
          <a:bodyPr wrap="square" lIns="0" tIns="0" rIns="0" bIns="0" rtlCol="0" anchor="t">
            <a:spAutoFit/>
          </a:bodyPr>
          <a:lstStyle/>
          <a:p>
            <a:pPr algn="l">
              <a:lnSpc>
                <a:spcPts val="2480"/>
              </a:lnSpc>
            </a:pPr>
            <a:endParaRPr dirty="0"/>
          </a:p>
          <a:p>
            <a:pPr marL="446209" lvl="1" indent="-223104" algn="l">
              <a:lnSpc>
                <a:spcPts val="2480"/>
              </a:lnSpc>
              <a:buFont typeface="Arial"/>
              <a:buChar char="•"/>
            </a:pPr>
            <a:r>
              <a:rPr lang="en-US" sz="2066" spc="103" dirty="0">
                <a:solidFill>
                  <a:srgbClr val="191919"/>
                </a:solidFill>
                <a:latin typeface="Arial"/>
                <a:ea typeface="Arial"/>
                <a:cs typeface="Arial"/>
                <a:sym typeface="Arial"/>
              </a:rPr>
              <a:t>New distinction between </a:t>
            </a:r>
            <a:r>
              <a:rPr lang="en-US" sz="2066" b="1" spc="103" dirty="0">
                <a:solidFill>
                  <a:srgbClr val="191919"/>
                </a:solidFill>
                <a:latin typeface="Arial Bold"/>
                <a:ea typeface="Arial Bold"/>
                <a:cs typeface="Arial Bold"/>
                <a:sym typeface="Arial Bold"/>
              </a:rPr>
              <a:t>Low, high and very high tolerance</a:t>
            </a:r>
          </a:p>
          <a:p>
            <a:pPr algn="l">
              <a:lnSpc>
                <a:spcPts val="2480"/>
              </a:lnSpc>
            </a:pPr>
            <a:endParaRPr lang="en-US" sz="2066" b="1" spc="103" dirty="0">
              <a:solidFill>
                <a:srgbClr val="191919"/>
              </a:solidFill>
              <a:latin typeface="Arial Bold"/>
              <a:ea typeface="Arial Bold"/>
              <a:cs typeface="Arial Bold"/>
              <a:sym typeface="Arial Bold"/>
            </a:endParaRPr>
          </a:p>
          <a:p>
            <a:pPr marL="446209" lvl="1" indent="-223104" algn="l">
              <a:lnSpc>
                <a:spcPts val="2480"/>
              </a:lnSpc>
              <a:buFont typeface="Arial"/>
              <a:buChar char="•"/>
            </a:pPr>
            <a:r>
              <a:rPr lang="en-US" sz="2066" spc="103" dirty="0">
                <a:solidFill>
                  <a:srgbClr val="191919"/>
                </a:solidFill>
                <a:latin typeface="Arial"/>
                <a:ea typeface="Arial"/>
                <a:cs typeface="Arial"/>
                <a:sym typeface="Arial"/>
              </a:rPr>
              <a:t>Higher doses are for higher tolerance (</a:t>
            </a:r>
            <a:r>
              <a:rPr lang="en-US" sz="2066" b="1" spc="103" dirty="0">
                <a:solidFill>
                  <a:srgbClr val="191919"/>
                </a:solidFill>
                <a:latin typeface="Arial Bold"/>
                <a:ea typeface="Arial Bold"/>
                <a:cs typeface="Arial Bold"/>
                <a:sym typeface="Arial Bold"/>
              </a:rPr>
              <a:t>You may see higher doses</a:t>
            </a:r>
            <a:r>
              <a:rPr lang="en-US" sz="2066" spc="103" dirty="0">
                <a:solidFill>
                  <a:srgbClr val="191919"/>
                </a:solidFill>
                <a:latin typeface="Arial"/>
                <a:ea typeface="Arial"/>
                <a:cs typeface="Arial"/>
                <a:sym typeface="Arial"/>
              </a:rPr>
              <a:t>)!</a:t>
            </a:r>
          </a:p>
          <a:p>
            <a:pPr algn="l">
              <a:lnSpc>
                <a:spcPts val="2480"/>
              </a:lnSpc>
            </a:pPr>
            <a:endParaRPr lang="en-US" sz="2066" spc="103" dirty="0">
              <a:solidFill>
                <a:srgbClr val="191919"/>
              </a:solidFill>
              <a:latin typeface="Arial"/>
              <a:ea typeface="Arial"/>
              <a:cs typeface="Arial"/>
              <a:sym typeface="Arial"/>
            </a:endParaRPr>
          </a:p>
          <a:p>
            <a:pPr marL="446209" lvl="1" indent="-223104" algn="l">
              <a:lnSpc>
                <a:spcPts val="2480"/>
              </a:lnSpc>
              <a:buFont typeface="Arial"/>
              <a:buChar char="•"/>
            </a:pPr>
            <a:r>
              <a:rPr lang="en-US" sz="2066" spc="103" dirty="0">
                <a:solidFill>
                  <a:srgbClr val="191919"/>
                </a:solidFill>
                <a:latin typeface="Arial"/>
                <a:ea typeface="Arial"/>
                <a:cs typeface="Arial"/>
                <a:sym typeface="Arial"/>
              </a:rPr>
              <a:t>If </a:t>
            </a:r>
            <a:r>
              <a:rPr lang="en-US" sz="2066" b="1" spc="103" dirty="0">
                <a:solidFill>
                  <a:srgbClr val="191919"/>
                </a:solidFill>
                <a:latin typeface="Arial Bold"/>
                <a:ea typeface="Arial Bold"/>
                <a:cs typeface="Arial Bold"/>
                <a:sym typeface="Arial Bold"/>
              </a:rPr>
              <a:t>Very High Tolerance</a:t>
            </a:r>
            <a:r>
              <a:rPr lang="en-US" sz="2066" spc="103" dirty="0">
                <a:solidFill>
                  <a:srgbClr val="191919"/>
                </a:solidFill>
                <a:latin typeface="Arial"/>
                <a:ea typeface="Arial"/>
                <a:cs typeface="Arial"/>
                <a:sym typeface="Arial"/>
              </a:rPr>
              <a:t> or if on daily dispense safe supply of hydromorphone, </a:t>
            </a:r>
            <a:r>
              <a:rPr lang="en-US" sz="2066" b="1" spc="103" dirty="0">
                <a:solidFill>
                  <a:srgbClr val="191919"/>
                </a:solidFill>
                <a:latin typeface="Arial Bold"/>
                <a:ea typeface="Arial Bold"/>
                <a:cs typeface="Arial Bold"/>
                <a:sym typeface="Arial Bold"/>
              </a:rPr>
              <a:t>ask how much</a:t>
            </a:r>
            <a:r>
              <a:rPr lang="en-US" sz="2066" spc="103" dirty="0">
                <a:solidFill>
                  <a:srgbClr val="191919"/>
                </a:solidFill>
                <a:latin typeface="Arial"/>
                <a:ea typeface="Arial"/>
                <a:cs typeface="Arial"/>
                <a:sym typeface="Arial"/>
              </a:rPr>
              <a:t> the person takes at one time for withdrawal.</a:t>
            </a:r>
          </a:p>
          <a:p>
            <a:pPr algn="l">
              <a:lnSpc>
                <a:spcPts val="2480"/>
              </a:lnSpc>
            </a:pPr>
            <a:endParaRPr lang="en-US" sz="2066" spc="103" dirty="0">
              <a:solidFill>
                <a:srgbClr val="191919"/>
              </a:solidFill>
              <a:latin typeface="Arial"/>
              <a:ea typeface="Arial"/>
              <a:cs typeface="Arial"/>
              <a:sym typeface="Arial"/>
            </a:endParaRPr>
          </a:p>
        </p:txBody>
      </p:sp>
      <p:sp>
        <p:nvSpPr>
          <p:cNvPr id="32" name="TextBox 32"/>
          <p:cNvSpPr txBox="1"/>
          <p:nvPr/>
        </p:nvSpPr>
        <p:spPr>
          <a:xfrm>
            <a:off x="13634285" y="4218522"/>
            <a:ext cx="3822953" cy="952500"/>
          </a:xfrm>
          <a:prstGeom prst="rect">
            <a:avLst/>
          </a:prstGeom>
        </p:spPr>
        <p:txBody>
          <a:bodyPr lIns="0" tIns="0" rIns="0" bIns="0" rtlCol="0" anchor="t">
            <a:spAutoFit/>
          </a:bodyPr>
          <a:lstStyle/>
          <a:p>
            <a:pPr algn="l">
              <a:lnSpc>
                <a:spcPts val="3528"/>
              </a:lnSpc>
            </a:pPr>
            <a:r>
              <a:rPr lang="en-US" sz="2940" b="1" spc="147">
                <a:solidFill>
                  <a:srgbClr val="191919"/>
                </a:solidFill>
                <a:latin typeface="Arial Bold"/>
                <a:ea typeface="Arial Bold"/>
                <a:cs typeface="Arial Bold"/>
                <a:sym typeface="Arial Bold"/>
              </a:rPr>
              <a:t>Buprenorphine/ Naloxone</a:t>
            </a:r>
          </a:p>
        </p:txBody>
      </p:sp>
      <p:sp>
        <p:nvSpPr>
          <p:cNvPr id="33" name="TextBox 33"/>
          <p:cNvSpPr txBox="1"/>
          <p:nvPr/>
        </p:nvSpPr>
        <p:spPr>
          <a:xfrm>
            <a:off x="1600200" y="3017066"/>
            <a:ext cx="4724400" cy="526234"/>
          </a:xfrm>
          <a:prstGeom prst="rect">
            <a:avLst/>
          </a:prstGeom>
        </p:spPr>
        <p:txBody>
          <a:bodyPr wrap="square" lIns="0" tIns="0" rIns="0" bIns="0" rtlCol="0" anchor="t">
            <a:spAutoFit/>
          </a:bodyPr>
          <a:lstStyle/>
          <a:p>
            <a:pPr algn="l">
              <a:lnSpc>
                <a:spcPts val="4499"/>
              </a:lnSpc>
            </a:pPr>
            <a:r>
              <a:rPr lang="en-US" sz="3200" dirty="0">
                <a:solidFill>
                  <a:srgbClr val="FFFFFF"/>
                </a:solidFill>
                <a:latin typeface="Arial"/>
                <a:ea typeface="Arial"/>
                <a:cs typeface="Arial"/>
                <a:sym typeface="Arial"/>
              </a:rPr>
              <a:t>What Will this look like?</a:t>
            </a:r>
          </a:p>
        </p:txBody>
      </p:sp>
      <p:sp>
        <p:nvSpPr>
          <p:cNvPr id="34" name="TextBox 34"/>
          <p:cNvSpPr txBox="1"/>
          <p:nvPr/>
        </p:nvSpPr>
        <p:spPr>
          <a:xfrm>
            <a:off x="9521274" y="2228024"/>
            <a:ext cx="7738026" cy="1247775"/>
          </a:xfrm>
          <a:prstGeom prst="rect">
            <a:avLst/>
          </a:prstGeom>
        </p:spPr>
        <p:txBody>
          <a:bodyPr lIns="0" tIns="0" rIns="0" bIns="0" rtlCol="0" anchor="t">
            <a:spAutoFit/>
          </a:bodyPr>
          <a:lstStyle/>
          <a:p>
            <a:pPr algn="l">
              <a:lnSpc>
                <a:spcPts val="3168"/>
              </a:lnSpc>
            </a:pPr>
            <a:r>
              <a:rPr lang="en-US" sz="2640" spc="132">
                <a:solidFill>
                  <a:srgbClr val="191919"/>
                </a:solidFill>
                <a:latin typeface="Arial"/>
                <a:ea typeface="Arial"/>
                <a:cs typeface="Arial"/>
                <a:sym typeface="Arial"/>
              </a:rPr>
              <a:t>Powerplans in CERNER help to quickly start treatment protocols. Here are 2 that have been updated recently.</a:t>
            </a:r>
          </a:p>
        </p:txBody>
      </p:sp>
      <p:sp>
        <p:nvSpPr>
          <p:cNvPr id="35" name="TextBox 35"/>
          <p:cNvSpPr txBox="1"/>
          <p:nvPr/>
        </p:nvSpPr>
        <p:spPr>
          <a:xfrm>
            <a:off x="13390287" y="5028147"/>
            <a:ext cx="3869013" cy="4133850"/>
          </a:xfrm>
          <a:prstGeom prst="rect">
            <a:avLst/>
          </a:prstGeom>
        </p:spPr>
        <p:txBody>
          <a:bodyPr lIns="0" tIns="0" rIns="0" bIns="0" rtlCol="0" anchor="t">
            <a:spAutoFit/>
          </a:bodyPr>
          <a:lstStyle/>
          <a:p>
            <a:pPr algn="l">
              <a:lnSpc>
                <a:spcPts val="2480"/>
              </a:lnSpc>
            </a:pPr>
            <a:endParaRPr dirty="0"/>
          </a:p>
          <a:p>
            <a:pPr marL="446209" lvl="1" indent="-223104" algn="l">
              <a:lnSpc>
                <a:spcPts val="2480"/>
              </a:lnSpc>
              <a:buFont typeface="Arial"/>
              <a:buChar char="•"/>
            </a:pPr>
            <a:r>
              <a:rPr lang="en-US" sz="2066" spc="103" dirty="0">
                <a:solidFill>
                  <a:srgbClr val="191919"/>
                </a:solidFill>
                <a:latin typeface="Arial"/>
                <a:ea typeface="Arial"/>
                <a:cs typeface="Arial"/>
                <a:sym typeface="Arial"/>
              </a:rPr>
              <a:t>Addition of </a:t>
            </a:r>
            <a:r>
              <a:rPr lang="en-US" sz="2066" b="1" spc="103" dirty="0">
                <a:solidFill>
                  <a:srgbClr val="191919"/>
                </a:solidFill>
                <a:latin typeface="Arial Bold"/>
                <a:ea typeface="Arial Bold"/>
                <a:cs typeface="Arial Bold"/>
                <a:sym typeface="Arial Bold"/>
              </a:rPr>
              <a:t>Continuation/Missed Doses</a:t>
            </a:r>
          </a:p>
          <a:p>
            <a:pPr algn="l">
              <a:lnSpc>
                <a:spcPts val="2480"/>
              </a:lnSpc>
            </a:pPr>
            <a:endParaRPr lang="en-US" sz="2066" b="1" spc="103" dirty="0">
              <a:solidFill>
                <a:srgbClr val="191919"/>
              </a:solidFill>
              <a:latin typeface="Arial Bold"/>
              <a:ea typeface="Arial Bold"/>
              <a:cs typeface="Arial Bold"/>
              <a:sym typeface="Arial Bold"/>
            </a:endParaRPr>
          </a:p>
          <a:p>
            <a:pPr marL="446209" lvl="1" indent="-223104" algn="l">
              <a:lnSpc>
                <a:spcPts val="2480"/>
              </a:lnSpc>
              <a:buFont typeface="Arial"/>
              <a:buChar char="•"/>
            </a:pPr>
            <a:r>
              <a:rPr lang="en-US" sz="2066" spc="103" dirty="0">
                <a:solidFill>
                  <a:srgbClr val="191919"/>
                </a:solidFill>
                <a:latin typeface="Arial"/>
                <a:ea typeface="Arial"/>
                <a:cs typeface="Arial"/>
                <a:sym typeface="Arial"/>
              </a:rPr>
              <a:t>Standard dosing </a:t>
            </a:r>
            <a:r>
              <a:rPr lang="en-US" sz="2066" b="1" spc="103" dirty="0">
                <a:solidFill>
                  <a:srgbClr val="191919"/>
                </a:solidFill>
                <a:latin typeface="Arial Bold"/>
                <a:ea typeface="Arial Bold"/>
                <a:cs typeface="Arial Bold"/>
                <a:sym typeface="Arial Bold"/>
              </a:rPr>
              <a:t>take-home kits are now available</a:t>
            </a:r>
            <a:r>
              <a:rPr lang="en-US" sz="2066" spc="103" dirty="0">
                <a:solidFill>
                  <a:srgbClr val="191919"/>
                </a:solidFill>
                <a:latin typeface="Arial"/>
                <a:ea typeface="Arial"/>
                <a:cs typeface="Arial"/>
                <a:sym typeface="Arial"/>
              </a:rPr>
              <a:t> in all VCH </a:t>
            </a:r>
            <a:r>
              <a:rPr lang="en-US" sz="2066" spc="103" dirty="0" err="1">
                <a:solidFill>
                  <a:srgbClr val="191919"/>
                </a:solidFill>
                <a:latin typeface="Arial"/>
                <a:ea typeface="Arial"/>
                <a:cs typeface="Arial"/>
                <a:sym typeface="Arial"/>
              </a:rPr>
              <a:t>EDs.</a:t>
            </a:r>
            <a:endParaRPr lang="en-US" sz="2066" spc="103" dirty="0">
              <a:solidFill>
                <a:srgbClr val="191919"/>
              </a:solidFill>
              <a:latin typeface="Arial"/>
              <a:ea typeface="Arial"/>
              <a:cs typeface="Arial"/>
              <a:sym typeface="Arial"/>
            </a:endParaRPr>
          </a:p>
          <a:p>
            <a:pPr algn="l">
              <a:lnSpc>
                <a:spcPts val="2480"/>
              </a:lnSpc>
            </a:pPr>
            <a:endParaRPr lang="en-US" sz="2066" spc="103" dirty="0">
              <a:solidFill>
                <a:srgbClr val="191919"/>
              </a:solidFill>
              <a:latin typeface="Arial"/>
              <a:ea typeface="Arial"/>
              <a:cs typeface="Arial"/>
              <a:sym typeface="Arial"/>
            </a:endParaRPr>
          </a:p>
          <a:p>
            <a:pPr marL="446209" lvl="1" indent="-223104" algn="l">
              <a:lnSpc>
                <a:spcPts val="2480"/>
              </a:lnSpc>
              <a:buFont typeface="Arial"/>
              <a:buChar char="•"/>
            </a:pPr>
            <a:r>
              <a:rPr lang="en-US" sz="2066" spc="103" dirty="0">
                <a:solidFill>
                  <a:srgbClr val="191919"/>
                </a:solidFill>
                <a:latin typeface="Arial"/>
                <a:ea typeface="Arial"/>
                <a:cs typeface="Arial"/>
                <a:sym typeface="Arial"/>
              </a:rPr>
              <a:t>Prescription options include 2 different </a:t>
            </a:r>
            <a:r>
              <a:rPr lang="en-US" sz="2066" b="1" spc="103" dirty="0">
                <a:solidFill>
                  <a:srgbClr val="191919"/>
                </a:solidFill>
                <a:latin typeface="Arial Bold"/>
                <a:ea typeface="Arial Bold"/>
                <a:cs typeface="Arial Bold"/>
                <a:sym typeface="Arial Bold"/>
              </a:rPr>
              <a:t>microdosing protocols.</a:t>
            </a:r>
          </a:p>
          <a:p>
            <a:pPr algn="l">
              <a:lnSpc>
                <a:spcPts val="2480"/>
              </a:lnSpc>
            </a:pPr>
            <a:endParaRPr lang="en-US" sz="2066" b="1" spc="103" dirty="0">
              <a:solidFill>
                <a:srgbClr val="191919"/>
              </a:solidFill>
              <a:latin typeface="Arial Bold"/>
              <a:ea typeface="Arial Bold"/>
              <a:cs typeface="Arial Bold"/>
              <a:sym typeface="Arial Bold"/>
            </a:endParaRPr>
          </a:p>
        </p:txBody>
      </p:sp>
      <p:sp>
        <p:nvSpPr>
          <p:cNvPr id="36" name="Freeform 36"/>
          <p:cNvSpPr/>
          <p:nvPr/>
        </p:nvSpPr>
        <p:spPr>
          <a:xfrm>
            <a:off x="9845251" y="4214878"/>
            <a:ext cx="3445471" cy="563690"/>
          </a:xfrm>
          <a:custGeom>
            <a:avLst/>
            <a:gdLst/>
            <a:ahLst/>
            <a:cxnLst/>
            <a:rect l="l" t="t" r="r" b="b"/>
            <a:pathLst>
              <a:path w="3445471" h="563690">
                <a:moveTo>
                  <a:pt x="0" y="0"/>
                </a:moveTo>
                <a:lnTo>
                  <a:pt x="3445471" y="0"/>
                </a:lnTo>
                <a:lnTo>
                  <a:pt x="3445471" y="563690"/>
                </a:lnTo>
                <a:lnTo>
                  <a:pt x="0" y="563690"/>
                </a:lnTo>
                <a:lnTo>
                  <a:pt x="0" y="0"/>
                </a:lnTo>
                <a:close/>
              </a:path>
            </a:pathLst>
          </a:custGeom>
          <a:blipFill>
            <a:blip r:embed="rId6"/>
            <a:stretch>
              <a:fillRect t="-43893" b="-151027"/>
            </a:stretch>
          </a:blipFill>
          <a:ln w="95250" cap="sq">
            <a:solidFill>
              <a:srgbClr val="FC0201"/>
            </a:solidFill>
            <a:prstDash val="solid"/>
            <a:miter/>
          </a:ln>
        </p:spPr>
        <p:txBody>
          <a:bodyPr/>
          <a:lstStyle/>
          <a:p>
            <a:endParaRPr lang="en-CA" dirty="0"/>
          </a:p>
        </p:txBody>
      </p:sp>
      <p:sp>
        <p:nvSpPr>
          <p:cNvPr id="37" name="Freeform 37"/>
          <p:cNvSpPr/>
          <p:nvPr/>
        </p:nvSpPr>
        <p:spPr>
          <a:xfrm>
            <a:off x="9822107" y="8235474"/>
            <a:ext cx="3445471" cy="563690"/>
          </a:xfrm>
          <a:custGeom>
            <a:avLst/>
            <a:gdLst/>
            <a:ahLst/>
            <a:cxnLst/>
            <a:rect l="l" t="t" r="r" b="b"/>
            <a:pathLst>
              <a:path w="3445471" h="563690">
                <a:moveTo>
                  <a:pt x="0" y="0"/>
                </a:moveTo>
                <a:lnTo>
                  <a:pt x="3445471" y="0"/>
                </a:lnTo>
                <a:lnTo>
                  <a:pt x="3445471" y="563690"/>
                </a:lnTo>
                <a:lnTo>
                  <a:pt x="0" y="563690"/>
                </a:lnTo>
                <a:lnTo>
                  <a:pt x="0" y="0"/>
                </a:lnTo>
                <a:close/>
              </a:path>
            </a:pathLst>
          </a:custGeom>
          <a:blipFill>
            <a:blip r:embed="rId6"/>
            <a:stretch>
              <a:fillRect t="-43893" b="-151027"/>
            </a:stretch>
          </a:blipFill>
          <a:ln w="95250" cap="sq">
            <a:solidFill>
              <a:srgbClr val="FC0201"/>
            </a:solidFill>
            <a:prstDash val="solid"/>
            <a:miter/>
          </a:ln>
        </p:spPr>
        <p:txBody>
          <a:bodyPr/>
          <a:lstStyle/>
          <a:p>
            <a:endParaRPr lang="en-C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0EA"/>
        </a:solidFill>
        <a:effectLst/>
      </p:bgPr>
    </p:bg>
    <p:spTree>
      <p:nvGrpSpPr>
        <p:cNvPr id="1" name=""/>
        <p:cNvGrpSpPr/>
        <p:nvPr/>
      </p:nvGrpSpPr>
      <p:grpSpPr>
        <a:xfrm>
          <a:off x="0" y="0"/>
          <a:ext cx="0" cy="0"/>
          <a:chOff x="0" y="0"/>
          <a:chExt cx="0" cy="0"/>
        </a:xfrm>
      </p:grpSpPr>
      <p:grpSp>
        <p:nvGrpSpPr>
          <p:cNvPr id="2" name="Group 2"/>
          <p:cNvGrpSpPr/>
          <p:nvPr/>
        </p:nvGrpSpPr>
        <p:grpSpPr>
          <a:xfrm>
            <a:off x="589421" y="711747"/>
            <a:ext cx="17080749" cy="8863507"/>
            <a:chOff x="0" y="0"/>
            <a:chExt cx="4274726" cy="2218232"/>
          </a:xfrm>
        </p:grpSpPr>
        <p:sp>
          <p:nvSpPr>
            <p:cNvPr id="3" name="Freeform 3"/>
            <p:cNvSpPr/>
            <p:nvPr/>
          </p:nvSpPr>
          <p:spPr>
            <a:xfrm>
              <a:off x="0" y="0"/>
              <a:ext cx="4274726" cy="2218232"/>
            </a:xfrm>
            <a:custGeom>
              <a:avLst/>
              <a:gdLst/>
              <a:ahLst/>
              <a:cxnLst/>
              <a:rect l="l" t="t" r="r" b="b"/>
              <a:pathLst>
                <a:path w="4274726" h="2218232">
                  <a:moveTo>
                    <a:pt x="14051" y="0"/>
                  </a:moveTo>
                  <a:lnTo>
                    <a:pt x="4260675" y="0"/>
                  </a:lnTo>
                  <a:cubicBezTo>
                    <a:pt x="4268435" y="0"/>
                    <a:pt x="4274726" y="6291"/>
                    <a:pt x="4274726" y="14051"/>
                  </a:cubicBezTo>
                  <a:lnTo>
                    <a:pt x="4274726" y="2204181"/>
                  </a:lnTo>
                  <a:cubicBezTo>
                    <a:pt x="4274726" y="2211941"/>
                    <a:pt x="4268435" y="2218232"/>
                    <a:pt x="4260675" y="2218232"/>
                  </a:cubicBezTo>
                  <a:lnTo>
                    <a:pt x="14051" y="2218232"/>
                  </a:lnTo>
                  <a:cubicBezTo>
                    <a:pt x="6291" y="2218232"/>
                    <a:pt x="0" y="2211941"/>
                    <a:pt x="0" y="2204181"/>
                  </a:cubicBezTo>
                  <a:lnTo>
                    <a:pt x="0" y="14051"/>
                  </a:lnTo>
                  <a:cubicBezTo>
                    <a:pt x="0" y="6291"/>
                    <a:pt x="6291" y="0"/>
                    <a:pt x="14051" y="0"/>
                  </a:cubicBezTo>
                  <a:close/>
                </a:path>
              </a:pathLst>
            </a:custGeom>
            <a:solidFill>
              <a:srgbClr val="FFFFFF"/>
            </a:solidFill>
            <a:ln w="9525" cap="rnd">
              <a:solidFill>
                <a:srgbClr val="000000"/>
              </a:solidFill>
              <a:prstDash val="solid"/>
              <a:round/>
            </a:ln>
          </p:spPr>
          <p:txBody>
            <a:bodyPr/>
            <a:lstStyle/>
            <a:p>
              <a:endParaRPr lang="en-CA"/>
            </a:p>
          </p:txBody>
        </p:sp>
        <p:sp>
          <p:nvSpPr>
            <p:cNvPr id="4" name="TextBox 4"/>
            <p:cNvSpPr txBox="1"/>
            <p:nvPr/>
          </p:nvSpPr>
          <p:spPr>
            <a:xfrm>
              <a:off x="0" y="-19050"/>
              <a:ext cx="4274726" cy="2237282"/>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375915" y="2306381"/>
            <a:ext cx="15526482" cy="6656782"/>
            <a:chOff x="0" y="0"/>
            <a:chExt cx="4012691" cy="1720390"/>
          </a:xfrm>
        </p:grpSpPr>
        <p:sp>
          <p:nvSpPr>
            <p:cNvPr id="6" name="Freeform 6"/>
            <p:cNvSpPr/>
            <p:nvPr/>
          </p:nvSpPr>
          <p:spPr>
            <a:xfrm>
              <a:off x="0" y="0"/>
              <a:ext cx="4012691" cy="1720391"/>
            </a:xfrm>
            <a:custGeom>
              <a:avLst/>
              <a:gdLst/>
              <a:ahLst/>
              <a:cxnLst/>
              <a:rect l="l" t="t" r="r" b="b"/>
              <a:pathLst>
                <a:path w="4012691" h="1720391">
                  <a:moveTo>
                    <a:pt x="15457" y="0"/>
                  </a:moveTo>
                  <a:lnTo>
                    <a:pt x="3997234" y="0"/>
                  </a:lnTo>
                  <a:cubicBezTo>
                    <a:pt x="4001333" y="0"/>
                    <a:pt x="4005265" y="1629"/>
                    <a:pt x="4008164" y="4527"/>
                  </a:cubicBezTo>
                  <a:cubicBezTo>
                    <a:pt x="4011063" y="7426"/>
                    <a:pt x="4012691" y="11358"/>
                    <a:pt x="4012691" y="15457"/>
                  </a:cubicBezTo>
                  <a:lnTo>
                    <a:pt x="4012691" y="1704933"/>
                  </a:lnTo>
                  <a:cubicBezTo>
                    <a:pt x="4012691" y="1709033"/>
                    <a:pt x="4011063" y="1712964"/>
                    <a:pt x="4008164" y="1715863"/>
                  </a:cubicBezTo>
                  <a:cubicBezTo>
                    <a:pt x="4005265" y="1718762"/>
                    <a:pt x="4001333" y="1720391"/>
                    <a:pt x="3997234" y="1720391"/>
                  </a:cubicBezTo>
                  <a:lnTo>
                    <a:pt x="15457" y="1720391"/>
                  </a:lnTo>
                  <a:cubicBezTo>
                    <a:pt x="11358" y="1720391"/>
                    <a:pt x="7426" y="1718762"/>
                    <a:pt x="4527" y="1715863"/>
                  </a:cubicBezTo>
                  <a:cubicBezTo>
                    <a:pt x="1629" y="1712964"/>
                    <a:pt x="0" y="1709033"/>
                    <a:pt x="0" y="1704933"/>
                  </a:cubicBezTo>
                  <a:lnTo>
                    <a:pt x="0" y="15457"/>
                  </a:lnTo>
                  <a:cubicBezTo>
                    <a:pt x="0" y="11358"/>
                    <a:pt x="1629" y="7426"/>
                    <a:pt x="4527" y="4527"/>
                  </a:cubicBezTo>
                  <a:cubicBezTo>
                    <a:pt x="7426" y="1629"/>
                    <a:pt x="11358" y="0"/>
                    <a:pt x="15457" y="0"/>
                  </a:cubicBezTo>
                  <a:close/>
                </a:path>
              </a:pathLst>
            </a:custGeom>
            <a:solidFill>
              <a:srgbClr val="01648F"/>
            </a:solidFill>
            <a:ln w="9525" cap="rnd">
              <a:solidFill>
                <a:srgbClr val="000000"/>
              </a:solidFill>
              <a:prstDash val="solid"/>
              <a:round/>
            </a:ln>
          </p:spPr>
          <p:txBody>
            <a:bodyPr/>
            <a:lstStyle/>
            <a:p>
              <a:endParaRPr lang="en-CA"/>
            </a:p>
          </p:txBody>
        </p:sp>
        <p:sp>
          <p:nvSpPr>
            <p:cNvPr id="7" name="TextBox 7"/>
            <p:cNvSpPr txBox="1"/>
            <p:nvPr/>
          </p:nvSpPr>
          <p:spPr>
            <a:xfrm>
              <a:off x="0" y="-19050"/>
              <a:ext cx="4012691" cy="173944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6659850" y="2306381"/>
            <a:ext cx="10242547" cy="6656782"/>
            <a:chOff x="0" y="0"/>
            <a:chExt cx="2732852" cy="1776121"/>
          </a:xfrm>
        </p:grpSpPr>
        <p:sp>
          <p:nvSpPr>
            <p:cNvPr id="9" name="Freeform 9"/>
            <p:cNvSpPr/>
            <p:nvPr/>
          </p:nvSpPr>
          <p:spPr>
            <a:xfrm>
              <a:off x="0" y="0"/>
              <a:ext cx="2732852" cy="1776121"/>
            </a:xfrm>
            <a:custGeom>
              <a:avLst/>
              <a:gdLst/>
              <a:ahLst/>
              <a:cxnLst/>
              <a:rect l="l" t="t" r="r" b="b"/>
              <a:pathLst>
                <a:path w="2732852" h="1776121">
                  <a:moveTo>
                    <a:pt x="23432" y="0"/>
                  </a:moveTo>
                  <a:lnTo>
                    <a:pt x="2709420" y="0"/>
                  </a:lnTo>
                  <a:cubicBezTo>
                    <a:pt x="2722362" y="0"/>
                    <a:pt x="2732852" y="10491"/>
                    <a:pt x="2732852" y="23432"/>
                  </a:cubicBezTo>
                  <a:lnTo>
                    <a:pt x="2732852" y="1752689"/>
                  </a:lnTo>
                  <a:cubicBezTo>
                    <a:pt x="2732852" y="1758904"/>
                    <a:pt x="2730384" y="1764864"/>
                    <a:pt x="2725989" y="1769258"/>
                  </a:cubicBezTo>
                  <a:cubicBezTo>
                    <a:pt x="2721595" y="1773652"/>
                    <a:pt x="2715635" y="1776121"/>
                    <a:pt x="2709420" y="1776121"/>
                  </a:cubicBezTo>
                  <a:lnTo>
                    <a:pt x="23432" y="1776121"/>
                  </a:lnTo>
                  <a:cubicBezTo>
                    <a:pt x="17217" y="1776121"/>
                    <a:pt x="11257" y="1773652"/>
                    <a:pt x="6863" y="1769258"/>
                  </a:cubicBezTo>
                  <a:cubicBezTo>
                    <a:pt x="2469" y="1764864"/>
                    <a:pt x="0" y="1758904"/>
                    <a:pt x="0" y="1752689"/>
                  </a:cubicBezTo>
                  <a:lnTo>
                    <a:pt x="0" y="23432"/>
                  </a:lnTo>
                  <a:cubicBezTo>
                    <a:pt x="0" y="17217"/>
                    <a:pt x="2469" y="11257"/>
                    <a:pt x="6863" y="6863"/>
                  </a:cubicBezTo>
                  <a:cubicBezTo>
                    <a:pt x="11257" y="2469"/>
                    <a:pt x="17217" y="0"/>
                    <a:pt x="23432" y="0"/>
                  </a:cubicBezTo>
                  <a:close/>
                </a:path>
              </a:pathLst>
            </a:custGeom>
            <a:solidFill>
              <a:srgbClr val="FFFFFF"/>
            </a:solidFill>
            <a:ln w="9525" cap="rnd">
              <a:solidFill>
                <a:srgbClr val="000000"/>
              </a:solidFill>
              <a:prstDash val="solid"/>
              <a:round/>
            </a:ln>
          </p:spPr>
          <p:txBody>
            <a:bodyPr/>
            <a:lstStyle/>
            <a:p>
              <a:endParaRPr lang="en-CA"/>
            </a:p>
          </p:txBody>
        </p:sp>
        <p:sp>
          <p:nvSpPr>
            <p:cNvPr id="10" name="TextBox 10"/>
            <p:cNvSpPr txBox="1"/>
            <p:nvPr/>
          </p:nvSpPr>
          <p:spPr>
            <a:xfrm>
              <a:off x="0" y="-19050"/>
              <a:ext cx="2732852" cy="1795171"/>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a:off x="10100977" y="2306381"/>
            <a:ext cx="6787215" cy="6656782"/>
            <a:chOff x="0" y="0"/>
            <a:chExt cx="1810922" cy="1776121"/>
          </a:xfrm>
        </p:grpSpPr>
        <p:sp>
          <p:nvSpPr>
            <p:cNvPr id="12" name="Freeform 12"/>
            <p:cNvSpPr/>
            <p:nvPr/>
          </p:nvSpPr>
          <p:spPr>
            <a:xfrm>
              <a:off x="0" y="0"/>
              <a:ext cx="1810922" cy="1776121"/>
            </a:xfrm>
            <a:custGeom>
              <a:avLst/>
              <a:gdLst/>
              <a:ahLst/>
              <a:cxnLst/>
              <a:rect l="l" t="t" r="r" b="b"/>
              <a:pathLst>
                <a:path w="1810922" h="1776121">
                  <a:moveTo>
                    <a:pt x="35361" y="0"/>
                  </a:moveTo>
                  <a:lnTo>
                    <a:pt x="1775562" y="0"/>
                  </a:lnTo>
                  <a:cubicBezTo>
                    <a:pt x="1784940" y="0"/>
                    <a:pt x="1793934" y="3725"/>
                    <a:pt x="1800565" y="10357"/>
                  </a:cubicBezTo>
                  <a:cubicBezTo>
                    <a:pt x="1807197" y="16988"/>
                    <a:pt x="1810922" y="25982"/>
                    <a:pt x="1810922" y="35361"/>
                  </a:cubicBezTo>
                  <a:lnTo>
                    <a:pt x="1810922" y="1740760"/>
                  </a:lnTo>
                  <a:cubicBezTo>
                    <a:pt x="1810922" y="1760289"/>
                    <a:pt x="1795091" y="1776121"/>
                    <a:pt x="1775562" y="1776121"/>
                  </a:cubicBezTo>
                  <a:lnTo>
                    <a:pt x="35361" y="1776121"/>
                  </a:lnTo>
                  <a:cubicBezTo>
                    <a:pt x="25982" y="1776121"/>
                    <a:pt x="16988" y="1772395"/>
                    <a:pt x="10357" y="1765764"/>
                  </a:cubicBezTo>
                  <a:cubicBezTo>
                    <a:pt x="3725" y="1759133"/>
                    <a:pt x="0" y="1750139"/>
                    <a:pt x="0" y="1740760"/>
                  </a:cubicBezTo>
                  <a:lnTo>
                    <a:pt x="0" y="35361"/>
                  </a:lnTo>
                  <a:cubicBezTo>
                    <a:pt x="0" y="15831"/>
                    <a:pt x="15831" y="0"/>
                    <a:pt x="35361" y="0"/>
                  </a:cubicBezTo>
                  <a:close/>
                </a:path>
              </a:pathLst>
            </a:custGeom>
            <a:solidFill>
              <a:srgbClr val="FFFFFF"/>
            </a:solidFill>
            <a:ln w="9525" cap="rnd">
              <a:solidFill>
                <a:srgbClr val="000000"/>
              </a:solidFill>
              <a:prstDash val="solid"/>
              <a:round/>
            </a:ln>
          </p:spPr>
          <p:txBody>
            <a:bodyPr/>
            <a:lstStyle/>
            <a:p>
              <a:endParaRPr lang="en-CA"/>
            </a:p>
          </p:txBody>
        </p:sp>
        <p:sp>
          <p:nvSpPr>
            <p:cNvPr id="13" name="TextBox 13"/>
            <p:cNvSpPr txBox="1"/>
            <p:nvPr/>
          </p:nvSpPr>
          <p:spPr>
            <a:xfrm>
              <a:off x="0" y="-19050"/>
              <a:ext cx="1810922" cy="1795171"/>
            </a:xfrm>
            <a:prstGeom prst="rect">
              <a:avLst/>
            </a:prstGeom>
          </p:spPr>
          <p:txBody>
            <a:bodyPr lIns="50800" tIns="50800" rIns="50800" bIns="50800" rtlCol="0" anchor="ctr"/>
            <a:lstStyle/>
            <a:p>
              <a:pPr algn="ctr">
                <a:lnSpc>
                  <a:spcPts val="2859"/>
                </a:lnSpc>
              </a:pPr>
              <a:endParaRPr/>
            </a:p>
          </p:txBody>
        </p:sp>
      </p:grpSp>
      <p:grpSp>
        <p:nvGrpSpPr>
          <p:cNvPr id="14" name="Group 14"/>
          <p:cNvGrpSpPr/>
          <p:nvPr/>
        </p:nvGrpSpPr>
        <p:grpSpPr>
          <a:xfrm>
            <a:off x="13654086" y="2306381"/>
            <a:ext cx="3414714" cy="6656782"/>
            <a:chOff x="0" y="0"/>
            <a:chExt cx="911093" cy="1776121"/>
          </a:xfrm>
        </p:grpSpPr>
        <p:sp>
          <p:nvSpPr>
            <p:cNvPr id="15" name="Freeform 15"/>
            <p:cNvSpPr/>
            <p:nvPr/>
          </p:nvSpPr>
          <p:spPr>
            <a:xfrm>
              <a:off x="0" y="0"/>
              <a:ext cx="911093" cy="1776121"/>
            </a:xfrm>
            <a:custGeom>
              <a:avLst/>
              <a:gdLst/>
              <a:ahLst/>
              <a:cxnLst/>
              <a:rect l="l" t="t" r="r" b="b"/>
              <a:pathLst>
                <a:path w="911093" h="1776121">
                  <a:moveTo>
                    <a:pt x="70284" y="0"/>
                  </a:moveTo>
                  <a:lnTo>
                    <a:pt x="840809" y="0"/>
                  </a:lnTo>
                  <a:cubicBezTo>
                    <a:pt x="859449" y="0"/>
                    <a:pt x="877326" y="7405"/>
                    <a:pt x="890507" y="20586"/>
                  </a:cubicBezTo>
                  <a:cubicBezTo>
                    <a:pt x="903688" y="33766"/>
                    <a:pt x="911093" y="51643"/>
                    <a:pt x="911093" y="70284"/>
                  </a:cubicBezTo>
                  <a:lnTo>
                    <a:pt x="911093" y="1705837"/>
                  </a:lnTo>
                  <a:cubicBezTo>
                    <a:pt x="911093" y="1744654"/>
                    <a:pt x="879625" y="1776121"/>
                    <a:pt x="840809" y="1776121"/>
                  </a:cubicBezTo>
                  <a:lnTo>
                    <a:pt x="70284" y="1776121"/>
                  </a:lnTo>
                  <a:cubicBezTo>
                    <a:pt x="51643" y="1776121"/>
                    <a:pt x="33766" y="1768716"/>
                    <a:pt x="20586" y="1755535"/>
                  </a:cubicBezTo>
                  <a:cubicBezTo>
                    <a:pt x="7405" y="1742354"/>
                    <a:pt x="0" y="1724477"/>
                    <a:pt x="0" y="1705837"/>
                  </a:cubicBezTo>
                  <a:lnTo>
                    <a:pt x="0" y="70284"/>
                  </a:lnTo>
                  <a:cubicBezTo>
                    <a:pt x="0" y="51643"/>
                    <a:pt x="7405" y="33766"/>
                    <a:pt x="20586" y="20586"/>
                  </a:cubicBezTo>
                  <a:cubicBezTo>
                    <a:pt x="33766" y="7405"/>
                    <a:pt x="51643" y="0"/>
                    <a:pt x="70284" y="0"/>
                  </a:cubicBezTo>
                  <a:close/>
                </a:path>
              </a:pathLst>
            </a:custGeom>
            <a:solidFill>
              <a:srgbClr val="FFFFFF"/>
            </a:solidFill>
            <a:ln w="9525" cap="rnd">
              <a:solidFill>
                <a:srgbClr val="000000"/>
              </a:solidFill>
              <a:prstDash val="solid"/>
              <a:round/>
            </a:ln>
          </p:spPr>
          <p:txBody>
            <a:bodyPr/>
            <a:lstStyle/>
            <a:p>
              <a:endParaRPr lang="en-CA"/>
            </a:p>
          </p:txBody>
        </p:sp>
        <p:sp>
          <p:nvSpPr>
            <p:cNvPr id="16" name="TextBox 16"/>
            <p:cNvSpPr txBox="1"/>
            <p:nvPr/>
          </p:nvSpPr>
          <p:spPr>
            <a:xfrm>
              <a:off x="0" y="-19050"/>
              <a:ext cx="911093" cy="1795171"/>
            </a:xfrm>
            <a:prstGeom prst="rect">
              <a:avLst/>
            </a:prstGeom>
          </p:spPr>
          <p:txBody>
            <a:bodyPr lIns="50800" tIns="50800" rIns="50800" bIns="50800" rtlCol="0" anchor="ctr"/>
            <a:lstStyle/>
            <a:p>
              <a:pPr algn="ctr">
                <a:lnSpc>
                  <a:spcPts val="2859"/>
                </a:lnSpc>
              </a:pPr>
              <a:endParaRPr/>
            </a:p>
          </p:txBody>
        </p:sp>
      </p:grpSp>
      <p:grpSp>
        <p:nvGrpSpPr>
          <p:cNvPr id="17" name="Group 17"/>
          <p:cNvGrpSpPr>
            <a:grpSpLocks noChangeAspect="1"/>
          </p:cNvGrpSpPr>
          <p:nvPr/>
        </p:nvGrpSpPr>
        <p:grpSpPr>
          <a:xfrm>
            <a:off x="7404259" y="2518026"/>
            <a:ext cx="1913014" cy="2869521"/>
            <a:chOff x="0" y="0"/>
            <a:chExt cx="6350000" cy="9525000"/>
          </a:xfrm>
        </p:grpSpPr>
        <p:sp>
          <p:nvSpPr>
            <p:cNvPr id="18" name="Freeform 18"/>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286" r="-1286"/>
              </a:stretch>
            </a:blipFill>
          </p:spPr>
          <p:txBody>
            <a:bodyPr/>
            <a:lstStyle/>
            <a:p>
              <a:endParaRPr lang="en-CA"/>
            </a:p>
          </p:txBody>
        </p:sp>
      </p:grpSp>
      <p:grpSp>
        <p:nvGrpSpPr>
          <p:cNvPr id="19" name="Group 19"/>
          <p:cNvGrpSpPr>
            <a:grpSpLocks noChangeAspect="1"/>
          </p:cNvGrpSpPr>
          <p:nvPr/>
        </p:nvGrpSpPr>
        <p:grpSpPr>
          <a:xfrm rot="-10800000">
            <a:off x="10835968" y="2518026"/>
            <a:ext cx="1913014" cy="2869521"/>
            <a:chOff x="0" y="0"/>
            <a:chExt cx="6350000" cy="9525000"/>
          </a:xfrm>
        </p:grpSpPr>
        <p:sp>
          <p:nvSpPr>
            <p:cNvPr id="20" name="Freeform 20"/>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t="-62"/>
              </a:stretch>
            </a:blipFill>
          </p:spPr>
          <p:txBody>
            <a:bodyPr/>
            <a:lstStyle/>
            <a:p>
              <a:endParaRPr lang="en-CA"/>
            </a:p>
          </p:txBody>
        </p:sp>
      </p:grpSp>
      <p:grpSp>
        <p:nvGrpSpPr>
          <p:cNvPr id="21" name="Group 21"/>
          <p:cNvGrpSpPr>
            <a:grpSpLocks noChangeAspect="1"/>
          </p:cNvGrpSpPr>
          <p:nvPr/>
        </p:nvGrpSpPr>
        <p:grpSpPr>
          <a:xfrm>
            <a:off x="14313063" y="2518026"/>
            <a:ext cx="1913014" cy="2869521"/>
            <a:chOff x="0" y="0"/>
            <a:chExt cx="6350000" cy="9525000"/>
          </a:xfrm>
        </p:grpSpPr>
        <p:sp>
          <p:nvSpPr>
            <p:cNvPr id="22" name="Freeform 22"/>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97783" r="-97783"/>
              </a:stretch>
            </a:blipFill>
          </p:spPr>
          <p:txBody>
            <a:bodyPr/>
            <a:lstStyle/>
            <a:p>
              <a:endParaRPr lang="en-CA"/>
            </a:p>
          </p:txBody>
        </p:sp>
      </p:grpSp>
      <p:sp>
        <p:nvSpPr>
          <p:cNvPr id="23" name="AutoShape 23"/>
          <p:cNvSpPr/>
          <p:nvPr/>
        </p:nvSpPr>
        <p:spPr>
          <a:xfrm>
            <a:off x="617833" y="1720593"/>
            <a:ext cx="17080746" cy="0"/>
          </a:xfrm>
          <a:prstGeom prst="line">
            <a:avLst/>
          </a:prstGeom>
          <a:ln w="9525" cap="flat">
            <a:solidFill>
              <a:srgbClr val="000000"/>
            </a:solidFill>
            <a:prstDash val="solid"/>
            <a:headEnd type="none" w="sm" len="sm"/>
            <a:tailEnd type="none" w="sm" len="sm"/>
          </a:ln>
        </p:spPr>
        <p:txBody>
          <a:bodyPr/>
          <a:lstStyle/>
          <a:p>
            <a:endParaRPr lang="en-CA"/>
          </a:p>
        </p:txBody>
      </p:sp>
      <p:sp>
        <p:nvSpPr>
          <p:cNvPr id="24" name="AutoShape 24"/>
          <p:cNvSpPr/>
          <p:nvPr/>
        </p:nvSpPr>
        <p:spPr>
          <a:xfrm>
            <a:off x="6671485" y="6640189"/>
            <a:ext cx="10242593"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25" name="Group 25"/>
          <p:cNvGrpSpPr/>
          <p:nvPr/>
        </p:nvGrpSpPr>
        <p:grpSpPr>
          <a:xfrm>
            <a:off x="1042906" y="1091740"/>
            <a:ext cx="263243" cy="26324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27" name="TextBox 2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28" name="Group 28"/>
          <p:cNvGrpSpPr/>
          <p:nvPr/>
        </p:nvGrpSpPr>
        <p:grpSpPr>
          <a:xfrm>
            <a:off x="1450674" y="1091740"/>
            <a:ext cx="263243" cy="263243"/>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30" name="TextBox 30"/>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31" name="Group 31"/>
          <p:cNvGrpSpPr/>
          <p:nvPr/>
        </p:nvGrpSpPr>
        <p:grpSpPr>
          <a:xfrm>
            <a:off x="1858443" y="1091740"/>
            <a:ext cx="263243" cy="263243"/>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48F"/>
            </a:solidFill>
            <a:ln w="9525" cap="sq">
              <a:solidFill>
                <a:srgbClr val="000000"/>
              </a:solidFill>
              <a:prstDash val="solid"/>
              <a:miter/>
            </a:ln>
          </p:spPr>
          <p:txBody>
            <a:bodyPr/>
            <a:lstStyle/>
            <a:p>
              <a:endParaRPr lang="en-CA"/>
            </a:p>
          </p:txBody>
        </p:sp>
        <p:sp>
          <p:nvSpPr>
            <p:cNvPr id="33" name="TextBox 33"/>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34" name="Freeform 34"/>
          <p:cNvSpPr/>
          <p:nvPr/>
        </p:nvSpPr>
        <p:spPr>
          <a:xfrm rot="5400000">
            <a:off x="6755983" y="6866265"/>
            <a:ext cx="277256" cy="172907"/>
          </a:xfrm>
          <a:custGeom>
            <a:avLst/>
            <a:gdLst/>
            <a:ahLst/>
            <a:cxnLst/>
            <a:rect l="l" t="t" r="r" b="b"/>
            <a:pathLst>
              <a:path w="277256" h="172907">
                <a:moveTo>
                  <a:pt x="0" y="0"/>
                </a:moveTo>
                <a:lnTo>
                  <a:pt x="277256" y="0"/>
                </a:lnTo>
                <a:lnTo>
                  <a:pt x="277256" y="172907"/>
                </a:lnTo>
                <a:lnTo>
                  <a:pt x="0" y="1729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35" name="Freeform 35"/>
          <p:cNvSpPr/>
          <p:nvPr/>
        </p:nvSpPr>
        <p:spPr>
          <a:xfrm rot="5400000">
            <a:off x="10152463" y="6816835"/>
            <a:ext cx="315356" cy="196667"/>
          </a:xfrm>
          <a:custGeom>
            <a:avLst/>
            <a:gdLst/>
            <a:ahLst/>
            <a:cxnLst/>
            <a:rect l="l" t="t" r="r" b="b"/>
            <a:pathLst>
              <a:path w="315356" h="196667">
                <a:moveTo>
                  <a:pt x="0" y="0"/>
                </a:moveTo>
                <a:lnTo>
                  <a:pt x="315356" y="0"/>
                </a:lnTo>
                <a:lnTo>
                  <a:pt x="315356" y="196667"/>
                </a:lnTo>
                <a:lnTo>
                  <a:pt x="0" y="1966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36" name="Freeform 36"/>
          <p:cNvSpPr/>
          <p:nvPr/>
        </p:nvSpPr>
        <p:spPr>
          <a:xfrm rot="5400000">
            <a:off x="13840988" y="6792488"/>
            <a:ext cx="315356" cy="196667"/>
          </a:xfrm>
          <a:custGeom>
            <a:avLst/>
            <a:gdLst/>
            <a:ahLst/>
            <a:cxnLst/>
            <a:rect l="l" t="t" r="r" b="b"/>
            <a:pathLst>
              <a:path w="315356" h="196667">
                <a:moveTo>
                  <a:pt x="0" y="0"/>
                </a:moveTo>
                <a:lnTo>
                  <a:pt x="315356" y="0"/>
                </a:lnTo>
                <a:lnTo>
                  <a:pt x="315356" y="196668"/>
                </a:lnTo>
                <a:lnTo>
                  <a:pt x="0" y="1966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37" name="TextBox 37"/>
          <p:cNvSpPr txBox="1"/>
          <p:nvPr/>
        </p:nvSpPr>
        <p:spPr>
          <a:xfrm>
            <a:off x="1884031" y="2641426"/>
            <a:ext cx="4242419" cy="3152775"/>
          </a:xfrm>
          <a:prstGeom prst="rect">
            <a:avLst/>
          </a:prstGeom>
        </p:spPr>
        <p:txBody>
          <a:bodyPr lIns="0" tIns="0" rIns="0" bIns="0" rtlCol="0" anchor="t">
            <a:spAutoFit/>
          </a:bodyPr>
          <a:lstStyle/>
          <a:p>
            <a:pPr algn="l">
              <a:lnSpc>
                <a:spcPts val="7970"/>
              </a:lnSpc>
            </a:pPr>
            <a:r>
              <a:rPr lang="en-US" sz="6642">
                <a:solidFill>
                  <a:srgbClr val="FFFFFF"/>
                </a:solidFill>
                <a:latin typeface="Arial"/>
                <a:ea typeface="Arial"/>
                <a:cs typeface="Arial"/>
                <a:sym typeface="Arial"/>
              </a:rPr>
              <a:t>Power Plan Modules</a:t>
            </a:r>
          </a:p>
        </p:txBody>
      </p:sp>
      <p:sp>
        <p:nvSpPr>
          <p:cNvPr id="38" name="TextBox 38"/>
          <p:cNvSpPr txBox="1"/>
          <p:nvPr/>
        </p:nvSpPr>
        <p:spPr>
          <a:xfrm>
            <a:off x="7038698" y="5485784"/>
            <a:ext cx="2578790" cy="1003495"/>
          </a:xfrm>
          <a:prstGeom prst="rect">
            <a:avLst/>
          </a:prstGeom>
        </p:spPr>
        <p:txBody>
          <a:bodyPr lIns="0" tIns="0" rIns="0" bIns="0" rtlCol="0" anchor="t">
            <a:spAutoFit/>
          </a:bodyPr>
          <a:lstStyle/>
          <a:p>
            <a:pPr marL="0" lvl="0" indent="0" algn="ctr">
              <a:lnSpc>
                <a:spcPts val="2580"/>
              </a:lnSpc>
              <a:spcBef>
                <a:spcPct val="0"/>
              </a:spcBef>
            </a:pPr>
            <a:r>
              <a:rPr lang="en-US" sz="1984" b="1">
                <a:solidFill>
                  <a:srgbClr val="000000"/>
                </a:solidFill>
                <a:latin typeface="Arial Bold"/>
                <a:ea typeface="Arial Bold"/>
                <a:cs typeface="Arial Bold"/>
                <a:sym typeface="Arial Bold"/>
              </a:rPr>
              <a:t>Morhine (KADIAN) Long Acting for Opioid Use Disorder</a:t>
            </a:r>
          </a:p>
        </p:txBody>
      </p:sp>
      <p:sp>
        <p:nvSpPr>
          <p:cNvPr id="39" name="TextBox 39"/>
          <p:cNvSpPr txBox="1"/>
          <p:nvPr/>
        </p:nvSpPr>
        <p:spPr>
          <a:xfrm>
            <a:off x="10688897" y="5565256"/>
            <a:ext cx="2207157" cy="1003495"/>
          </a:xfrm>
          <a:prstGeom prst="rect">
            <a:avLst/>
          </a:prstGeom>
        </p:spPr>
        <p:txBody>
          <a:bodyPr lIns="0" tIns="0" rIns="0" bIns="0" rtlCol="0" anchor="t">
            <a:spAutoFit/>
          </a:bodyPr>
          <a:lstStyle/>
          <a:p>
            <a:pPr marL="0" lvl="0" indent="0" algn="ctr">
              <a:lnSpc>
                <a:spcPts val="2580"/>
              </a:lnSpc>
              <a:spcBef>
                <a:spcPct val="0"/>
              </a:spcBef>
            </a:pPr>
            <a:r>
              <a:rPr lang="en-US" sz="1984" b="1">
                <a:solidFill>
                  <a:srgbClr val="000000"/>
                </a:solidFill>
                <a:latin typeface="Arial Bold"/>
                <a:ea typeface="Arial Bold"/>
                <a:cs typeface="Arial Bold"/>
                <a:sym typeface="Arial Bold"/>
              </a:rPr>
              <a:t>Methadone for Opioid Use Disorder</a:t>
            </a:r>
          </a:p>
        </p:txBody>
      </p:sp>
      <p:sp>
        <p:nvSpPr>
          <p:cNvPr id="40" name="TextBox 40"/>
          <p:cNvSpPr txBox="1"/>
          <p:nvPr/>
        </p:nvSpPr>
        <p:spPr>
          <a:xfrm>
            <a:off x="13937597" y="5565256"/>
            <a:ext cx="2663944" cy="1003495"/>
          </a:xfrm>
          <a:prstGeom prst="rect">
            <a:avLst/>
          </a:prstGeom>
        </p:spPr>
        <p:txBody>
          <a:bodyPr lIns="0" tIns="0" rIns="0" bIns="0" rtlCol="0" anchor="t">
            <a:spAutoFit/>
          </a:bodyPr>
          <a:lstStyle/>
          <a:p>
            <a:pPr marL="0" lvl="0" indent="0" algn="ctr">
              <a:lnSpc>
                <a:spcPts val="2580"/>
              </a:lnSpc>
              <a:spcBef>
                <a:spcPct val="0"/>
              </a:spcBef>
            </a:pPr>
            <a:r>
              <a:rPr lang="en-US" sz="1984" b="1">
                <a:solidFill>
                  <a:srgbClr val="000000"/>
                </a:solidFill>
                <a:latin typeface="Arial Bold"/>
                <a:ea typeface="Arial Bold"/>
                <a:cs typeface="Arial Bold"/>
                <a:sym typeface="Arial Bold"/>
              </a:rPr>
              <a:t>Benzo Contamination Withdrawal Management</a:t>
            </a:r>
          </a:p>
        </p:txBody>
      </p:sp>
      <p:sp>
        <p:nvSpPr>
          <p:cNvPr id="41" name="TextBox 41"/>
          <p:cNvSpPr txBox="1"/>
          <p:nvPr/>
        </p:nvSpPr>
        <p:spPr>
          <a:xfrm>
            <a:off x="1844238" y="6671765"/>
            <a:ext cx="4640550" cy="1852930"/>
          </a:xfrm>
          <a:prstGeom prst="rect">
            <a:avLst/>
          </a:prstGeom>
        </p:spPr>
        <p:txBody>
          <a:bodyPr lIns="0" tIns="0" rIns="0" bIns="0" rtlCol="0" anchor="t">
            <a:spAutoFit/>
          </a:bodyPr>
          <a:lstStyle/>
          <a:p>
            <a:pPr algn="ctr">
              <a:lnSpc>
                <a:spcPts val="2859"/>
              </a:lnSpc>
              <a:spcBef>
                <a:spcPct val="0"/>
              </a:spcBef>
            </a:pPr>
            <a:endParaRPr/>
          </a:p>
          <a:p>
            <a:pPr algn="l">
              <a:lnSpc>
                <a:spcPts val="3899"/>
              </a:lnSpc>
              <a:spcBef>
                <a:spcPct val="0"/>
              </a:spcBef>
            </a:pPr>
            <a:r>
              <a:rPr lang="en-US" sz="2999">
                <a:solidFill>
                  <a:srgbClr val="FFFFFF"/>
                </a:solidFill>
                <a:latin typeface="Arial"/>
                <a:ea typeface="Arial"/>
                <a:cs typeface="Arial"/>
                <a:sym typeface="Arial"/>
              </a:rPr>
              <a:t>There are 3 Modules in Powerplans that you will find on CERNER</a:t>
            </a:r>
          </a:p>
        </p:txBody>
      </p:sp>
      <p:sp>
        <p:nvSpPr>
          <p:cNvPr id="42" name="TextBox 42"/>
          <p:cNvSpPr txBox="1"/>
          <p:nvPr/>
        </p:nvSpPr>
        <p:spPr>
          <a:xfrm>
            <a:off x="1884031" y="5629064"/>
            <a:ext cx="4083258" cy="590551"/>
          </a:xfrm>
          <a:prstGeom prst="rect">
            <a:avLst/>
          </a:prstGeom>
        </p:spPr>
        <p:txBody>
          <a:bodyPr lIns="0" tIns="0" rIns="0" bIns="0" rtlCol="0" anchor="t">
            <a:spAutoFit/>
          </a:bodyPr>
          <a:lstStyle/>
          <a:p>
            <a:pPr algn="l">
              <a:lnSpc>
                <a:spcPts val="4499"/>
              </a:lnSpc>
            </a:pPr>
            <a:r>
              <a:rPr lang="en-US" sz="2999">
                <a:solidFill>
                  <a:srgbClr val="FFFFFF"/>
                </a:solidFill>
                <a:latin typeface="Arial"/>
                <a:ea typeface="Arial"/>
                <a:cs typeface="Arial"/>
                <a:sym typeface="Arial"/>
              </a:rPr>
              <a:t>What to Expect</a:t>
            </a:r>
          </a:p>
        </p:txBody>
      </p:sp>
      <p:sp>
        <p:nvSpPr>
          <p:cNvPr id="43" name="TextBox 43"/>
          <p:cNvSpPr txBox="1"/>
          <p:nvPr/>
        </p:nvSpPr>
        <p:spPr>
          <a:xfrm>
            <a:off x="6990589" y="6775990"/>
            <a:ext cx="2899880" cy="1975045"/>
          </a:xfrm>
          <a:prstGeom prst="rect">
            <a:avLst/>
          </a:prstGeom>
        </p:spPr>
        <p:txBody>
          <a:bodyPr lIns="0" tIns="0" rIns="0" bIns="0" rtlCol="0" anchor="t">
            <a:spAutoFit/>
          </a:bodyPr>
          <a:lstStyle/>
          <a:p>
            <a:pPr marL="0" lvl="0" indent="0" algn="ctr">
              <a:lnSpc>
                <a:spcPts val="2580"/>
              </a:lnSpc>
              <a:spcBef>
                <a:spcPct val="0"/>
              </a:spcBef>
            </a:pPr>
            <a:r>
              <a:rPr lang="en-US" sz="1984" b="1">
                <a:solidFill>
                  <a:srgbClr val="000000"/>
                </a:solidFill>
                <a:latin typeface="Arial Bold"/>
                <a:ea typeface="Arial Bold"/>
                <a:cs typeface="Arial Bold"/>
                <a:sym typeface="Arial Bold"/>
              </a:rPr>
              <a:t>Expect higher doses of opioids.</a:t>
            </a:r>
            <a:r>
              <a:rPr lang="en-US" sz="1984">
                <a:solidFill>
                  <a:srgbClr val="000000"/>
                </a:solidFill>
                <a:latin typeface="Arial"/>
                <a:ea typeface="Arial"/>
                <a:cs typeface="Arial"/>
                <a:sym typeface="Arial"/>
              </a:rPr>
              <a:t> Use the POSS (Pasero opioid-Induced Sedation Scale) assessment pre/post opioid doses.</a:t>
            </a:r>
          </a:p>
        </p:txBody>
      </p:sp>
      <p:sp>
        <p:nvSpPr>
          <p:cNvPr id="44" name="TextBox 44"/>
          <p:cNvSpPr txBox="1"/>
          <p:nvPr/>
        </p:nvSpPr>
        <p:spPr>
          <a:xfrm>
            <a:off x="13928100" y="6743700"/>
            <a:ext cx="2781076" cy="2063115"/>
          </a:xfrm>
          <a:prstGeom prst="rect">
            <a:avLst/>
          </a:prstGeom>
        </p:spPr>
        <p:txBody>
          <a:bodyPr lIns="0" tIns="0" rIns="0" bIns="0" rtlCol="0" anchor="t">
            <a:spAutoFit/>
          </a:bodyPr>
          <a:lstStyle/>
          <a:p>
            <a:pPr algn="ctr">
              <a:lnSpc>
                <a:spcPts val="2340"/>
              </a:lnSpc>
              <a:spcBef>
                <a:spcPct val="0"/>
              </a:spcBef>
            </a:pPr>
            <a:r>
              <a:rPr lang="en-US" sz="1800" b="1" dirty="0">
                <a:solidFill>
                  <a:srgbClr val="000000"/>
                </a:solidFill>
                <a:latin typeface="Open Sauce Bold"/>
                <a:ea typeface="Open Sauce Bold"/>
                <a:cs typeface="Open Sauce Bold"/>
                <a:sym typeface="Open Sauce Bold"/>
              </a:rPr>
              <a:t>Patients may experience opioid </a:t>
            </a:r>
            <a:r>
              <a:rPr lang="en-US" sz="1800" b="1" i="1" dirty="0">
                <a:solidFill>
                  <a:srgbClr val="000000"/>
                </a:solidFill>
                <a:latin typeface="Open Sauce Bold Italics"/>
                <a:ea typeface="Open Sauce Bold Italics"/>
                <a:cs typeface="Open Sauce Bold Italics"/>
                <a:sym typeface="Open Sauce Bold Italics"/>
              </a:rPr>
              <a:t>and</a:t>
            </a:r>
            <a:r>
              <a:rPr lang="en-US" sz="1800" b="1" dirty="0">
                <a:solidFill>
                  <a:srgbClr val="000000"/>
                </a:solidFill>
                <a:latin typeface="Open Sauce Bold"/>
                <a:ea typeface="Open Sauce Bold"/>
                <a:cs typeface="Open Sauce Bold"/>
                <a:sym typeface="Open Sauce Bold"/>
              </a:rPr>
              <a:t> benzo withdrawal symptoms. </a:t>
            </a:r>
            <a:r>
              <a:rPr lang="en-US" sz="1800" dirty="0">
                <a:solidFill>
                  <a:srgbClr val="000000"/>
                </a:solidFill>
                <a:latin typeface="Open Sauce"/>
                <a:ea typeface="Open Sauce"/>
                <a:cs typeface="Open Sauce"/>
                <a:sym typeface="Open Sauce"/>
              </a:rPr>
              <a:t>Assess and advocate to treat withdrawal symptoms early.</a:t>
            </a:r>
          </a:p>
        </p:txBody>
      </p:sp>
      <p:sp>
        <p:nvSpPr>
          <p:cNvPr id="45" name="TextBox 45"/>
          <p:cNvSpPr txBox="1"/>
          <p:nvPr/>
        </p:nvSpPr>
        <p:spPr>
          <a:xfrm>
            <a:off x="10385769" y="6681290"/>
            <a:ext cx="3014111" cy="2298895"/>
          </a:xfrm>
          <a:prstGeom prst="rect">
            <a:avLst/>
          </a:prstGeom>
        </p:spPr>
        <p:txBody>
          <a:bodyPr lIns="0" tIns="0" rIns="0" bIns="0" rtlCol="0" anchor="t">
            <a:spAutoFit/>
          </a:bodyPr>
          <a:lstStyle/>
          <a:p>
            <a:pPr marL="0" lvl="0" indent="0" algn="ctr">
              <a:lnSpc>
                <a:spcPts val="2580"/>
              </a:lnSpc>
              <a:spcBef>
                <a:spcPct val="0"/>
              </a:spcBef>
            </a:pPr>
            <a:r>
              <a:rPr lang="en-US" sz="1984" b="1" dirty="0">
                <a:solidFill>
                  <a:srgbClr val="000000"/>
                </a:solidFill>
                <a:latin typeface="Arial Bold"/>
                <a:ea typeface="Arial Bold"/>
                <a:cs typeface="Arial Bold"/>
                <a:sym typeface="Arial Bold"/>
              </a:rPr>
              <a:t>Be aware of OAT that may need to be started or continued. </a:t>
            </a:r>
            <a:r>
              <a:rPr lang="en-US" sz="1984" dirty="0">
                <a:solidFill>
                  <a:srgbClr val="000000"/>
                </a:solidFill>
                <a:latin typeface="Arial"/>
                <a:ea typeface="Arial"/>
                <a:cs typeface="Arial"/>
                <a:sym typeface="Arial"/>
              </a:rPr>
              <a:t>Use the POSS, and check in with patients often for effectiveness of medication.</a:t>
            </a:r>
          </a:p>
        </p:txBody>
      </p:sp>
      <p:sp>
        <p:nvSpPr>
          <p:cNvPr id="46" name="Freeform 46"/>
          <p:cNvSpPr/>
          <p:nvPr/>
        </p:nvSpPr>
        <p:spPr>
          <a:xfrm>
            <a:off x="16171938" y="1028700"/>
            <a:ext cx="1193251" cy="485016"/>
          </a:xfrm>
          <a:custGeom>
            <a:avLst/>
            <a:gdLst/>
            <a:ahLst/>
            <a:cxnLst/>
            <a:rect l="l" t="t" r="r" b="b"/>
            <a:pathLst>
              <a:path w="1193251" h="485016">
                <a:moveTo>
                  <a:pt x="0" y="0"/>
                </a:moveTo>
                <a:lnTo>
                  <a:pt x="1193251" y="0"/>
                </a:lnTo>
                <a:lnTo>
                  <a:pt x="1193251" y="485016"/>
                </a:lnTo>
                <a:lnTo>
                  <a:pt x="0" y="485016"/>
                </a:lnTo>
                <a:lnTo>
                  <a:pt x="0" y="0"/>
                </a:lnTo>
                <a:close/>
              </a:path>
            </a:pathLst>
          </a:custGeom>
          <a:blipFill>
            <a:blip r:embed="rId8"/>
            <a:stretch>
              <a:fillRect t="-71968" b="-74054"/>
            </a:stretch>
          </a:blipFill>
        </p:spPr>
        <p:txBody>
          <a:bodyPr/>
          <a:lstStyle/>
          <a:p>
            <a:endParaRPr lang="en-CA"/>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2779</Words>
  <Application>Microsoft Office PowerPoint</Application>
  <PresentationFormat>Custom</PresentationFormat>
  <Paragraphs>353</Paragraphs>
  <Slides>23</Slides>
  <Notes>11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Helvetica</vt:lpstr>
      <vt:lpstr>Arial Nova Bold</vt:lpstr>
      <vt:lpstr>Arial Nova</vt:lpstr>
      <vt:lpstr>Arial Bold</vt:lpstr>
      <vt:lpstr>Open Sauce Bold</vt:lpstr>
      <vt:lpstr>Open Sauce</vt:lpstr>
      <vt:lpstr>Inter</vt:lpstr>
      <vt:lpstr>Open Sauce Bold Italics</vt:lpstr>
      <vt:lpstr>Calibri</vt:lpstr>
      <vt:lpstr>Arial</vt:lpstr>
      <vt:lpstr>Inter Ultra-Bold</vt:lpstr>
      <vt:lpstr>Inter Bold</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 Slide Deck- Protocols &amp; Powerplans</dc:title>
  <dc:creator>Tong, Maggie [VCH]</dc:creator>
  <cp:lastModifiedBy>Jedrzejowski, Helenka [VCH]</cp:lastModifiedBy>
  <cp:revision>11</cp:revision>
  <dcterms:created xsi:type="dcterms:W3CDTF">2006-08-16T00:00:00Z</dcterms:created>
  <dcterms:modified xsi:type="dcterms:W3CDTF">2025-03-17T16:17:28Z</dcterms:modified>
  <dc:identifier>DAGdtp6PlLw</dc:identifier>
</cp:coreProperties>
</file>